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66" r:id="rId3"/>
    <p:sldId id="264" r:id="rId4"/>
    <p:sldId id="258" r:id="rId5"/>
    <p:sldId id="267" r:id="rId6"/>
    <p:sldId id="268" r:id="rId7"/>
    <p:sldId id="270" r:id="rId8"/>
    <p:sldId id="259" r:id="rId9"/>
    <p:sldId id="265" r:id="rId10"/>
    <p:sldId id="261" r:id="rId11"/>
    <p:sldId id="262" r:id="rId12"/>
    <p:sldId id="263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0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344" y="184"/>
      </p:cViewPr>
      <p:guideLst>
        <p:guide orient="horz" pos="222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10/27/20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10/27/20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10/27/20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10/27/20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10/27/20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photos/policeman/" TargetMode="External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hyperlink" Target="https://www.flickr.com/photos/barbourians/842567305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39.png"/><Relationship Id="rId5" Type="http://schemas.openxmlformats.org/officeDocument/2006/relationships/image" Target="../media/image35.png"/><Relationship Id="rId10" Type="http://schemas.openxmlformats.org/officeDocument/2006/relationships/hyperlink" Target="https://pixabay.com/it/nota-musica-croma-musicale-note-25704/" TargetMode="External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s://www.b2match.eu/mit4ls2015/participants/26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7.png"/><Relationship Id="rId18" Type="http://schemas.openxmlformats.org/officeDocument/2006/relationships/image" Target="../media/image49.png"/><Relationship Id="rId3" Type="http://schemas.openxmlformats.org/officeDocument/2006/relationships/hyperlink" Target="https://pixabay.com/en/photos/open%20box/" TargetMode="External"/><Relationship Id="rId7" Type="http://schemas.openxmlformats.org/officeDocument/2006/relationships/hyperlink" Target="http://www.compuyel.com/" TargetMode="External"/><Relationship Id="rId12" Type="http://schemas.openxmlformats.org/officeDocument/2006/relationships/image" Target="../media/image29.png"/><Relationship Id="rId17" Type="http://schemas.openxmlformats.org/officeDocument/2006/relationships/image" Target="../media/image48.jpeg"/><Relationship Id="rId2" Type="http://schemas.openxmlformats.org/officeDocument/2006/relationships/image" Target="../media/image41.png"/><Relationship Id="rId16" Type="http://schemas.openxmlformats.org/officeDocument/2006/relationships/hyperlink" Target="https://www.b2match.eu/mit4ls2015/participants/26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28.png"/><Relationship Id="rId5" Type="http://schemas.openxmlformats.org/officeDocument/2006/relationships/image" Target="../media/image43.png"/><Relationship Id="rId15" Type="http://schemas.openxmlformats.org/officeDocument/2006/relationships/image" Target="../media/image32.gif"/><Relationship Id="rId10" Type="http://schemas.openxmlformats.org/officeDocument/2006/relationships/image" Target="../media/image46.png"/><Relationship Id="rId4" Type="http://schemas.openxmlformats.org/officeDocument/2006/relationships/image" Target="../media/image42.png"/><Relationship Id="rId9" Type="http://schemas.openxmlformats.org/officeDocument/2006/relationships/hyperlink" Target="https://pixabay.com/en/idea-light-light-bulb-electric-bulb-153974/" TargetMode="External"/><Relationship Id="rId14" Type="http://schemas.openxmlformats.org/officeDocument/2006/relationships/hyperlink" Target="http://www.baumarkt-gartencenter.de/Produkte-Blog/Bio-Guetesiege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it/borsetta-borsa-purple-moda-303217/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hyperlink" Target="https://pixabay.com/en/business-people-team-group-1180883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en/photos/open%20box/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Aiga_toiletsq_men.svg" TargetMode="External"/><Relationship Id="rId13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12" Type="http://schemas.openxmlformats.org/officeDocument/2006/relationships/hyperlink" Target="https://pixabay.com/en/idea-light-light-bulb-electric-bulb-153974/" TargetMode="External"/><Relationship Id="rId2" Type="http://schemas.openxmlformats.org/officeDocument/2006/relationships/hyperlink" Target="https://pixabay.com/it/home-casa-inizio-tetto-home-page-97609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openxmlformats.org/officeDocument/2006/relationships/image" Target="../media/image21.jpeg"/><Relationship Id="rId10" Type="http://schemas.openxmlformats.org/officeDocument/2006/relationships/hyperlink" Target="http://www.compuyel.com/" TargetMode="External"/><Relationship Id="rId4" Type="http://schemas.openxmlformats.org/officeDocument/2006/relationships/hyperlink" Target="https://commons.wikimedia.org/wiki/File:3_D-Box.jpg" TargetMode="External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image" Target="../media/image28.png"/><Relationship Id="rId7" Type="http://schemas.openxmlformats.org/officeDocument/2006/relationships/hyperlink" Target="http://www.baumarkt-gartencenter.de/Produkte-Blog/Bio-Guetesiegel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scena, strada, via&#10;&#10;Descrizione generata con affidabilità elevata">
            <a:extLst>
              <a:ext uri="{FF2B5EF4-FFF2-40B4-BE49-F238E27FC236}">
                <a16:creationId xmlns:a16="http://schemas.microsoft.com/office/drawing/2014/main" id="{D52D7AB6-B4AA-4377-AB35-6D4973ECB6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69" r="-69"/>
          <a:stretch/>
        </p:blipFill>
        <p:spPr>
          <a:xfrm>
            <a:off x="251638" y="265027"/>
            <a:ext cx="11710736" cy="6352673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38A9E37-FB0F-49E0-AC04-64868B9163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6126" y="5763807"/>
            <a:ext cx="6686248" cy="720197"/>
          </a:xfrm>
        </p:spPr>
        <p:txBody>
          <a:bodyPr wrap="square" anchor="ctr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Agency FB" panose="020B0503020202020204" pitchFamily="34" charset="0"/>
              </a:rPr>
              <a:t>Edoardo </a:t>
            </a:r>
            <a:r>
              <a:rPr lang="en-US" sz="2400" dirty="0" err="1">
                <a:solidFill>
                  <a:schemeClr val="tx1"/>
                </a:solidFill>
                <a:latin typeface="Agency FB" panose="020B0503020202020204" pitchFamily="34" charset="0"/>
              </a:rPr>
              <a:t>Marcucci</a:t>
            </a:r>
            <a:r>
              <a:rPr lang="en-US" sz="2400" dirty="0">
                <a:solidFill>
                  <a:schemeClr val="tx1"/>
                </a:solidFill>
                <a:latin typeface="Agency FB" panose="020B0503020202020204" pitchFamily="34" charset="0"/>
              </a:rPr>
              <a:t> &amp; VALERIO GATTA</a:t>
            </a:r>
            <a:br>
              <a:rPr lang="en-US" sz="2400" dirty="0">
                <a:solidFill>
                  <a:schemeClr val="tx1"/>
                </a:solidFill>
                <a:latin typeface="Agency FB" panose="020B0503020202020204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Agency FB" panose="020B0503020202020204" pitchFamily="34" charset="0"/>
              </a:rPr>
              <a:t>          University of Roma Tre &amp; </a:t>
            </a:r>
            <a:r>
              <a:rPr lang="en-US" sz="2400" dirty="0" err="1">
                <a:solidFill>
                  <a:schemeClr val="tx1"/>
                </a:solidFill>
                <a:latin typeface="Agency FB" panose="020B0503020202020204" pitchFamily="34" charset="0"/>
              </a:rPr>
              <a:t>Molde</a:t>
            </a:r>
            <a:r>
              <a:rPr lang="en-US" sz="24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gency FB" panose="020B0503020202020204" pitchFamily="34" charset="0"/>
              </a:rPr>
              <a:t>UniversiTy</a:t>
            </a:r>
            <a:r>
              <a:rPr lang="en-US" sz="2400" dirty="0">
                <a:solidFill>
                  <a:schemeClr val="tx1"/>
                </a:solidFill>
                <a:latin typeface="Agency FB" panose="020B0503020202020204" pitchFamily="34" charset="0"/>
              </a:rPr>
              <a:t> College</a:t>
            </a:r>
            <a:endParaRPr lang="en-GB" sz="24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738A9E37-FB0F-49E0-AC04-64868B9163D1}"/>
              </a:ext>
            </a:extLst>
          </p:cNvPr>
          <p:cNvSpPr txBox="1">
            <a:spLocks/>
          </p:cNvSpPr>
          <p:nvPr/>
        </p:nvSpPr>
        <p:spPr>
          <a:xfrm>
            <a:off x="1693333" y="3520281"/>
            <a:ext cx="10419591" cy="113877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1" kern="1200" cap="all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1"/>
                </a:solidFill>
                <a:latin typeface="Agency FB" panose="020B0503020202020204" pitchFamily="34" charset="0"/>
              </a:rPr>
              <a:t>Innovative urban freight </a:t>
            </a:r>
            <a:r>
              <a:rPr lang="en-US" sz="4000" dirty="0" err="1">
                <a:solidFill>
                  <a:schemeClr val="tx1"/>
                </a:solidFill>
                <a:latin typeface="Agency FB" panose="020B0503020202020204" pitchFamily="34" charset="0"/>
              </a:rPr>
              <a:t>tansport</a:t>
            </a:r>
            <a:r>
              <a:rPr lang="en-US" sz="4000" dirty="0">
                <a:solidFill>
                  <a:schemeClr val="tx1"/>
                </a:solidFill>
                <a:latin typeface="Agency FB" panose="020B0503020202020204" pitchFamily="34" charset="0"/>
              </a:rPr>
              <a:t>:</a:t>
            </a:r>
          </a:p>
          <a:p>
            <a:pPr algn="l"/>
            <a:r>
              <a:rPr lang="en-US" sz="4000" dirty="0">
                <a:solidFill>
                  <a:schemeClr val="tx1"/>
                </a:solidFill>
                <a:latin typeface="Agency FB" panose="020B0503020202020204" pitchFamily="34" charset="0"/>
              </a:rPr>
              <a:t>solutions in the sharing &amp; circular economy era</a:t>
            </a:r>
            <a:endParaRPr lang="en-GB" sz="40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738A9E37-FB0F-49E0-AC04-64868B9163D1}"/>
              </a:ext>
            </a:extLst>
          </p:cNvPr>
          <p:cNvSpPr txBox="1">
            <a:spLocks/>
          </p:cNvSpPr>
          <p:nvPr/>
        </p:nvSpPr>
        <p:spPr>
          <a:xfrm>
            <a:off x="251638" y="1215329"/>
            <a:ext cx="11656124" cy="171431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1" kern="1200" cap="all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chemeClr val="tx1"/>
                </a:solidFill>
                <a:latin typeface="Agency FB" panose="020B0503020202020204" pitchFamily="34" charset="0"/>
              </a:rPr>
              <a:t>6</a:t>
            </a:r>
            <a:r>
              <a:rPr lang="en-US" sz="2800" baseline="30000" dirty="0">
                <a:solidFill>
                  <a:schemeClr val="tx1"/>
                </a:solidFill>
                <a:latin typeface="Agency FB" panose="020B0503020202020204" pitchFamily="34" charset="0"/>
              </a:rPr>
              <a:t>th</a:t>
            </a:r>
            <a:r>
              <a:rPr lang="en-US" sz="2800" dirty="0">
                <a:solidFill>
                  <a:schemeClr val="tx1"/>
                </a:solidFill>
                <a:latin typeface="Agency FB" panose="020B0503020202020204" pitchFamily="34" charset="0"/>
              </a:rPr>
              <a:t> Meeting on international Economics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  <a:latin typeface="Agency FB" panose="020B0503020202020204" pitchFamily="34" charset="0"/>
              </a:rPr>
              <a:t>     </a:t>
            </a:r>
            <a:r>
              <a:rPr lang="en-US" sz="3200" dirty="0">
                <a:solidFill>
                  <a:schemeClr val="tx1"/>
                </a:solidFill>
                <a:latin typeface="Agency FB" panose="020B0503020202020204" pitchFamily="34" charset="0"/>
              </a:rPr>
              <a:t>Freight transport in Europe: facts and </a:t>
            </a:r>
            <a:r>
              <a:rPr lang="en-US" sz="3200" dirty="0" err="1">
                <a:solidFill>
                  <a:schemeClr val="tx1"/>
                </a:solidFill>
                <a:latin typeface="Agency FB" panose="020B0503020202020204" pitchFamily="34" charset="0"/>
              </a:rPr>
              <a:t>figureS</a:t>
            </a:r>
            <a:endParaRPr lang="en-US" sz="3200" dirty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pPr algn="l"/>
            <a:r>
              <a:rPr lang="en-US" sz="3200" dirty="0">
                <a:solidFill>
                  <a:schemeClr val="tx1"/>
                </a:solidFill>
                <a:latin typeface="Agency FB" panose="020B0503020202020204" pitchFamily="34" charset="0"/>
              </a:rPr>
              <a:t>        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</a:rPr>
              <a:t>Institute of International Economics – University </a:t>
            </a:r>
            <a:r>
              <a:rPr lang="en-US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Jaume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</a:rPr>
              <a:t> I of </a:t>
            </a:r>
            <a:r>
              <a:rPr lang="en-US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CastellÓn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</a:rPr>
              <a:t>, Sept. 27-29, 2017 </a:t>
            </a:r>
          </a:p>
          <a:p>
            <a:endParaRPr lang="en-GB" sz="32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304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2" name="Picture 24" descr="Risultati immagini per lottery ticket">
            <a:hlinkClick r:id="rId2"/>
            <a:extLst>
              <a:ext uri="{FF2B5EF4-FFF2-40B4-BE49-F238E27FC236}">
                <a16:creationId xmlns:a16="http://schemas.microsoft.com/office/drawing/2014/main" id="{DF7F5D4F-101F-4819-B377-9BA0885CF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867096">
            <a:off x="8138417" y="2650207"/>
            <a:ext cx="1454373" cy="189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38659DDB-2623-46DD-87D0-F7091C3EE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latin typeface="Agency FB" panose="020B0503020202020204" pitchFamily="34" charset="0"/>
              </a:rPr>
              <a:t>Gamification</a:t>
            </a:r>
            <a:endParaRPr lang="en-GB" dirty="0">
              <a:latin typeface="Agency FB" panose="020B050302020202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4D2BB93-0DD6-422E-8222-313E86613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6114171" cy="4038600"/>
          </a:xfrm>
        </p:spPr>
        <p:txBody>
          <a:bodyPr/>
          <a:lstStyle/>
          <a:p>
            <a:r>
              <a:rPr lang="it-IT" dirty="0" err="1">
                <a:latin typeface="Agency FB" panose="020B0503020202020204" pitchFamily="34" charset="0"/>
              </a:rPr>
              <a:t>Gamification</a:t>
            </a:r>
            <a:r>
              <a:rPr lang="it-IT" dirty="0">
                <a:latin typeface="Agency FB" panose="020B0503020202020204" pitchFamily="34" charset="0"/>
              </a:rPr>
              <a:t>= </a:t>
            </a:r>
            <a:r>
              <a:rPr lang="en-US" dirty="0">
                <a:latin typeface="Agency FB" panose="020B0503020202020204" pitchFamily="34" charset="0"/>
              </a:rPr>
              <a:t>use of game design elements in nongame contexts (e.g. eco-driving)</a:t>
            </a:r>
            <a:endParaRPr lang="en-GB" dirty="0">
              <a:latin typeface="Agency FB" panose="020B0503020202020204" pitchFamily="34" charset="0"/>
            </a:endParaRPr>
          </a:p>
          <a:p>
            <a:r>
              <a:rPr lang="en-GB" dirty="0">
                <a:latin typeface="Agency FB" panose="020B0503020202020204" pitchFamily="34" charset="0"/>
              </a:rPr>
              <a:t>Gamification needs to be tailored according to people’s preferences</a:t>
            </a:r>
            <a:r>
              <a:rPr lang="en-GB" dirty="0">
                <a:latin typeface="Agency FB" panose="020B0503020202020204" pitchFamily="34" charset="0"/>
                <a:sym typeface="Wingdings" panose="05000000000000000000" pitchFamily="2" charset="2"/>
              </a:rPr>
              <a:t> SCEs</a:t>
            </a:r>
            <a:endParaRPr lang="en-GB" dirty="0">
              <a:latin typeface="Agency FB" panose="020B0503020202020204" pitchFamily="34" charset="0"/>
            </a:endParaRPr>
          </a:p>
        </p:txBody>
      </p:sp>
      <p:pic>
        <p:nvPicPr>
          <p:cNvPr id="2052" name="Picture 4" descr="Risultati immagini per premio">
            <a:extLst>
              <a:ext uri="{FF2B5EF4-FFF2-40B4-BE49-F238E27FC236}">
                <a16:creationId xmlns:a16="http://schemas.microsoft.com/office/drawing/2014/main" id="{3451208D-09E4-4F92-8E42-F82DE90BE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0075" y="1965960"/>
            <a:ext cx="2319729" cy="291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>
            <a:extLst>
              <a:ext uri="{FF2B5EF4-FFF2-40B4-BE49-F238E27FC236}">
                <a16:creationId xmlns:a16="http://schemas.microsoft.com/office/drawing/2014/main" id="{F2230BFC-6615-439E-A08C-B52F31D99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65848" y="5206875"/>
            <a:ext cx="1663693" cy="113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>
            <a:extLst>
              <a:ext uri="{FF2B5EF4-FFF2-40B4-BE49-F238E27FC236}">
                <a16:creationId xmlns:a16="http://schemas.microsoft.com/office/drawing/2014/main" id="{B8DF8D58-40BE-4554-90A0-AF2692754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26116" y="4069431"/>
            <a:ext cx="1567233" cy="106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2821693A-8408-4568-B0CC-8BDA7EBFFE18}"/>
              </a:ext>
            </a:extLst>
          </p:cNvPr>
          <p:cNvCxnSpPr>
            <a:cxnSpLocks/>
            <a:stCxn id="2054" idx="2"/>
          </p:cNvCxnSpPr>
          <p:nvPr/>
        </p:nvCxnSpPr>
        <p:spPr>
          <a:xfrm>
            <a:off x="5314560" y="4630365"/>
            <a:ext cx="0" cy="762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54" name="Picture 6" descr="Risultati immagini per limite di velocità">
            <a:extLst>
              <a:ext uri="{FF2B5EF4-FFF2-40B4-BE49-F238E27FC236}">
                <a16:creationId xmlns:a16="http://schemas.microsoft.com/office/drawing/2014/main" id="{8B420137-990A-4838-BC35-BB28C13C9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2915" y="3647075"/>
            <a:ext cx="983290" cy="98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Risultati immagini per policeman cartoon">
            <a:hlinkClick r:id="rId8"/>
            <a:extLst>
              <a:ext uri="{FF2B5EF4-FFF2-40B4-BE49-F238E27FC236}">
                <a16:creationId xmlns:a16="http://schemas.microsoft.com/office/drawing/2014/main" id="{169CF48E-9A11-4F43-B6B9-B8E9E3560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74036" y="4983222"/>
            <a:ext cx="1468582" cy="158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Risultati immagini per note">
            <a:hlinkClick r:id="rId10"/>
            <a:extLst>
              <a:ext uri="{FF2B5EF4-FFF2-40B4-BE49-F238E27FC236}">
                <a16:creationId xmlns:a16="http://schemas.microsoft.com/office/drawing/2014/main" id="{059F274F-7C69-45F1-8C10-6C3987323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81464">
            <a:off x="10632613" y="2782599"/>
            <a:ext cx="771814" cy="107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01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0.47097 -0.00648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42" y="-3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7 L 0.55768 0.0020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7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8891FE-1057-433A-B4D7-D38C4DBCC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latin typeface="Agency FB" panose="020B0503020202020204" pitchFamily="34" charset="0"/>
              </a:rPr>
              <a:t>Participatory</a:t>
            </a:r>
            <a:r>
              <a:rPr lang="it-IT" dirty="0">
                <a:latin typeface="Agency FB" panose="020B0503020202020204" pitchFamily="34" charset="0"/>
              </a:rPr>
              <a:t> UFT planning</a:t>
            </a:r>
            <a:endParaRPr lang="en-GB" dirty="0">
              <a:latin typeface="Agency FB" panose="020B0503020202020204" pitchFamily="34" charset="0"/>
            </a:endParaRPr>
          </a:p>
        </p:txBody>
      </p:sp>
      <p:pic>
        <p:nvPicPr>
          <p:cNvPr id="4098" name="Picture 2" descr="Immagine correlata">
            <a:hlinkClick r:id="rId2"/>
            <a:extLst>
              <a:ext uri="{FF2B5EF4-FFF2-40B4-BE49-F238E27FC236}">
                <a16:creationId xmlns:a16="http://schemas.microsoft.com/office/drawing/2014/main" id="{824E5798-A0C7-4734-B0D5-0EAE66D6B06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38160" y="1620679"/>
            <a:ext cx="4285199" cy="40386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694B645-A403-48DF-8920-436A8B455262}"/>
              </a:ext>
            </a:extLst>
          </p:cNvPr>
          <p:cNvSpPr txBox="1"/>
          <p:nvPr/>
        </p:nvSpPr>
        <p:spPr>
          <a:xfrm>
            <a:off x="1143000" y="1965960"/>
            <a:ext cx="2971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  <a:latin typeface="Agency FB" panose="020B0503020202020204" pitchFamily="34" charset="0"/>
              </a:rPr>
              <a:t>Integrated modelling approach:</a:t>
            </a:r>
          </a:p>
          <a:p>
            <a:endParaRPr lang="en-GB" sz="2400" b="1" dirty="0">
              <a:solidFill>
                <a:srgbClr val="C00000"/>
              </a:solidFill>
              <a:latin typeface="Agency FB" panose="020B0503020202020204" pitchFamily="34" charset="0"/>
            </a:endParaRPr>
          </a:p>
          <a:p>
            <a:r>
              <a:rPr lang="en-GB" sz="2400" b="1" dirty="0">
                <a:solidFill>
                  <a:schemeClr val="accent3"/>
                </a:solidFill>
                <a:latin typeface="Agency FB" panose="020B0503020202020204" pitchFamily="34" charset="0"/>
              </a:rPr>
              <a:t>“Stakeholder behavioural analysis contributes to the </a:t>
            </a:r>
            <a:r>
              <a:rPr lang="en-GB" sz="2400" b="1" i="1" dirty="0">
                <a:solidFill>
                  <a:schemeClr val="accent3"/>
                </a:solidFill>
                <a:latin typeface="Agency FB" panose="020B0503020202020204" pitchFamily="34" charset="0"/>
              </a:rPr>
              <a:t>ex-ante</a:t>
            </a:r>
            <a:r>
              <a:rPr lang="en-GB" sz="2400" b="1" dirty="0">
                <a:solidFill>
                  <a:schemeClr val="accent3"/>
                </a:solidFill>
                <a:latin typeface="Agency FB" panose="020B0503020202020204" pitchFamily="34" charset="0"/>
              </a:rPr>
              <a:t> policy assessment needed to support policy-makers”.</a:t>
            </a:r>
          </a:p>
          <a:p>
            <a:r>
              <a:rPr lang="en-GB" sz="2400" dirty="0">
                <a:solidFill>
                  <a:schemeClr val="accent3"/>
                </a:solidFill>
              </a:rPr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308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913857-5DAA-4F21-B502-68711E08E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latin typeface="Agency FB" panose="020B0503020202020204" pitchFamily="34" charset="0"/>
              </a:rPr>
              <a:t>Conclusions</a:t>
            </a:r>
            <a:endParaRPr lang="en-GB" dirty="0">
              <a:latin typeface="Agency FB" panose="020B0503020202020204" pitchFamily="34" charset="0"/>
            </a:endParaRPr>
          </a:p>
        </p:txBody>
      </p:sp>
      <p:pic>
        <p:nvPicPr>
          <p:cNvPr id="5" name="Picture 2" descr="Risultati immagini per truck cartoon">
            <a:extLst>
              <a:ext uri="{FF2B5EF4-FFF2-40B4-BE49-F238E27FC236}">
                <a16:creationId xmlns:a16="http://schemas.microsoft.com/office/drawing/2014/main" id="{8B4B982D-3AE2-4BBC-B15F-249003426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1596" y="2796875"/>
            <a:ext cx="1449815" cy="91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Risultati immagini per box">
            <a:hlinkClick r:id="rId3" invalidUrl="https://pixabay.com/en/photos/open box/"/>
            <a:extLst>
              <a:ext uri="{FF2B5EF4-FFF2-40B4-BE49-F238E27FC236}">
                <a16:creationId xmlns:a16="http://schemas.microsoft.com/office/drawing/2014/main" id="{725736AB-92B6-4D9E-81B9-981B0D623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6503" y="2861876"/>
            <a:ext cx="517152" cy="43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isultati immagini per truck cartoon">
            <a:extLst>
              <a:ext uri="{FF2B5EF4-FFF2-40B4-BE49-F238E27FC236}">
                <a16:creationId xmlns:a16="http://schemas.microsoft.com/office/drawing/2014/main" id="{2528F9BA-BA71-4797-8C5E-E57A636F2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822901" y="1793640"/>
            <a:ext cx="1438510" cy="91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Risultati immagini per box">
            <a:extLst>
              <a:ext uri="{FF2B5EF4-FFF2-40B4-BE49-F238E27FC236}">
                <a16:creationId xmlns:a16="http://schemas.microsoft.com/office/drawing/2014/main" id="{AFD3E31B-20B1-4B84-8751-D2285F882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8050" y="1790060"/>
            <a:ext cx="529538" cy="52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Immagine correlata">
            <a:hlinkClick r:id="rId7"/>
            <a:extLst>
              <a:ext uri="{FF2B5EF4-FFF2-40B4-BE49-F238E27FC236}">
                <a16:creationId xmlns:a16="http://schemas.microsoft.com/office/drawing/2014/main" id="{27886F36-D3B1-4E35-A446-C3D2A931B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6066" y="1961104"/>
            <a:ext cx="1735725" cy="124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Risultati immagini per idea">
            <a:hlinkClick r:id="rId9"/>
            <a:extLst>
              <a:ext uri="{FF2B5EF4-FFF2-40B4-BE49-F238E27FC236}">
                <a16:creationId xmlns:a16="http://schemas.microsoft.com/office/drawing/2014/main" id="{69D3A71C-4C1A-47A3-B334-8AB17E28D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39849" y="1386886"/>
            <a:ext cx="1144613" cy="114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Risultati immagini per box">
            <a:extLst>
              <a:ext uri="{FF2B5EF4-FFF2-40B4-BE49-F238E27FC236}">
                <a16:creationId xmlns:a16="http://schemas.microsoft.com/office/drawing/2014/main" id="{A4C2E8E5-ECA4-4969-872A-1DC0FC381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9059" y="4183123"/>
            <a:ext cx="2652352" cy="2652352"/>
          </a:xfrm>
          <a:prstGeom prst="rect">
            <a:avLst/>
          </a:prstGeom>
          <a:noFill/>
        </p:spPr>
      </p:pic>
      <p:pic>
        <p:nvPicPr>
          <p:cNvPr id="15" name="Picture 10" descr="Immagine correlata">
            <a:extLst>
              <a:ext uri="{FF2B5EF4-FFF2-40B4-BE49-F238E27FC236}">
                <a16:creationId xmlns:a16="http://schemas.microsoft.com/office/drawing/2014/main" id="{4D3DDF5C-8D10-4539-B83C-D2880CB32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8657" y="5531113"/>
            <a:ext cx="773179" cy="57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Immagine correlata">
            <a:extLst>
              <a:ext uri="{FF2B5EF4-FFF2-40B4-BE49-F238E27FC236}">
                <a16:creationId xmlns:a16="http://schemas.microsoft.com/office/drawing/2014/main" id="{582202C4-9561-4B7B-96CD-9C3879177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1978" y="4863543"/>
            <a:ext cx="824393" cy="82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8" descr="Immagine correlata">
            <a:hlinkClick r:id="rId14"/>
            <a:extLst>
              <a:ext uri="{FF2B5EF4-FFF2-40B4-BE49-F238E27FC236}">
                <a16:creationId xmlns:a16="http://schemas.microsoft.com/office/drawing/2014/main" id="{BB9697B1-6EC3-4458-9C9C-0B77D66D1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3896" y="5388400"/>
            <a:ext cx="1246694" cy="102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mmagine correlata">
            <a:hlinkClick r:id="rId16"/>
            <a:extLst>
              <a:ext uri="{FF2B5EF4-FFF2-40B4-BE49-F238E27FC236}">
                <a16:creationId xmlns:a16="http://schemas.microsoft.com/office/drawing/2014/main" id="{75079767-9E81-414F-801F-CC272F038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3622" y="4587647"/>
            <a:ext cx="1934194" cy="182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Immagine correlata">
            <a:extLst>
              <a:ext uri="{FF2B5EF4-FFF2-40B4-BE49-F238E27FC236}">
                <a16:creationId xmlns:a16="http://schemas.microsoft.com/office/drawing/2014/main" id="{D7DB00CB-48DE-41FD-90BD-9F564150DC81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0671" y="2209947"/>
            <a:ext cx="3100788" cy="2922491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0149004-F974-44D2-B275-A20ABEB6826A}"/>
              </a:ext>
            </a:extLst>
          </p:cNvPr>
          <p:cNvSpPr txBox="1"/>
          <p:nvPr/>
        </p:nvSpPr>
        <p:spPr>
          <a:xfrm>
            <a:off x="1375321" y="2321892"/>
            <a:ext cx="1154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  <a:latin typeface="Agency FB" panose="020B0503020202020204" pitchFamily="34" charset="0"/>
              </a:rPr>
              <a:t>Integrate</a:t>
            </a:r>
            <a:endParaRPr lang="en-GB" dirty="0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6030713B-5748-4A71-88D0-EA4EBE3552E0}"/>
              </a:ext>
            </a:extLst>
          </p:cNvPr>
          <p:cNvSpPr txBox="1"/>
          <p:nvPr/>
        </p:nvSpPr>
        <p:spPr>
          <a:xfrm>
            <a:off x="9420229" y="2957565"/>
            <a:ext cx="1602547" cy="709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lvl="0" algn="r" defTabSz="914400">
              <a:lnSpc>
                <a:spcPct val="200000"/>
              </a:lnSpc>
              <a:spcBef>
                <a:spcPts val="1400"/>
              </a:spcBef>
              <a:buClr>
                <a:srgbClr val="C00000"/>
              </a:buClr>
              <a:buSzPct val="80000"/>
            </a:pPr>
            <a:r>
              <a:rPr lang="en-GB" sz="2400" b="1" dirty="0">
                <a:solidFill>
                  <a:srgbClr val="C00000"/>
                </a:solidFill>
                <a:latin typeface="Agency FB" panose="020B0503020202020204" pitchFamily="34" charset="0"/>
              </a:rPr>
              <a:t>Stimulate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3E85F227-7D5F-490C-A2E6-6125E1EEEF5D}"/>
              </a:ext>
            </a:extLst>
          </p:cNvPr>
          <p:cNvSpPr txBox="1"/>
          <p:nvPr/>
        </p:nvSpPr>
        <p:spPr>
          <a:xfrm>
            <a:off x="1340376" y="3877901"/>
            <a:ext cx="1189428" cy="709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" lvl="0" defTabSz="914400">
              <a:lnSpc>
                <a:spcPct val="200000"/>
              </a:lnSpc>
              <a:spcBef>
                <a:spcPts val="1400"/>
              </a:spcBef>
              <a:buClr>
                <a:srgbClr val="C00000"/>
              </a:buClr>
              <a:buSzPct val="80000"/>
            </a:pPr>
            <a:r>
              <a:rPr lang="en-GB" sz="2400" b="1" dirty="0">
                <a:solidFill>
                  <a:srgbClr val="C00000"/>
                </a:solidFill>
                <a:latin typeface="Agency FB" panose="020B0503020202020204" pitchFamily="34" charset="0"/>
              </a:rPr>
              <a:t>Facilitate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62EBF98A-0406-41A7-9722-9836296478FA}"/>
              </a:ext>
            </a:extLst>
          </p:cNvPr>
          <p:cNvSpPr txBox="1"/>
          <p:nvPr/>
        </p:nvSpPr>
        <p:spPr>
          <a:xfrm>
            <a:off x="9692164" y="4799553"/>
            <a:ext cx="1381789" cy="709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" lvl="0" algn="r" defTabSz="914400">
              <a:lnSpc>
                <a:spcPct val="200000"/>
              </a:lnSpc>
              <a:spcBef>
                <a:spcPts val="1400"/>
              </a:spcBef>
              <a:buClr>
                <a:srgbClr val="C00000"/>
              </a:buClr>
              <a:buSzPct val="80000"/>
            </a:pPr>
            <a:r>
              <a:rPr lang="en-GB" sz="2400" b="1" dirty="0">
                <a:solidFill>
                  <a:srgbClr val="C00000"/>
                </a:solidFill>
                <a:latin typeface="Agency FB" panose="020B0503020202020204" pitchFamily="34" charset="0"/>
              </a:rPr>
              <a:t>Cooperate </a:t>
            </a:r>
          </a:p>
        </p:txBody>
      </p:sp>
    </p:spTree>
    <p:extLst>
      <p:ext uri="{BB962C8B-B14F-4D97-AF65-F5344CB8AC3E}">
        <p14:creationId xmlns:p14="http://schemas.microsoft.com/office/powerpoint/2010/main" val="156905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8FE4C6-D42A-435F-8C1A-36BD84F9D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0735CA1-24FE-4B43-919E-C883612E5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mmagine 3" descr="Immagine che contiene scena, strada, via&#10;&#10;Descrizione generata con affidabilità elevata">
            <a:extLst>
              <a:ext uri="{FF2B5EF4-FFF2-40B4-BE49-F238E27FC236}">
                <a16:creationId xmlns:a16="http://schemas.microsoft.com/office/drawing/2014/main" id="{EFB2E01A-266E-4C0A-B901-8503CF903F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69" r="-69"/>
          <a:stretch/>
        </p:blipFill>
        <p:spPr>
          <a:xfrm>
            <a:off x="240633" y="256674"/>
            <a:ext cx="11710736" cy="6352673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300429F5-467F-4667-A01C-A02F73A09322}"/>
              </a:ext>
            </a:extLst>
          </p:cNvPr>
          <p:cNvSpPr txBox="1"/>
          <p:nvPr/>
        </p:nvSpPr>
        <p:spPr>
          <a:xfrm>
            <a:off x="3876262" y="1878496"/>
            <a:ext cx="63312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err="1">
                <a:latin typeface="Agency FB" panose="020B0503020202020204" pitchFamily="34" charset="0"/>
              </a:rPr>
              <a:t>Muchas</a:t>
            </a:r>
            <a:r>
              <a:rPr lang="en-GB" sz="8000" b="1" dirty="0">
                <a:latin typeface="Agency FB" panose="020B0503020202020204" pitchFamily="34" charset="0"/>
              </a:rPr>
              <a:t> </a:t>
            </a:r>
            <a:r>
              <a:rPr lang="en-GB" sz="8000" b="1" dirty="0" err="1">
                <a:latin typeface="Agency FB" panose="020B0503020202020204" pitchFamily="34" charset="0"/>
              </a:rPr>
              <a:t>gracias</a:t>
            </a:r>
            <a:r>
              <a:rPr lang="en-GB" sz="8000" b="1" dirty="0">
                <a:latin typeface="Agency FB" panose="020B0503020202020204" pitchFamily="34" charset="0"/>
              </a:rPr>
              <a:t> </a:t>
            </a:r>
            <a:r>
              <a:rPr lang="en-GB" sz="8000" b="1" dirty="0" err="1">
                <a:latin typeface="Agency FB" panose="020B0503020202020204" pitchFamily="34" charset="0"/>
              </a:rPr>
              <a:t>por</a:t>
            </a:r>
            <a:r>
              <a:rPr lang="en-GB" sz="8000" b="1" dirty="0">
                <a:latin typeface="Agency FB" panose="020B0503020202020204" pitchFamily="34" charset="0"/>
              </a:rPr>
              <a:t> </a:t>
            </a:r>
            <a:r>
              <a:rPr lang="en-GB" sz="8000" b="1" dirty="0" err="1">
                <a:latin typeface="Agency FB" panose="020B0503020202020204" pitchFamily="34" charset="0"/>
              </a:rPr>
              <a:t>su</a:t>
            </a:r>
            <a:r>
              <a:rPr lang="en-GB" sz="8000" b="1" dirty="0">
                <a:latin typeface="Agency FB" panose="020B0503020202020204" pitchFamily="34" charset="0"/>
              </a:rPr>
              <a:t> </a:t>
            </a:r>
            <a:r>
              <a:rPr lang="en-GB" sz="8000" b="1" dirty="0" err="1">
                <a:latin typeface="Agency FB" panose="020B0503020202020204" pitchFamily="34" charset="0"/>
              </a:rPr>
              <a:t>atención</a:t>
            </a:r>
            <a:r>
              <a:rPr lang="en-GB" sz="8000" b="1" dirty="0">
                <a:latin typeface="Agency FB" panose="020B0503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5626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7A58E1-5391-459F-A3CE-DF3909E45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gency FB" panose="020B0503020202020204" pitchFamily="34" charset="0"/>
              </a:rPr>
              <a:t>Index</a:t>
            </a:r>
            <a:r>
              <a:rPr lang="en-GB" dirty="0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0D39DAC-2E8C-4BC2-8488-A587D16E9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gency FB" panose="020B0503020202020204" pitchFamily="34" charset="0"/>
              </a:rPr>
              <a:t>Introduction</a:t>
            </a:r>
          </a:p>
          <a:p>
            <a:r>
              <a:rPr lang="en-US" sz="2800" dirty="0">
                <a:latin typeface="Agency FB" panose="020B0503020202020204" pitchFamily="34" charset="0"/>
              </a:rPr>
              <a:t>Integrating direct and reverse logistics (CITYLAB)</a:t>
            </a:r>
          </a:p>
          <a:p>
            <a:r>
              <a:rPr lang="en-US" sz="2800" dirty="0">
                <a:latin typeface="Agency FB" panose="020B0503020202020204" pitchFamily="34" charset="0"/>
              </a:rPr>
              <a:t>Crowdshipping and its integration with Physical Internet</a:t>
            </a:r>
          </a:p>
          <a:p>
            <a:r>
              <a:rPr lang="en-US" sz="2800" dirty="0">
                <a:latin typeface="Agency FB" panose="020B0503020202020204" pitchFamily="34" charset="0"/>
              </a:rPr>
              <a:t>Ecolabeling for logistics</a:t>
            </a:r>
          </a:p>
          <a:p>
            <a:r>
              <a:rPr lang="en-US" sz="2800" dirty="0">
                <a:latin typeface="Agency FB" panose="020B0503020202020204" pitchFamily="34" charset="0"/>
              </a:rPr>
              <a:t>Gamification</a:t>
            </a:r>
          </a:p>
          <a:p>
            <a:r>
              <a:rPr lang="en-US" sz="2800" dirty="0">
                <a:latin typeface="Agency FB" panose="020B0503020202020204" pitchFamily="34" charset="0"/>
              </a:rPr>
              <a:t>Participatory UFT planning</a:t>
            </a:r>
          </a:p>
          <a:p>
            <a:r>
              <a:rPr lang="en-US" sz="2800" dirty="0">
                <a:latin typeface="Agency FB" panose="020B0503020202020204" pitchFamily="34" charset="0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735836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magine correlata">
            <a:extLst>
              <a:ext uri="{FF2B5EF4-FFF2-40B4-BE49-F238E27FC236}">
                <a16:creationId xmlns:a16="http://schemas.microsoft.com/office/drawing/2014/main" id="{1B3355FE-D5CE-404B-AC6D-577376E394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5584" y="609600"/>
            <a:ext cx="5840070" cy="5504264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373AB59-8A76-4E6F-AEEA-294D8C8108F7}"/>
              </a:ext>
            </a:extLst>
          </p:cNvPr>
          <p:cNvSpPr txBox="1"/>
          <p:nvPr/>
        </p:nvSpPr>
        <p:spPr>
          <a:xfrm>
            <a:off x="4175640" y="5389675"/>
            <a:ext cx="353995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lvl="0" algn="ctr" defTabSz="914400">
              <a:lnSpc>
                <a:spcPct val="90000"/>
              </a:lnSpc>
              <a:spcBef>
                <a:spcPts val="1400"/>
              </a:spcBef>
              <a:buClr>
                <a:srgbClr val="C00000"/>
              </a:buClr>
              <a:buSzPct val="80000"/>
            </a:pPr>
            <a:r>
              <a:rPr lang="en-US" sz="3200" b="1" dirty="0">
                <a:solidFill>
                  <a:srgbClr val="C00000"/>
                </a:solidFill>
                <a:latin typeface="Agency FB" panose="020B0503020202020204" pitchFamily="34" charset="0"/>
              </a:rPr>
              <a:t>Circular economy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A93B646-9D13-4664-8F0D-6135FE02C1C8}"/>
              </a:ext>
            </a:extLst>
          </p:cNvPr>
          <p:cNvSpPr txBox="1"/>
          <p:nvPr/>
        </p:nvSpPr>
        <p:spPr>
          <a:xfrm>
            <a:off x="4881383" y="2266435"/>
            <a:ext cx="2554514" cy="3689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algn="ctr" defTabSz="914400">
              <a:spcBef>
                <a:spcPts val="600"/>
              </a:spcBef>
              <a:buClr>
                <a:srgbClr val="C00000"/>
              </a:buClr>
              <a:buSzPct val="80000"/>
            </a:pPr>
            <a:r>
              <a:rPr lang="en-GB" sz="2800" dirty="0">
                <a:ln w="0"/>
                <a:latin typeface="Agency FB" panose="020B0503020202020204" pitchFamily="34" charset="0"/>
              </a:rPr>
              <a:t>Reuse</a:t>
            </a:r>
          </a:p>
          <a:p>
            <a:pPr marL="45720" algn="ctr" defTabSz="914400">
              <a:spcBef>
                <a:spcPts val="600"/>
              </a:spcBef>
              <a:buClr>
                <a:srgbClr val="C00000"/>
              </a:buClr>
              <a:buSzPct val="80000"/>
            </a:pPr>
            <a:r>
              <a:rPr lang="en-GB" sz="2800" dirty="0">
                <a:ln w="0"/>
                <a:latin typeface="Agency FB" panose="020B0503020202020204" pitchFamily="34" charset="0"/>
              </a:rPr>
              <a:t>Share</a:t>
            </a:r>
          </a:p>
          <a:p>
            <a:pPr marL="45720" algn="ctr" defTabSz="914400">
              <a:spcBef>
                <a:spcPts val="600"/>
              </a:spcBef>
              <a:buClr>
                <a:srgbClr val="C00000"/>
              </a:buClr>
              <a:buSzPct val="80000"/>
            </a:pPr>
            <a:r>
              <a:rPr lang="en-GB" sz="2800" dirty="0">
                <a:ln w="0"/>
                <a:latin typeface="Agency FB" panose="020B0503020202020204" pitchFamily="34" charset="0"/>
              </a:rPr>
              <a:t>Buy responsively</a:t>
            </a:r>
          </a:p>
          <a:p>
            <a:pPr marL="45720" algn="ctr" defTabSz="914400">
              <a:spcBef>
                <a:spcPts val="600"/>
              </a:spcBef>
              <a:buClr>
                <a:srgbClr val="C00000"/>
              </a:buClr>
              <a:buSzPct val="80000"/>
            </a:pPr>
            <a:r>
              <a:rPr lang="en-GB" sz="2800" dirty="0">
                <a:ln w="0"/>
                <a:latin typeface="Agency FB" panose="020B0503020202020204" pitchFamily="34" charset="0"/>
              </a:rPr>
              <a:t>Reduce waste</a:t>
            </a:r>
          </a:p>
          <a:p>
            <a:pPr marL="45720" algn="ctr" defTabSz="914400">
              <a:spcBef>
                <a:spcPts val="600"/>
              </a:spcBef>
              <a:buClr>
                <a:srgbClr val="C00000"/>
              </a:buClr>
              <a:buSzPct val="80000"/>
            </a:pPr>
            <a:r>
              <a:rPr lang="en-GB" sz="2800" dirty="0">
                <a:ln w="0"/>
                <a:latin typeface="Agency FB" panose="020B0503020202020204" pitchFamily="34" charset="0"/>
              </a:rPr>
              <a:t>Recycle </a:t>
            </a:r>
          </a:p>
          <a:p>
            <a:pPr marL="45720" defTabSz="914400">
              <a:lnSpc>
                <a:spcPct val="90000"/>
              </a:lnSpc>
              <a:spcBef>
                <a:spcPts val="1400"/>
              </a:spcBef>
              <a:buClr>
                <a:srgbClr val="C00000"/>
              </a:buClr>
              <a:buSzPct val="80000"/>
            </a:pPr>
            <a:endParaRPr lang="en-GB" sz="2800" dirty="0"/>
          </a:p>
          <a:p>
            <a:pPr marL="45720" defTabSz="914400">
              <a:lnSpc>
                <a:spcPct val="90000"/>
              </a:lnSpc>
              <a:spcBef>
                <a:spcPts val="1400"/>
              </a:spcBef>
              <a:buClr>
                <a:srgbClr val="C00000"/>
              </a:buClr>
              <a:buSzPct val="80000"/>
            </a:pPr>
            <a:endParaRPr lang="en-GB" sz="280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01A14AB-FEC3-4CAC-B3D9-A8CFC5159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gency FB" panose="020B0503020202020204" pitchFamily="34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04821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9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B8DF8C-0A8F-422C-A084-5FF279B0C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5921375" algn="l"/>
              </a:tabLst>
            </a:pPr>
            <a:r>
              <a:rPr lang="en-US" dirty="0">
                <a:latin typeface="Agency FB" panose="020B0503020202020204" pitchFamily="34" charset="0"/>
              </a:rPr>
              <a:t>Integrating direct and reverse logistics (CITYLAB)</a:t>
            </a:r>
            <a:endParaRPr lang="en-GB" dirty="0">
              <a:latin typeface="Agency FB" panose="020B0503020202020204" pitchFamily="34" charset="0"/>
            </a:endParaRPr>
          </a:p>
        </p:txBody>
      </p:sp>
      <p:pic>
        <p:nvPicPr>
          <p:cNvPr id="7" name="Picture 20" descr="Immagine correlata">
            <a:hlinkClick r:id="rId2"/>
            <a:extLst>
              <a:ext uri="{FF2B5EF4-FFF2-40B4-BE49-F238E27FC236}">
                <a16:creationId xmlns:a16="http://schemas.microsoft.com/office/drawing/2014/main" id="{377C40AA-A102-4653-B221-4DCDDAEA4B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06846" y="1459260"/>
            <a:ext cx="1005190" cy="499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isultati immagini per truck cartoon">
            <a:extLst>
              <a:ext uri="{FF2B5EF4-FFF2-40B4-BE49-F238E27FC236}">
                <a16:creationId xmlns:a16="http://schemas.microsoft.com/office/drawing/2014/main" id="{D417C813-D3AB-4869-8FED-52BECD5D1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925790" y="1992872"/>
            <a:ext cx="2761627" cy="187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isultati immagini per box">
            <a:extLst>
              <a:ext uri="{FF2B5EF4-FFF2-40B4-BE49-F238E27FC236}">
                <a16:creationId xmlns:a16="http://schemas.microsoft.com/office/drawing/2014/main" id="{6D6B20DD-6810-4D2F-AD0A-3A14B101F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78564" y="1828364"/>
            <a:ext cx="1104635" cy="121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3873DB8D-7A39-4EE7-AFE9-DE9FF0BA1934}"/>
              </a:ext>
            </a:extLst>
          </p:cNvPr>
          <p:cNvSpPr/>
          <p:nvPr/>
        </p:nvSpPr>
        <p:spPr>
          <a:xfrm>
            <a:off x="5258312" y="2494967"/>
            <a:ext cx="1675375" cy="9239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7" name="Picture 8" descr="Risultati immagini per box">
            <a:hlinkClick r:id="rId6" invalidUrl="https://pixabay.com/en/photos/open box/"/>
            <a:extLst>
              <a:ext uri="{FF2B5EF4-FFF2-40B4-BE49-F238E27FC236}">
                <a16:creationId xmlns:a16="http://schemas.microsoft.com/office/drawing/2014/main" id="{92048401-AA7C-4292-95C5-D610EABFB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6951" y="4304264"/>
            <a:ext cx="1639959" cy="152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Immagine correlata">
            <a:hlinkClick r:id="rId8"/>
            <a:extLst>
              <a:ext uri="{FF2B5EF4-FFF2-40B4-BE49-F238E27FC236}">
                <a16:creationId xmlns:a16="http://schemas.microsoft.com/office/drawing/2014/main" id="{CC7DE93C-1324-4F32-B513-67C5C7D1F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13186" y="3418949"/>
            <a:ext cx="698850" cy="90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Freccia a destra 53">
            <a:extLst>
              <a:ext uri="{FF2B5EF4-FFF2-40B4-BE49-F238E27FC236}">
                <a16:creationId xmlns:a16="http://schemas.microsoft.com/office/drawing/2014/main" id="{7EB46CF6-26C1-40B5-B856-F89E5EDAE92C}"/>
              </a:ext>
            </a:extLst>
          </p:cNvPr>
          <p:cNvSpPr/>
          <p:nvPr/>
        </p:nvSpPr>
        <p:spPr>
          <a:xfrm rot="10800000">
            <a:off x="5258313" y="4739403"/>
            <a:ext cx="1675374" cy="9239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2" descr="Risultati immagini per truck cartoon">
            <a:extLst>
              <a:ext uri="{FF2B5EF4-FFF2-40B4-BE49-F238E27FC236}">
                <a16:creationId xmlns:a16="http://schemas.microsoft.com/office/drawing/2014/main" id="{1CE2A26D-4B94-4609-BD58-081CB56F1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628" y="4268033"/>
            <a:ext cx="2761627" cy="186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8" descr="Risultati immagini per box">
            <a:hlinkClick r:id="rId6" invalidUrl="https://pixabay.com/en/photos/open box/"/>
            <a:extLst>
              <a:ext uri="{FF2B5EF4-FFF2-40B4-BE49-F238E27FC236}">
                <a16:creationId xmlns:a16="http://schemas.microsoft.com/office/drawing/2014/main" id="{BB17BA7A-BE15-4222-982A-3323818DA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5818" y="4326468"/>
            <a:ext cx="1164543" cy="108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4CC7BB8D-C61E-44D8-ACFE-0E46F1325BCE}"/>
              </a:ext>
            </a:extLst>
          </p:cNvPr>
          <p:cNvSpPr txBox="1"/>
          <p:nvPr/>
        </p:nvSpPr>
        <p:spPr>
          <a:xfrm>
            <a:off x="5258312" y="2786192"/>
            <a:ext cx="2493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gency FB" panose="020B0503020202020204" pitchFamily="34" charset="0"/>
              </a:rPr>
              <a:t>DIRECT LOGISTICS</a:t>
            </a:r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A5081CFF-0458-43E5-B867-64F8DEF474DB}"/>
              </a:ext>
            </a:extLst>
          </p:cNvPr>
          <p:cNvSpPr txBox="1"/>
          <p:nvPr/>
        </p:nvSpPr>
        <p:spPr>
          <a:xfrm>
            <a:off x="5258312" y="5025277"/>
            <a:ext cx="2573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gency FB" panose="020B0503020202020204" pitchFamily="34" charset="0"/>
              </a:rPr>
              <a:t>REVERSE LOGISTICS</a:t>
            </a:r>
          </a:p>
        </p:txBody>
      </p:sp>
    </p:spTree>
    <p:extLst>
      <p:ext uri="{BB962C8B-B14F-4D97-AF65-F5344CB8AC3E}">
        <p14:creationId xmlns:p14="http://schemas.microsoft.com/office/powerpoint/2010/main" val="198661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44444E-6 L 0.25 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0.25 -3.7037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4" grpId="0" animBg="1"/>
      <p:bldP spid="17" grpId="0"/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BBC845-1034-4B5B-B5F0-8E2319673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200" y="1690254"/>
            <a:ext cx="9875520" cy="1356360"/>
          </a:xfrm>
        </p:spPr>
        <p:txBody>
          <a:bodyPr/>
          <a:lstStyle/>
          <a:p>
            <a:r>
              <a:rPr lang="en-GB" b="1" dirty="0">
                <a:latin typeface="Agency FB" panose="020B0503020202020204" pitchFamily="34" charset="0"/>
              </a:rPr>
              <a:t>Same truck!!!</a:t>
            </a:r>
          </a:p>
        </p:txBody>
      </p:sp>
      <p:pic>
        <p:nvPicPr>
          <p:cNvPr id="4" name="Picture 2" descr="Risultati immagini per truck cartoon">
            <a:extLst>
              <a:ext uri="{FF2B5EF4-FFF2-40B4-BE49-F238E27FC236}">
                <a16:creationId xmlns:a16="http://schemas.microsoft.com/office/drawing/2014/main" id="{4C1544C7-1F20-46D6-9684-849DC218E7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797079" y="2791692"/>
            <a:ext cx="3612630" cy="184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87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6A9C0A-8743-4951-8FE7-10CFE37BC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gency FB" panose="020B0503020202020204" pitchFamily="34" charset="0"/>
              </a:rPr>
              <a:t>Physical Internet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D5CCCF3-05E8-4CD3-8D7A-49FE05E99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Transform the way physical objects are handled, moved, stored, realized, supplied and used (Montreuil &amp; Benoit, 2012). </a:t>
            </a:r>
          </a:p>
          <a:p>
            <a:r>
              <a:rPr lang="en-US" dirty="0">
                <a:latin typeface="Agency FB" panose="020B0503020202020204" pitchFamily="34" charset="0"/>
              </a:rPr>
              <a:t>Encapsulation of goods in smart, ecofriendly and modular containers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it-IT" dirty="0">
                <a:latin typeface="Agency FB" panose="020B0503020202020204" pitchFamily="34" charset="0"/>
                <a:cs typeface="Times New Roman" panose="02020603050405020304" pitchFamily="18" charset="0"/>
              </a:rPr>
              <a:t>-container, </a:t>
            </a:r>
            <a:r>
              <a:rPr lang="it-IT" dirty="0" err="1">
                <a:latin typeface="Agency FB" panose="020B0503020202020204" pitchFamily="34" charset="0"/>
                <a:cs typeface="Times New Roman" panose="02020603050405020304" pitchFamily="18" charset="0"/>
              </a:rPr>
              <a:t>hubs</a:t>
            </a:r>
            <a:r>
              <a:rPr lang="it-IT" dirty="0">
                <a:latin typeface="Agency FB" panose="020B0503020202020204" pitchFamily="34" charset="0"/>
                <a:cs typeface="Times New Roman" panose="02020603050405020304" pitchFamily="18" charset="0"/>
              </a:rPr>
              <a:t>, </a:t>
            </a:r>
            <a:r>
              <a:rPr lang="it-IT" dirty="0" err="1">
                <a:latin typeface="Agency FB" panose="020B0503020202020204" pitchFamily="34" charset="0"/>
                <a:cs typeface="Times New Roman" panose="02020603050405020304" pitchFamily="18" charset="0"/>
              </a:rPr>
              <a:t>distribution</a:t>
            </a:r>
            <a:r>
              <a:rPr lang="it-IT" dirty="0">
                <a:latin typeface="Agency FB" panose="020B0503020202020204" pitchFamily="34" charset="0"/>
                <a:cs typeface="Times New Roman" panose="02020603050405020304" pitchFamily="18" charset="0"/>
              </a:rPr>
              <a:t> centers, </a:t>
            </a:r>
            <a:r>
              <a:rPr lang="it-IT" dirty="0" err="1">
                <a:latin typeface="Agency FB" panose="020B0503020202020204" pitchFamily="34" charset="0"/>
                <a:cs typeface="Times New Roman" panose="02020603050405020304" pitchFamily="18" charset="0"/>
              </a:rPr>
              <a:t>vehicles</a:t>
            </a:r>
            <a:r>
              <a:rPr lang="it-IT" dirty="0">
                <a:latin typeface="Agency FB" panose="020B0503020202020204" pitchFamily="34" charset="0"/>
                <a:cs typeface="Times New Roman" panose="02020603050405020304" pitchFamily="18" charset="0"/>
              </a:rPr>
              <a:t>… </a:t>
            </a:r>
            <a:r>
              <a:rPr lang="en-US" dirty="0">
                <a:latin typeface="Agency FB" panose="020B0503020202020204" pitchFamily="34" charset="0"/>
              </a:rPr>
              <a:t>(</a:t>
            </a:r>
            <a:r>
              <a:rPr lang="en-US" dirty="0" err="1">
                <a:latin typeface="Agency FB" panose="020B0503020202020204" pitchFamily="34" charset="0"/>
              </a:rPr>
              <a:t>Modulushca</a:t>
            </a:r>
            <a:r>
              <a:rPr lang="en-US" dirty="0">
                <a:latin typeface="Agency FB" panose="020B0503020202020204" pitchFamily="34" charset="0"/>
              </a:rPr>
              <a:t>).</a:t>
            </a:r>
            <a:endParaRPr lang="en-GB" dirty="0">
              <a:latin typeface="Agency FB" panose="020B0503020202020204" pitchFamily="34" charset="0"/>
            </a:endParaRPr>
          </a:p>
        </p:txBody>
      </p:sp>
      <p:pic>
        <p:nvPicPr>
          <p:cNvPr id="4" name="Picture 2" descr="Risultati immagini per truck cartoon">
            <a:extLst>
              <a:ext uri="{FF2B5EF4-FFF2-40B4-BE49-F238E27FC236}">
                <a16:creationId xmlns:a16="http://schemas.microsoft.com/office/drawing/2014/main" id="{76C69F05-C20D-463D-A94A-3324196AE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365950" y="3972648"/>
            <a:ext cx="3342745" cy="170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isultati immagini per box">
            <a:extLst>
              <a:ext uri="{FF2B5EF4-FFF2-40B4-BE49-F238E27FC236}">
                <a16:creationId xmlns:a16="http://schemas.microsoft.com/office/drawing/2014/main" id="{7A3AE27D-B7A7-45FA-A0F6-367BA26E8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3989" y="4279336"/>
            <a:ext cx="854654" cy="85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isultati immagini per box">
            <a:extLst>
              <a:ext uri="{FF2B5EF4-FFF2-40B4-BE49-F238E27FC236}">
                <a16:creationId xmlns:a16="http://schemas.microsoft.com/office/drawing/2014/main" id="{7160912D-4629-4113-B0D9-F88D71402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5950" y="3888418"/>
            <a:ext cx="542431" cy="54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Risultati immagini per box">
            <a:extLst>
              <a:ext uri="{FF2B5EF4-FFF2-40B4-BE49-F238E27FC236}">
                <a16:creationId xmlns:a16="http://schemas.microsoft.com/office/drawing/2014/main" id="{2A55495E-F6B4-4EC8-9D0E-5EF2A90A4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4460" y="4149275"/>
            <a:ext cx="569553" cy="93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Risultati immagini per box">
            <a:extLst>
              <a:ext uri="{FF2B5EF4-FFF2-40B4-BE49-F238E27FC236}">
                <a16:creationId xmlns:a16="http://schemas.microsoft.com/office/drawing/2014/main" id="{C1A42DA2-4975-4095-99E8-F4C610D8A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7451" y="4028107"/>
            <a:ext cx="747860" cy="35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Risultati immagini per box">
            <a:extLst>
              <a:ext uri="{FF2B5EF4-FFF2-40B4-BE49-F238E27FC236}">
                <a16:creationId xmlns:a16="http://schemas.microsoft.com/office/drawing/2014/main" id="{91BB81EB-EA0E-434A-ADDD-C5E8FE0CF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7058" y="4165824"/>
            <a:ext cx="990262" cy="99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isultati immagini per box">
            <a:extLst>
              <a:ext uri="{FF2B5EF4-FFF2-40B4-BE49-F238E27FC236}">
                <a16:creationId xmlns:a16="http://schemas.microsoft.com/office/drawing/2014/main" id="{B263C204-A8F1-4E09-914E-B97C0D4F7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8406" y="3948620"/>
            <a:ext cx="342968" cy="34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Risultati immagini per box">
            <a:extLst>
              <a:ext uri="{FF2B5EF4-FFF2-40B4-BE49-F238E27FC236}">
                <a16:creationId xmlns:a16="http://schemas.microsoft.com/office/drawing/2014/main" id="{5DAC212F-EA3C-48BA-B9D2-6394B80BF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2263" y="4192066"/>
            <a:ext cx="701885" cy="89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Risultati immagini per box">
            <a:extLst>
              <a:ext uri="{FF2B5EF4-FFF2-40B4-BE49-F238E27FC236}">
                <a16:creationId xmlns:a16="http://schemas.microsoft.com/office/drawing/2014/main" id="{C494BD2E-6374-4257-AFEC-FD28E14D7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4119" y="3914409"/>
            <a:ext cx="453648" cy="45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Risultati immagini per truck cartoon">
            <a:extLst>
              <a:ext uri="{FF2B5EF4-FFF2-40B4-BE49-F238E27FC236}">
                <a16:creationId xmlns:a16="http://schemas.microsoft.com/office/drawing/2014/main" id="{8FACC6AB-8B51-4ABF-B5CF-5148F8484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484462" y="3982139"/>
            <a:ext cx="3342745" cy="170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id="{6A794065-AE31-4D17-B076-7CEA3A41A49F}"/>
              </a:ext>
            </a:extLst>
          </p:cNvPr>
          <p:cNvSpPr/>
          <p:nvPr/>
        </p:nvSpPr>
        <p:spPr>
          <a:xfrm>
            <a:off x="6491485" y="4424015"/>
            <a:ext cx="932055" cy="61818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D90122CF-B574-4954-A442-59F3C5474B4B}"/>
              </a:ext>
            </a:extLst>
          </p:cNvPr>
          <p:cNvSpPr/>
          <p:nvPr/>
        </p:nvSpPr>
        <p:spPr>
          <a:xfrm>
            <a:off x="7423540" y="4424015"/>
            <a:ext cx="932055" cy="61818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4690F190-AF94-4BD9-B72E-C14BE232266B}"/>
              </a:ext>
            </a:extLst>
          </p:cNvPr>
          <p:cNvSpPr/>
          <p:nvPr/>
        </p:nvSpPr>
        <p:spPr>
          <a:xfrm>
            <a:off x="8355595" y="4738256"/>
            <a:ext cx="358914" cy="30394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63E75521-9BB0-45D8-A123-E1BBA42BE3CB}"/>
              </a:ext>
            </a:extLst>
          </p:cNvPr>
          <p:cNvSpPr/>
          <p:nvPr/>
        </p:nvSpPr>
        <p:spPr>
          <a:xfrm>
            <a:off x="8355595" y="4424016"/>
            <a:ext cx="358914" cy="30394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688BA1E8-6E86-455E-944C-A5E627654BEF}"/>
              </a:ext>
            </a:extLst>
          </p:cNvPr>
          <p:cNvSpPr/>
          <p:nvPr/>
        </p:nvSpPr>
        <p:spPr>
          <a:xfrm rot="16200000">
            <a:off x="6582824" y="3900249"/>
            <a:ext cx="441876" cy="60565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658776E0-BB7C-4934-A61D-82F03478C5EF}"/>
              </a:ext>
            </a:extLst>
          </p:cNvPr>
          <p:cNvSpPr/>
          <p:nvPr/>
        </p:nvSpPr>
        <p:spPr>
          <a:xfrm rot="16200000">
            <a:off x="7204952" y="3900248"/>
            <a:ext cx="441876" cy="60565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26B25124-5433-4C53-8CC3-80C31F9221DD}"/>
              </a:ext>
            </a:extLst>
          </p:cNvPr>
          <p:cNvSpPr/>
          <p:nvPr/>
        </p:nvSpPr>
        <p:spPr>
          <a:xfrm rot="16200000">
            <a:off x="7831829" y="3900247"/>
            <a:ext cx="441876" cy="60565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6C6D7B8D-6810-4182-8969-342B912B848A}"/>
              </a:ext>
            </a:extLst>
          </p:cNvPr>
          <p:cNvSpPr/>
          <p:nvPr/>
        </p:nvSpPr>
        <p:spPr>
          <a:xfrm>
            <a:off x="8355594" y="4107543"/>
            <a:ext cx="358915" cy="30394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6C6D7B8D-6810-4182-8969-342B912B848A}"/>
              </a:ext>
            </a:extLst>
          </p:cNvPr>
          <p:cNvSpPr/>
          <p:nvPr/>
        </p:nvSpPr>
        <p:spPr>
          <a:xfrm>
            <a:off x="8367318" y="3972649"/>
            <a:ext cx="347191" cy="11948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94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olo 1">
            <a:extLst>
              <a:ext uri="{FF2B5EF4-FFF2-40B4-BE49-F238E27FC236}">
                <a16:creationId xmlns:a16="http://schemas.microsoft.com/office/drawing/2014/main" id="{6B772F4A-2295-48F3-AC31-2CD8F6EE2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lang="en-US" dirty="0">
                <a:latin typeface="Agency FB" panose="020B0503020202020204" pitchFamily="34" charset="0"/>
              </a:rPr>
              <a:t>Crowdshipping and its integration with Physical Internet</a:t>
            </a:r>
            <a:endParaRPr lang="en-GB" dirty="0">
              <a:latin typeface="Agency FB" panose="020B050302020202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A1D718E-3C79-42CF-81BB-9D788F611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5649" y="3457515"/>
            <a:ext cx="9872871" cy="588633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en-US" dirty="0">
                <a:latin typeface="Agency FB" panose="020B0503020202020204" pitchFamily="34" charset="0"/>
              </a:rPr>
              <a:t>City logistics provides the final and last segments of PI-enabled interconnected logistics and transportation networks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DBA56FC-7A06-4599-909F-F04A9C364FE2}"/>
              </a:ext>
            </a:extLst>
          </p:cNvPr>
          <p:cNvSpPr txBox="1"/>
          <p:nvPr/>
        </p:nvSpPr>
        <p:spPr>
          <a:xfrm flipH="1">
            <a:off x="7872845" y="1941532"/>
            <a:ext cx="3941618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algn="ctr" defTabSz="91440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</a:pPr>
            <a:r>
              <a:rPr lang="en-GB" sz="2200" b="1" dirty="0">
                <a:solidFill>
                  <a:schemeClr val="accent1"/>
                </a:solidFill>
                <a:latin typeface="Agency FB" panose="020B0503020202020204" pitchFamily="34" charset="0"/>
              </a:rPr>
              <a:t>City Logistics: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9B2CFA4-D562-46CD-9AC4-ADA5C712194E}"/>
              </a:ext>
            </a:extLst>
          </p:cNvPr>
          <p:cNvSpPr txBox="1"/>
          <p:nvPr/>
        </p:nvSpPr>
        <p:spPr>
          <a:xfrm flipH="1">
            <a:off x="1397352" y="1941532"/>
            <a:ext cx="3941618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algn="ctr" defTabSz="91440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</a:pPr>
            <a:r>
              <a:rPr lang="en-GB" sz="2200" b="1" dirty="0">
                <a:solidFill>
                  <a:schemeClr val="accent1"/>
                </a:solidFill>
                <a:latin typeface="Agency FB" panose="020B0503020202020204" pitchFamily="34" charset="0"/>
              </a:rPr>
              <a:t>Physical Internet: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37D40F86-4A10-4937-8E6A-B27B78DD11BE}"/>
              </a:ext>
            </a:extLst>
          </p:cNvPr>
          <p:cNvCxnSpPr>
            <a:cxnSpLocks/>
            <a:stCxn id="5" idx="2"/>
            <a:endCxn id="11" idx="1"/>
          </p:cNvCxnSpPr>
          <p:nvPr/>
        </p:nvCxnSpPr>
        <p:spPr>
          <a:xfrm>
            <a:off x="3368161" y="2338564"/>
            <a:ext cx="1207302" cy="678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E68B4D44-0A92-4194-B1E1-D03CD574833E}"/>
              </a:ext>
            </a:extLst>
          </p:cNvPr>
          <p:cNvCxnSpPr>
            <a:cxnSpLocks/>
            <a:stCxn id="4" idx="2"/>
            <a:endCxn id="11" idx="3"/>
          </p:cNvCxnSpPr>
          <p:nvPr/>
        </p:nvCxnSpPr>
        <p:spPr>
          <a:xfrm flipH="1">
            <a:off x="8226136" y="2338564"/>
            <a:ext cx="1617518" cy="678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10">
            <a:extLst>
              <a:ext uri="{FF2B5EF4-FFF2-40B4-BE49-F238E27FC236}">
                <a16:creationId xmlns:a16="http://schemas.microsoft.com/office/drawing/2014/main" id="{13413B28-3267-46CF-91A0-B7F415025982}"/>
              </a:ext>
            </a:extLst>
          </p:cNvPr>
          <p:cNvSpPr/>
          <p:nvPr/>
        </p:nvSpPr>
        <p:spPr>
          <a:xfrm>
            <a:off x="4575463" y="2416775"/>
            <a:ext cx="36506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algn="ctr" defTabSz="91440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</a:pPr>
            <a:r>
              <a:rPr lang="en-US" sz="4000" b="1" dirty="0">
                <a:solidFill>
                  <a:schemeClr val="accent1"/>
                </a:solidFill>
                <a:latin typeface="Agency FB" panose="020B0503020202020204" pitchFamily="34" charset="0"/>
              </a:rPr>
              <a:t>Interconnected city logistics</a:t>
            </a:r>
            <a:endParaRPr lang="en-GB" sz="4000" b="1" dirty="0">
              <a:solidFill>
                <a:schemeClr val="accent1"/>
              </a:solidFill>
              <a:latin typeface="Agency FB" panose="020B0503020202020204" pitchFamily="34" charset="0"/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CC6FBFCB-52BB-4EFB-B758-6D27A982ED1B}"/>
              </a:ext>
            </a:extLst>
          </p:cNvPr>
          <p:cNvSpPr/>
          <p:nvPr/>
        </p:nvSpPr>
        <p:spPr>
          <a:xfrm>
            <a:off x="1847036" y="4099669"/>
            <a:ext cx="1911927" cy="7065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gency FB" panose="020B0503020202020204" pitchFamily="34" charset="0"/>
              </a:rPr>
              <a:t>concept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ED9BCE90-9BC9-4AE9-8764-85C5DE097A98}"/>
              </a:ext>
            </a:extLst>
          </p:cNvPr>
          <p:cNvSpPr/>
          <p:nvPr/>
        </p:nvSpPr>
        <p:spPr>
          <a:xfrm>
            <a:off x="4023179" y="4099669"/>
            <a:ext cx="1911927" cy="7065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gency FB" panose="020B0503020202020204" pitchFamily="34" charset="0"/>
              </a:rPr>
              <a:t>assessment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2CF90BB4-57D2-43BE-BC07-C58E924E9BF2}"/>
              </a:ext>
            </a:extLst>
          </p:cNvPr>
          <p:cNvSpPr/>
          <p:nvPr/>
        </p:nvSpPr>
        <p:spPr>
          <a:xfrm>
            <a:off x="6516996" y="4067919"/>
            <a:ext cx="1911927" cy="706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gency FB" panose="020B0503020202020204" pitchFamily="34" charset="0"/>
              </a:rPr>
              <a:t>solutions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2369CF61-3664-4BD1-808E-A57460E3D181}"/>
              </a:ext>
            </a:extLst>
          </p:cNvPr>
          <p:cNvSpPr/>
          <p:nvPr/>
        </p:nvSpPr>
        <p:spPr>
          <a:xfrm>
            <a:off x="8674841" y="4108156"/>
            <a:ext cx="1911927" cy="7065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gency FB" panose="020B0503020202020204" pitchFamily="34" charset="0"/>
              </a:rPr>
              <a:t>validation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90262F-5146-4AEF-ADF6-5BDCC445DE0D}"/>
              </a:ext>
            </a:extLst>
          </p:cNvPr>
          <p:cNvSpPr/>
          <p:nvPr/>
        </p:nvSpPr>
        <p:spPr>
          <a:xfrm>
            <a:off x="5519468" y="5208549"/>
            <a:ext cx="1676400" cy="3740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Physical level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5D114117-7A63-40E3-8A05-AF45167AAC7D}"/>
              </a:ext>
            </a:extLst>
          </p:cNvPr>
          <p:cNvSpPr/>
          <p:nvPr/>
        </p:nvSpPr>
        <p:spPr>
          <a:xfrm>
            <a:off x="7514522" y="5189412"/>
            <a:ext cx="1828801" cy="374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Operationa</a:t>
            </a:r>
            <a:r>
              <a:rPr lang="en-GB" dirty="0"/>
              <a:t> level</a:t>
            </a:r>
          </a:p>
        </p:txBody>
      </p:sp>
      <p:cxnSp>
        <p:nvCxnSpPr>
          <p:cNvPr id="40" name="Connettore 2 39">
            <a:extLst>
              <a:ext uri="{FF2B5EF4-FFF2-40B4-BE49-F238E27FC236}">
                <a16:creationId xmlns:a16="http://schemas.microsoft.com/office/drawing/2014/main" id="{40386A25-2390-4648-90FB-A48EAB855C71}"/>
              </a:ext>
            </a:extLst>
          </p:cNvPr>
          <p:cNvCxnSpPr>
            <a:cxnSpLocks/>
            <a:stCxn id="21" idx="2"/>
          </p:cNvCxnSpPr>
          <p:nvPr/>
        </p:nvCxnSpPr>
        <p:spPr>
          <a:xfrm>
            <a:off x="8428923" y="5563485"/>
            <a:ext cx="0" cy="3536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tangolo 40">
            <a:extLst>
              <a:ext uri="{FF2B5EF4-FFF2-40B4-BE49-F238E27FC236}">
                <a16:creationId xmlns:a16="http://schemas.microsoft.com/office/drawing/2014/main" id="{7B6DA46B-139C-4C98-8E6F-28CAA7DE9C62}"/>
              </a:ext>
            </a:extLst>
          </p:cNvPr>
          <p:cNvSpPr/>
          <p:nvPr/>
        </p:nvSpPr>
        <p:spPr>
          <a:xfrm>
            <a:off x="7001905" y="5917092"/>
            <a:ext cx="3075709" cy="374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Eg</a:t>
            </a:r>
            <a:r>
              <a:rPr lang="en-GB" dirty="0"/>
              <a:t>. crowdshipping</a:t>
            </a:r>
          </a:p>
        </p:txBody>
      </p:sp>
      <p:cxnSp>
        <p:nvCxnSpPr>
          <p:cNvPr id="42" name="Connettore 2 41">
            <a:extLst>
              <a:ext uri="{FF2B5EF4-FFF2-40B4-BE49-F238E27FC236}">
                <a16:creationId xmlns:a16="http://schemas.microsoft.com/office/drawing/2014/main" id="{59C3A1AC-7167-4967-9BB0-E87D7001D8FD}"/>
              </a:ext>
            </a:extLst>
          </p:cNvPr>
          <p:cNvCxnSpPr/>
          <p:nvPr/>
        </p:nvCxnSpPr>
        <p:spPr>
          <a:xfrm>
            <a:off x="8013287" y="4792807"/>
            <a:ext cx="0" cy="3536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2 42">
            <a:extLst>
              <a:ext uri="{FF2B5EF4-FFF2-40B4-BE49-F238E27FC236}">
                <a16:creationId xmlns:a16="http://schemas.microsoft.com/office/drawing/2014/main" id="{1DD20236-D22A-4FEA-A53C-CB9298A90F1D}"/>
              </a:ext>
            </a:extLst>
          </p:cNvPr>
          <p:cNvCxnSpPr/>
          <p:nvPr/>
        </p:nvCxnSpPr>
        <p:spPr>
          <a:xfrm>
            <a:off x="6974196" y="4792807"/>
            <a:ext cx="0" cy="3536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06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11" grpId="0"/>
      <p:bldP spid="14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56DA98-D2B5-45A7-86B3-01FBD8600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lang="en-US" dirty="0">
                <a:latin typeface="Agency FB" panose="020B0503020202020204" pitchFamily="34" charset="0"/>
              </a:rPr>
              <a:t>Crowdshipping and its integration with Physical Internet</a:t>
            </a:r>
            <a:endParaRPr lang="en-GB" dirty="0">
              <a:latin typeface="Agency FB" panose="020B0503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673CB0D-2559-4675-8577-D8AC5E6BEF17}"/>
              </a:ext>
            </a:extLst>
          </p:cNvPr>
          <p:cNvSpPr txBox="1"/>
          <p:nvPr/>
        </p:nvSpPr>
        <p:spPr>
          <a:xfrm>
            <a:off x="11313212" y="2966791"/>
            <a:ext cx="6639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/>
              <a:t>B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3B9ED4C-D95E-477C-BBBD-7DD2850A6DCC}"/>
              </a:ext>
            </a:extLst>
          </p:cNvPr>
          <p:cNvSpPr txBox="1"/>
          <p:nvPr/>
        </p:nvSpPr>
        <p:spPr>
          <a:xfrm>
            <a:off x="2384891" y="2984110"/>
            <a:ext cx="6896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/>
              <a:t>A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FB3FA824-CB09-48BD-B8B8-A1B1FF390C50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3074503" y="3491940"/>
            <a:ext cx="7985156" cy="2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6" name="Picture 6" descr="Risultati immagini per casa">
            <a:hlinkClick r:id="rId2"/>
            <a:extLst>
              <a:ext uri="{FF2B5EF4-FFF2-40B4-BE49-F238E27FC236}">
                <a16:creationId xmlns:a16="http://schemas.microsoft.com/office/drawing/2014/main" id="{AD596E25-F8B5-4023-AD1B-0D2499DC3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8706" y="3982454"/>
            <a:ext cx="1188681" cy="121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BAA8752B-71D7-4161-B296-DC8631336D18}"/>
              </a:ext>
            </a:extLst>
          </p:cNvPr>
          <p:cNvSpPr txBox="1"/>
          <p:nvPr/>
        </p:nvSpPr>
        <p:spPr>
          <a:xfrm>
            <a:off x="7044090" y="5135087"/>
            <a:ext cx="6351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/>
              <a:t>C</a:t>
            </a:r>
          </a:p>
        </p:txBody>
      </p:sp>
      <p:pic>
        <p:nvPicPr>
          <p:cNvPr id="19" name="Picture 24" descr="Risultati immagini per boxes">
            <a:hlinkClick r:id="rId4"/>
            <a:extLst>
              <a:ext uri="{FF2B5EF4-FFF2-40B4-BE49-F238E27FC236}">
                <a16:creationId xmlns:a16="http://schemas.microsoft.com/office/drawing/2014/main" id="{1D36919C-9531-4037-8027-4DC5407B30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23431" y="1877650"/>
            <a:ext cx="933277" cy="93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Risultati immagini per bici">
            <a:extLst>
              <a:ext uri="{FF2B5EF4-FFF2-40B4-BE49-F238E27FC236}">
                <a16:creationId xmlns:a16="http://schemas.microsoft.com/office/drawing/2014/main" id="{C1CFD773-712E-4B5A-8CF8-90CABFCF9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7655" y="1831818"/>
            <a:ext cx="1961582" cy="16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4" descr="Risultati immagini per boxes">
            <a:hlinkClick r:id="rId4"/>
            <a:extLst>
              <a:ext uri="{FF2B5EF4-FFF2-40B4-BE49-F238E27FC236}">
                <a16:creationId xmlns:a16="http://schemas.microsoft.com/office/drawing/2014/main" id="{51BA4D51-6824-4AAC-ACAA-25FF1CE76C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87961" y="4371990"/>
            <a:ext cx="933277" cy="93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Risultati immagini per bici">
            <a:extLst>
              <a:ext uri="{FF2B5EF4-FFF2-40B4-BE49-F238E27FC236}">
                <a16:creationId xmlns:a16="http://schemas.microsoft.com/office/drawing/2014/main" id="{B773B922-87F1-49D7-B732-6A6B1B69B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1044" y="3949737"/>
            <a:ext cx="1961582" cy="16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Figura a mano libera: forma 24">
            <a:extLst>
              <a:ext uri="{FF2B5EF4-FFF2-40B4-BE49-F238E27FC236}">
                <a16:creationId xmlns:a16="http://schemas.microsoft.com/office/drawing/2014/main" id="{63203C1E-058D-4B6E-A566-D8D5B986864A}"/>
              </a:ext>
            </a:extLst>
          </p:cNvPr>
          <p:cNvSpPr/>
          <p:nvPr/>
        </p:nvSpPr>
        <p:spPr>
          <a:xfrm>
            <a:off x="2990480" y="3047997"/>
            <a:ext cx="513348" cy="208551"/>
          </a:xfrm>
          <a:custGeom>
            <a:avLst/>
            <a:gdLst>
              <a:gd name="connsiteX0" fmla="*/ 0 w 513348"/>
              <a:gd name="connsiteY0" fmla="*/ 208551 h 208551"/>
              <a:gd name="connsiteX1" fmla="*/ 128337 w 513348"/>
              <a:gd name="connsiteY1" fmla="*/ 128340 h 208551"/>
              <a:gd name="connsiteX2" fmla="*/ 208548 w 513348"/>
              <a:gd name="connsiteY2" fmla="*/ 80214 h 208551"/>
              <a:gd name="connsiteX3" fmla="*/ 240632 w 513348"/>
              <a:gd name="connsiteY3" fmla="*/ 48129 h 208551"/>
              <a:gd name="connsiteX4" fmla="*/ 288758 w 513348"/>
              <a:gd name="connsiteY4" fmla="*/ 32087 h 208551"/>
              <a:gd name="connsiteX5" fmla="*/ 368969 w 513348"/>
              <a:gd name="connsiteY5" fmla="*/ 16045 h 208551"/>
              <a:gd name="connsiteX6" fmla="*/ 513348 w 513348"/>
              <a:gd name="connsiteY6" fmla="*/ 3 h 208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3348" h="208551">
                <a:moveTo>
                  <a:pt x="0" y="208551"/>
                </a:moveTo>
                <a:cubicBezTo>
                  <a:pt x="16885" y="198420"/>
                  <a:pt x="103647" y="148092"/>
                  <a:pt x="128337" y="128340"/>
                </a:cubicBezTo>
                <a:cubicBezTo>
                  <a:pt x="191253" y="78008"/>
                  <a:pt x="124972" y="108073"/>
                  <a:pt x="208548" y="80214"/>
                </a:cubicBezTo>
                <a:cubicBezTo>
                  <a:pt x="219243" y="69519"/>
                  <a:pt x="227663" y="55911"/>
                  <a:pt x="240632" y="48129"/>
                </a:cubicBezTo>
                <a:cubicBezTo>
                  <a:pt x="255132" y="39429"/>
                  <a:pt x="272353" y="36188"/>
                  <a:pt x="288758" y="32087"/>
                </a:cubicBezTo>
                <a:cubicBezTo>
                  <a:pt x="315210" y="25474"/>
                  <a:pt x="342020" y="20191"/>
                  <a:pt x="368969" y="16045"/>
                </a:cubicBezTo>
                <a:cubicBezTo>
                  <a:pt x="477554" y="-660"/>
                  <a:pt x="457302" y="3"/>
                  <a:pt x="513348" y="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igura a mano libera: forma 25">
            <a:extLst>
              <a:ext uri="{FF2B5EF4-FFF2-40B4-BE49-F238E27FC236}">
                <a16:creationId xmlns:a16="http://schemas.microsoft.com/office/drawing/2014/main" id="{43993D6F-03F3-4AD9-A226-0C221F780B95}"/>
              </a:ext>
            </a:extLst>
          </p:cNvPr>
          <p:cNvSpPr/>
          <p:nvPr/>
        </p:nvSpPr>
        <p:spPr>
          <a:xfrm>
            <a:off x="5613064" y="2671270"/>
            <a:ext cx="1540042" cy="1363579"/>
          </a:xfrm>
          <a:custGeom>
            <a:avLst/>
            <a:gdLst>
              <a:gd name="connsiteX0" fmla="*/ 0 w 1540042"/>
              <a:gd name="connsiteY0" fmla="*/ 0 h 1363579"/>
              <a:gd name="connsiteX1" fmla="*/ 176463 w 1540042"/>
              <a:gd name="connsiteY1" fmla="*/ 48127 h 1363579"/>
              <a:gd name="connsiteX2" fmla="*/ 224589 w 1540042"/>
              <a:gd name="connsiteY2" fmla="*/ 64169 h 1363579"/>
              <a:gd name="connsiteX3" fmla="*/ 272716 w 1540042"/>
              <a:gd name="connsiteY3" fmla="*/ 96253 h 1363579"/>
              <a:gd name="connsiteX4" fmla="*/ 320842 w 1540042"/>
              <a:gd name="connsiteY4" fmla="*/ 112295 h 1363579"/>
              <a:gd name="connsiteX5" fmla="*/ 368968 w 1540042"/>
              <a:gd name="connsiteY5" fmla="*/ 144379 h 1363579"/>
              <a:gd name="connsiteX6" fmla="*/ 433137 w 1540042"/>
              <a:gd name="connsiteY6" fmla="*/ 176464 h 1363579"/>
              <a:gd name="connsiteX7" fmla="*/ 529389 w 1540042"/>
              <a:gd name="connsiteY7" fmla="*/ 224590 h 1363579"/>
              <a:gd name="connsiteX8" fmla="*/ 609600 w 1540042"/>
              <a:gd name="connsiteY8" fmla="*/ 288758 h 1363579"/>
              <a:gd name="connsiteX9" fmla="*/ 641684 w 1540042"/>
              <a:gd name="connsiteY9" fmla="*/ 320843 h 1363579"/>
              <a:gd name="connsiteX10" fmla="*/ 737937 w 1540042"/>
              <a:gd name="connsiteY10" fmla="*/ 385011 h 1363579"/>
              <a:gd name="connsiteX11" fmla="*/ 786063 w 1540042"/>
              <a:gd name="connsiteY11" fmla="*/ 417095 h 1363579"/>
              <a:gd name="connsiteX12" fmla="*/ 866274 w 1540042"/>
              <a:gd name="connsiteY12" fmla="*/ 497306 h 1363579"/>
              <a:gd name="connsiteX13" fmla="*/ 914400 w 1540042"/>
              <a:gd name="connsiteY13" fmla="*/ 545432 h 1363579"/>
              <a:gd name="connsiteX14" fmla="*/ 946484 w 1540042"/>
              <a:gd name="connsiteY14" fmla="*/ 593558 h 1363579"/>
              <a:gd name="connsiteX15" fmla="*/ 994610 w 1540042"/>
              <a:gd name="connsiteY15" fmla="*/ 625643 h 1363579"/>
              <a:gd name="connsiteX16" fmla="*/ 1026695 w 1540042"/>
              <a:gd name="connsiteY16" fmla="*/ 657727 h 1363579"/>
              <a:gd name="connsiteX17" fmla="*/ 1090863 w 1540042"/>
              <a:gd name="connsiteY17" fmla="*/ 721895 h 1363579"/>
              <a:gd name="connsiteX18" fmla="*/ 1122947 w 1540042"/>
              <a:gd name="connsiteY18" fmla="*/ 770022 h 1363579"/>
              <a:gd name="connsiteX19" fmla="*/ 1138989 w 1540042"/>
              <a:gd name="connsiteY19" fmla="*/ 834190 h 1363579"/>
              <a:gd name="connsiteX20" fmla="*/ 1187116 w 1540042"/>
              <a:gd name="connsiteY20" fmla="*/ 882316 h 1363579"/>
              <a:gd name="connsiteX21" fmla="*/ 1267326 w 1540042"/>
              <a:gd name="connsiteY21" fmla="*/ 962527 h 1363579"/>
              <a:gd name="connsiteX22" fmla="*/ 1283368 w 1540042"/>
              <a:gd name="connsiteY22" fmla="*/ 1010653 h 1363579"/>
              <a:gd name="connsiteX23" fmla="*/ 1347537 w 1540042"/>
              <a:gd name="connsiteY23" fmla="*/ 1074822 h 1363579"/>
              <a:gd name="connsiteX24" fmla="*/ 1411705 w 1540042"/>
              <a:gd name="connsiteY24" fmla="*/ 1171074 h 1363579"/>
              <a:gd name="connsiteX25" fmla="*/ 1459832 w 1540042"/>
              <a:gd name="connsiteY25" fmla="*/ 1251285 h 1363579"/>
              <a:gd name="connsiteX26" fmla="*/ 1475874 w 1540042"/>
              <a:gd name="connsiteY26" fmla="*/ 1299411 h 1363579"/>
              <a:gd name="connsiteX27" fmla="*/ 1524000 w 1540042"/>
              <a:gd name="connsiteY27" fmla="*/ 1315453 h 1363579"/>
              <a:gd name="connsiteX28" fmla="*/ 1540042 w 1540042"/>
              <a:gd name="connsiteY28" fmla="*/ 1363579 h 1363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540042" h="1363579">
                <a:moveTo>
                  <a:pt x="0" y="0"/>
                </a:moveTo>
                <a:cubicBezTo>
                  <a:pt x="113372" y="22676"/>
                  <a:pt x="54344" y="7421"/>
                  <a:pt x="176463" y="48127"/>
                </a:cubicBezTo>
                <a:cubicBezTo>
                  <a:pt x="192505" y="53474"/>
                  <a:pt x="210519" y="54789"/>
                  <a:pt x="224589" y="64169"/>
                </a:cubicBezTo>
                <a:cubicBezTo>
                  <a:pt x="240631" y="74864"/>
                  <a:pt x="255471" y="87631"/>
                  <a:pt x="272716" y="96253"/>
                </a:cubicBezTo>
                <a:cubicBezTo>
                  <a:pt x="287841" y="103815"/>
                  <a:pt x="305717" y="104733"/>
                  <a:pt x="320842" y="112295"/>
                </a:cubicBezTo>
                <a:cubicBezTo>
                  <a:pt x="338087" y="120917"/>
                  <a:pt x="352228" y="134813"/>
                  <a:pt x="368968" y="144379"/>
                </a:cubicBezTo>
                <a:cubicBezTo>
                  <a:pt x="389732" y="156244"/>
                  <a:pt x="412373" y="164599"/>
                  <a:pt x="433137" y="176464"/>
                </a:cubicBezTo>
                <a:cubicBezTo>
                  <a:pt x="520210" y="226220"/>
                  <a:pt x="441154" y="195178"/>
                  <a:pt x="529389" y="224590"/>
                </a:cubicBezTo>
                <a:cubicBezTo>
                  <a:pt x="606868" y="302066"/>
                  <a:pt x="508403" y="207799"/>
                  <a:pt x="609600" y="288758"/>
                </a:cubicBezTo>
                <a:cubicBezTo>
                  <a:pt x="621410" y="298206"/>
                  <a:pt x="629584" y="311768"/>
                  <a:pt x="641684" y="320843"/>
                </a:cubicBezTo>
                <a:cubicBezTo>
                  <a:pt x="672532" y="343979"/>
                  <a:pt x="705853" y="363622"/>
                  <a:pt x="737937" y="385011"/>
                </a:cubicBezTo>
                <a:cubicBezTo>
                  <a:pt x="753979" y="395706"/>
                  <a:pt x="772430" y="403462"/>
                  <a:pt x="786063" y="417095"/>
                </a:cubicBezTo>
                <a:lnTo>
                  <a:pt x="866274" y="497306"/>
                </a:lnTo>
                <a:cubicBezTo>
                  <a:pt x="882316" y="513348"/>
                  <a:pt x="901816" y="526555"/>
                  <a:pt x="914400" y="545432"/>
                </a:cubicBezTo>
                <a:cubicBezTo>
                  <a:pt x="925095" y="561474"/>
                  <a:pt x="932851" y="579925"/>
                  <a:pt x="946484" y="593558"/>
                </a:cubicBezTo>
                <a:cubicBezTo>
                  <a:pt x="960117" y="607191"/>
                  <a:pt x="979555" y="613599"/>
                  <a:pt x="994610" y="625643"/>
                </a:cubicBezTo>
                <a:cubicBezTo>
                  <a:pt x="1006420" y="635091"/>
                  <a:pt x="1016000" y="647032"/>
                  <a:pt x="1026695" y="657727"/>
                </a:cubicBezTo>
                <a:cubicBezTo>
                  <a:pt x="1061696" y="762731"/>
                  <a:pt x="1013083" y="659670"/>
                  <a:pt x="1090863" y="721895"/>
                </a:cubicBezTo>
                <a:cubicBezTo>
                  <a:pt x="1105918" y="733939"/>
                  <a:pt x="1112252" y="753980"/>
                  <a:pt x="1122947" y="770022"/>
                </a:cubicBezTo>
                <a:cubicBezTo>
                  <a:pt x="1128294" y="791411"/>
                  <a:pt x="1128050" y="815047"/>
                  <a:pt x="1138989" y="834190"/>
                </a:cubicBezTo>
                <a:cubicBezTo>
                  <a:pt x="1150245" y="853888"/>
                  <a:pt x="1172592" y="864887"/>
                  <a:pt x="1187116" y="882316"/>
                </a:cubicBezTo>
                <a:cubicBezTo>
                  <a:pt x="1253960" y="962529"/>
                  <a:pt x="1179092" y="903705"/>
                  <a:pt x="1267326" y="962527"/>
                </a:cubicBezTo>
                <a:cubicBezTo>
                  <a:pt x="1272673" y="978569"/>
                  <a:pt x="1273539" y="996893"/>
                  <a:pt x="1283368" y="1010653"/>
                </a:cubicBezTo>
                <a:cubicBezTo>
                  <a:pt x="1300950" y="1035268"/>
                  <a:pt x="1347537" y="1074822"/>
                  <a:pt x="1347537" y="1074822"/>
                </a:cubicBezTo>
                <a:cubicBezTo>
                  <a:pt x="1385681" y="1189254"/>
                  <a:pt x="1331594" y="1050908"/>
                  <a:pt x="1411705" y="1171074"/>
                </a:cubicBezTo>
                <a:cubicBezTo>
                  <a:pt x="1495005" y="1296024"/>
                  <a:pt x="1359909" y="1151362"/>
                  <a:pt x="1459832" y="1251285"/>
                </a:cubicBezTo>
                <a:cubicBezTo>
                  <a:pt x="1465179" y="1267327"/>
                  <a:pt x="1463917" y="1287454"/>
                  <a:pt x="1475874" y="1299411"/>
                </a:cubicBezTo>
                <a:cubicBezTo>
                  <a:pt x="1487831" y="1311368"/>
                  <a:pt x="1512043" y="1303496"/>
                  <a:pt x="1524000" y="1315453"/>
                </a:cubicBezTo>
                <a:cubicBezTo>
                  <a:pt x="1535957" y="1327410"/>
                  <a:pt x="1540042" y="1363579"/>
                  <a:pt x="1540042" y="136357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4098" name="Picture 2" descr="Risultati immagini per soldo">
            <a:extLst>
              <a:ext uri="{FF2B5EF4-FFF2-40B4-BE49-F238E27FC236}">
                <a16:creationId xmlns:a16="http://schemas.microsoft.com/office/drawing/2014/main" id="{47A09CAB-02D3-419D-B551-ADBF522DD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14667" y="3945256"/>
            <a:ext cx="397907" cy="39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65DD362E-A3E0-4906-953F-68A729E0355D}"/>
              </a:ext>
            </a:extLst>
          </p:cNvPr>
          <p:cNvSpPr txBox="1"/>
          <p:nvPr/>
        </p:nvSpPr>
        <p:spPr>
          <a:xfrm>
            <a:off x="310137" y="4437255"/>
            <a:ext cx="3430590" cy="2113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defTabSz="914400">
              <a:lnSpc>
                <a:spcPct val="90000"/>
              </a:lnSpc>
              <a:spcBef>
                <a:spcPts val="1400"/>
              </a:spcBef>
              <a:buClr>
                <a:srgbClr val="C00000"/>
              </a:buClr>
              <a:buSzPct val="80000"/>
            </a:pPr>
            <a:r>
              <a:rPr lang="en-US" sz="2400" dirty="0">
                <a:solidFill>
                  <a:srgbClr val="C00000"/>
                </a:solidFill>
                <a:latin typeface="Agency FB" panose="020B0503020202020204" pitchFamily="34" charset="0"/>
              </a:rPr>
              <a:t>Ramon has to go from A to B. </a:t>
            </a:r>
          </a:p>
          <a:p>
            <a:pPr marL="45720" defTabSz="914400">
              <a:lnSpc>
                <a:spcPct val="90000"/>
              </a:lnSpc>
              <a:spcBef>
                <a:spcPts val="1400"/>
              </a:spcBef>
              <a:buClr>
                <a:srgbClr val="C00000"/>
              </a:buClr>
              <a:buSzPct val="80000"/>
            </a:pPr>
            <a:r>
              <a:rPr lang="en-US" sz="2400" dirty="0">
                <a:solidFill>
                  <a:srgbClr val="C00000"/>
                </a:solidFill>
                <a:latin typeface="Agency FB" panose="020B0503020202020204" pitchFamily="34" charset="0"/>
              </a:rPr>
              <a:t>An online platform informs him about a package to be delivered along the same way (C). </a:t>
            </a:r>
          </a:p>
          <a:p>
            <a:pPr marL="45720" lvl="0" defTabSz="914400">
              <a:lnSpc>
                <a:spcPct val="90000"/>
              </a:lnSpc>
              <a:spcBef>
                <a:spcPts val="1400"/>
              </a:spcBef>
              <a:buClr>
                <a:srgbClr val="C00000"/>
              </a:buClr>
              <a:buSzPct val="80000"/>
            </a:pP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3" name="Triangolo isoscele 32">
            <a:extLst>
              <a:ext uri="{FF2B5EF4-FFF2-40B4-BE49-F238E27FC236}">
                <a16:creationId xmlns:a16="http://schemas.microsoft.com/office/drawing/2014/main" id="{E56D4B3C-9252-415D-9F6F-E5CE93D6BF39}"/>
              </a:ext>
            </a:extLst>
          </p:cNvPr>
          <p:cNvSpPr/>
          <p:nvPr/>
        </p:nvSpPr>
        <p:spPr>
          <a:xfrm rot="5400000">
            <a:off x="10984354" y="3356673"/>
            <a:ext cx="327118" cy="258786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02" name="Picture 6" descr="Risultati immagini per man toilet">
            <a:hlinkClick r:id="rId8"/>
            <a:extLst>
              <a:ext uri="{FF2B5EF4-FFF2-40B4-BE49-F238E27FC236}">
                <a16:creationId xmlns:a16="http://schemas.microsoft.com/office/drawing/2014/main" id="{0BAFAA2D-014D-4F3B-B702-EAD2CE291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990" y="2645185"/>
            <a:ext cx="1112940" cy="157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E8D34821-57FA-4DA4-88F3-32B1BCD2564D}"/>
              </a:ext>
            </a:extLst>
          </p:cNvPr>
          <p:cNvSpPr txBox="1"/>
          <p:nvPr/>
        </p:nvSpPr>
        <p:spPr>
          <a:xfrm>
            <a:off x="9029424" y="5080754"/>
            <a:ext cx="2947752" cy="146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lvl="0" defTabSz="914400">
              <a:lnSpc>
                <a:spcPct val="90000"/>
              </a:lnSpc>
              <a:spcBef>
                <a:spcPts val="1400"/>
              </a:spcBef>
              <a:buClr>
                <a:srgbClr val="C00000"/>
              </a:buClr>
              <a:buSzPct val="80000"/>
            </a:pPr>
            <a:endParaRPr lang="en-US" dirty="0">
              <a:solidFill>
                <a:srgbClr val="C00000"/>
              </a:solidFill>
            </a:endParaRPr>
          </a:p>
          <a:p>
            <a:pPr marL="45720" lvl="0" defTabSz="914400">
              <a:lnSpc>
                <a:spcPct val="90000"/>
              </a:lnSpc>
              <a:spcBef>
                <a:spcPts val="1400"/>
              </a:spcBef>
              <a:buClr>
                <a:srgbClr val="C00000"/>
              </a:buClr>
              <a:buSzPct val="80000"/>
            </a:pPr>
            <a:r>
              <a:rPr lang="en-US" sz="2400" dirty="0">
                <a:solidFill>
                  <a:srgbClr val="C00000"/>
                </a:solidFill>
                <a:latin typeface="Agency FB" panose="020B0503020202020204" pitchFamily="34" charset="0"/>
              </a:rPr>
              <a:t>As a reward for the deviation he gets a refund.</a:t>
            </a:r>
          </a:p>
          <a:p>
            <a:endParaRPr lang="en-GB" dirty="0"/>
          </a:p>
        </p:txBody>
      </p:sp>
      <p:pic>
        <p:nvPicPr>
          <p:cNvPr id="4110" name="Picture 14" descr="Immagine correlata">
            <a:hlinkClick r:id="rId10"/>
            <a:extLst>
              <a:ext uri="{FF2B5EF4-FFF2-40B4-BE49-F238E27FC236}">
                <a16:creationId xmlns:a16="http://schemas.microsoft.com/office/drawing/2014/main" id="{DD3C3E21-3551-4FAE-B8E5-9D5531FDE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4756" y="2810558"/>
            <a:ext cx="1089893" cy="78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0" descr="Risultati immagini per idea">
            <a:hlinkClick r:id="rId12"/>
            <a:extLst>
              <a:ext uri="{FF2B5EF4-FFF2-40B4-BE49-F238E27FC236}">
                <a16:creationId xmlns:a16="http://schemas.microsoft.com/office/drawing/2014/main" id="{7DE8103E-E197-4A73-83F4-62AED2BB9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9135" y="2504770"/>
            <a:ext cx="553501" cy="56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70A98CE5-F384-40D5-8298-3A00035831F4}"/>
              </a:ext>
            </a:extLst>
          </p:cNvPr>
          <p:cNvSpPr txBox="1"/>
          <p:nvPr/>
        </p:nvSpPr>
        <p:spPr>
          <a:xfrm>
            <a:off x="4948650" y="1346860"/>
            <a:ext cx="2947752" cy="853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lvl="0" defTabSz="914400">
              <a:lnSpc>
                <a:spcPct val="90000"/>
              </a:lnSpc>
              <a:spcBef>
                <a:spcPts val="1400"/>
              </a:spcBef>
              <a:buClr>
                <a:srgbClr val="C00000"/>
              </a:buClr>
              <a:buSzPct val="80000"/>
            </a:pPr>
            <a:endParaRPr lang="en-US" dirty="0">
              <a:solidFill>
                <a:srgbClr val="C00000"/>
              </a:solidFill>
            </a:endParaRPr>
          </a:p>
          <a:p>
            <a:pPr marL="45720" lvl="0" defTabSz="914400">
              <a:lnSpc>
                <a:spcPct val="90000"/>
              </a:lnSpc>
              <a:spcBef>
                <a:spcPts val="1400"/>
              </a:spcBef>
              <a:buClr>
                <a:srgbClr val="C00000"/>
              </a:buClr>
              <a:buSzPct val="80000"/>
            </a:pPr>
            <a:r>
              <a:rPr lang="en-US" sz="2400" dirty="0">
                <a:solidFill>
                  <a:srgbClr val="C00000"/>
                </a:solidFill>
                <a:latin typeface="Agency FB" panose="020B0503020202020204" pitchFamily="34" charset="0"/>
              </a:rPr>
              <a:t>Marco decides to accept.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29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41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C69945-9049-4DAC-AF35-927E9E40C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Ecolabeling for logistics</a:t>
            </a:r>
            <a:endParaRPr lang="en-GB" dirty="0">
              <a:latin typeface="Agency FB" panose="020B0503020202020204" pitchFamily="34" charset="0"/>
            </a:endParaRPr>
          </a:p>
        </p:txBody>
      </p:sp>
      <p:pic>
        <p:nvPicPr>
          <p:cNvPr id="4" name="Picture 4" descr="Risultati immagini per box">
            <a:extLst>
              <a:ext uri="{FF2B5EF4-FFF2-40B4-BE49-F238E27FC236}">
                <a16:creationId xmlns:a16="http://schemas.microsoft.com/office/drawing/2014/main" id="{15443691-B35B-4C62-8453-EBB44D4EC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2671" y="4266495"/>
            <a:ext cx="2086658" cy="208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isultati immagini per box">
            <a:extLst>
              <a:ext uri="{FF2B5EF4-FFF2-40B4-BE49-F238E27FC236}">
                <a16:creationId xmlns:a16="http://schemas.microsoft.com/office/drawing/2014/main" id="{D207ACA4-F110-499F-8689-FCE2568FC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9824" y="1266604"/>
            <a:ext cx="2652352" cy="2652352"/>
          </a:xfrm>
          <a:prstGeom prst="rect">
            <a:avLst/>
          </a:prstGeom>
          <a:noFill/>
        </p:spPr>
      </p:pic>
      <p:pic>
        <p:nvPicPr>
          <p:cNvPr id="6" name="Picture 10" descr="Immagine correlata">
            <a:extLst>
              <a:ext uri="{FF2B5EF4-FFF2-40B4-BE49-F238E27FC236}">
                <a16:creationId xmlns:a16="http://schemas.microsoft.com/office/drawing/2014/main" id="{DB1D612F-1FB7-4F6F-A659-B0609B544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7044" y="2691201"/>
            <a:ext cx="762780" cy="57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Immagine correlata">
            <a:extLst>
              <a:ext uri="{FF2B5EF4-FFF2-40B4-BE49-F238E27FC236}">
                <a16:creationId xmlns:a16="http://schemas.microsoft.com/office/drawing/2014/main" id="{2FF1DF07-0119-4151-9944-0F81035E5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2187" y="2101440"/>
            <a:ext cx="611921" cy="61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0BA4EF0C-A41B-4241-9C94-A9810DFA17AD}"/>
              </a:ext>
            </a:extLst>
          </p:cNvPr>
          <p:cNvSpPr txBox="1"/>
          <p:nvPr/>
        </p:nvSpPr>
        <p:spPr>
          <a:xfrm>
            <a:off x="287906" y="2251696"/>
            <a:ext cx="3297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  <a:latin typeface="Agency FB" panose="020B0503020202020204" pitchFamily="34" charset="0"/>
              </a:rPr>
              <a:t>Which one would you choose?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63B6C54-653A-441A-A937-4C2305AFA914}"/>
              </a:ext>
            </a:extLst>
          </p:cNvPr>
          <p:cNvSpPr txBox="1"/>
          <p:nvPr/>
        </p:nvSpPr>
        <p:spPr>
          <a:xfrm>
            <a:off x="8606396" y="2691201"/>
            <a:ext cx="52799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  <a:latin typeface="Agency FB" panose="020B0503020202020204" pitchFamily="34" charset="0"/>
              </a:rPr>
              <a:t>certified product</a:t>
            </a:r>
          </a:p>
          <a:p>
            <a:r>
              <a:rPr lang="en-GB" b="1" dirty="0">
                <a:solidFill>
                  <a:srgbClr val="C00000"/>
                </a:solidFill>
                <a:latin typeface="Agency FB" panose="020B0503020202020204" pitchFamily="34" charset="0"/>
              </a:rPr>
              <a:t>fair production</a:t>
            </a:r>
          </a:p>
          <a:p>
            <a:r>
              <a:rPr lang="en-GB" b="1" dirty="0">
                <a:solidFill>
                  <a:srgbClr val="C00000"/>
                </a:solidFill>
                <a:latin typeface="Agency FB" panose="020B0503020202020204" pitchFamily="34" charset="0"/>
              </a:rPr>
              <a:t>environmentally friendly transport</a:t>
            </a:r>
          </a:p>
        </p:txBody>
      </p:sp>
      <p:pic>
        <p:nvPicPr>
          <p:cNvPr id="11" name="Picture 14" descr="Risultati immagini per negozio icona">
            <a:extLst>
              <a:ext uri="{FF2B5EF4-FFF2-40B4-BE49-F238E27FC236}">
                <a16:creationId xmlns:a16="http://schemas.microsoft.com/office/drawing/2014/main" id="{85A9008B-8565-42E0-BAFA-1986A26A9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190" y="2913044"/>
            <a:ext cx="3447990" cy="273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Immagine correlata">
            <a:hlinkClick r:id="rId7"/>
            <a:extLst>
              <a:ext uri="{FF2B5EF4-FFF2-40B4-BE49-F238E27FC236}">
                <a16:creationId xmlns:a16="http://schemas.microsoft.com/office/drawing/2014/main" id="{F550FF2E-48C8-4493-84B8-E0F9A4CDB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2677999"/>
            <a:ext cx="966820" cy="79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A0A9C09-26EB-4FE0-B104-957DF60CB79F}"/>
              </a:ext>
            </a:extLst>
          </p:cNvPr>
          <p:cNvSpPr txBox="1"/>
          <p:nvPr/>
        </p:nvSpPr>
        <p:spPr>
          <a:xfrm>
            <a:off x="5796078" y="4722945"/>
            <a:ext cx="5998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3869A25-D5F3-4F18-AF16-2318F6D41964}"/>
              </a:ext>
            </a:extLst>
          </p:cNvPr>
          <p:cNvSpPr txBox="1"/>
          <p:nvPr/>
        </p:nvSpPr>
        <p:spPr>
          <a:xfrm>
            <a:off x="8264820" y="4999944"/>
            <a:ext cx="2753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  <a:latin typeface="Agency FB" panose="020B0503020202020204" pitchFamily="34" charset="0"/>
              </a:rPr>
              <a:t>lower price, but no guaranties about the impact (</a:t>
            </a:r>
            <a:r>
              <a:rPr lang="en-GB" b="1" dirty="0" err="1">
                <a:solidFill>
                  <a:srgbClr val="C00000"/>
                </a:solidFill>
                <a:latin typeface="Agency FB" panose="020B0503020202020204" pitchFamily="34" charset="0"/>
              </a:rPr>
              <a:t>Env</a:t>
            </a:r>
            <a:r>
              <a:rPr lang="en-GB" b="1" dirty="0">
                <a:solidFill>
                  <a:srgbClr val="C00000"/>
                </a:solidFill>
                <a:latin typeface="Agency FB" panose="020B0503020202020204" pitchFamily="34" charset="0"/>
              </a:rPr>
              <a:t>. Social, etc.) of production and/or transportation service</a:t>
            </a:r>
          </a:p>
        </p:txBody>
      </p:sp>
    </p:spTree>
    <p:extLst>
      <p:ext uri="{BB962C8B-B14F-4D97-AF65-F5344CB8AC3E}">
        <p14:creationId xmlns:p14="http://schemas.microsoft.com/office/powerpoint/2010/main" val="921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  <p:bldP spid="15" grpId="0"/>
    </p:bldLst>
  </p:timing>
</p:sld>
</file>

<file path=ppt/theme/theme1.xml><?xml version="1.0" encoding="utf-8"?>
<a:theme xmlns:a="http://schemas.openxmlformats.org/drawingml/2006/main" name="Base">
  <a:themeElements>
    <a:clrScheme name="Personalizzato 3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C00000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1353</TotalTime>
  <Words>356</Words>
  <Application>Microsoft Macintosh PowerPoint</Application>
  <PresentationFormat>Panorámica</PresentationFormat>
  <Paragraphs>71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Agency FB</vt:lpstr>
      <vt:lpstr>Corbel</vt:lpstr>
      <vt:lpstr>Times New Roman</vt:lpstr>
      <vt:lpstr>Base</vt:lpstr>
      <vt:lpstr>Edoardo Marcucci &amp; VALERIO GATTA           University of Roma Tre &amp; Molde UniversiTy College</vt:lpstr>
      <vt:lpstr>Index </vt:lpstr>
      <vt:lpstr>Introduction</vt:lpstr>
      <vt:lpstr>Integrating direct and reverse logistics (CITYLAB)</vt:lpstr>
      <vt:lpstr>Same truck!!!</vt:lpstr>
      <vt:lpstr>Physical Internet</vt:lpstr>
      <vt:lpstr>Crowdshipping and its integration with Physical Internet</vt:lpstr>
      <vt:lpstr>Crowdshipping and its integration with Physical Internet</vt:lpstr>
      <vt:lpstr>Ecolabeling for logistics</vt:lpstr>
      <vt:lpstr>Gamification</vt:lpstr>
      <vt:lpstr>Participatory UFT planning</vt:lpstr>
      <vt:lpstr>Conclusions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user</dc:creator>
  <cp:lastModifiedBy>Microsoft Office User</cp:lastModifiedBy>
  <cp:revision>123</cp:revision>
  <dcterms:created xsi:type="dcterms:W3CDTF">2017-09-11T12:41:46Z</dcterms:created>
  <dcterms:modified xsi:type="dcterms:W3CDTF">2020-10-27T21:52:01Z</dcterms:modified>
</cp:coreProperties>
</file>