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62" r:id="rId2"/>
    <p:sldId id="292" r:id="rId3"/>
    <p:sldId id="302" r:id="rId4"/>
    <p:sldId id="301" r:id="rId5"/>
    <p:sldId id="347" r:id="rId6"/>
    <p:sldId id="356" r:id="rId7"/>
    <p:sldId id="307" r:id="rId8"/>
    <p:sldId id="306" r:id="rId9"/>
    <p:sldId id="304" r:id="rId10"/>
    <p:sldId id="354" r:id="rId11"/>
    <p:sldId id="295" r:id="rId12"/>
    <p:sldId id="349" r:id="rId13"/>
    <p:sldId id="310" r:id="rId14"/>
    <p:sldId id="322" r:id="rId15"/>
    <p:sldId id="315" r:id="rId16"/>
    <p:sldId id="342" r:id="rId17"/>
    <p:sldId id="316" r:id="rId18"/>
    <p:sldId id="326" r:id="rId19"/>
    <p:sldId id="311" r:id="rId20"/>
    <p:sldId id="300" r:id="rId21"/>
    <p:sldId id="341" r:id="rId22"/>
    <p:sldId id="325" r:id="rId23"/>
    <p:sldId id="318" r:id="rId24"/>
    <p:sldId id="317" r:id="rId25"/>
    <p:sldId id="340" r:id="rId26"/>
    <p:sldId id="343" r:id="rId27"/>
    <p:sldId id="327" r:id="rId28"/>
    <p:sldId id="312" r:id="rId29"/>
    <p:sldId id="299" r:id="rId30"/>
    <p:sldId id="339" r:id="rId31"/>
    <p:sldId id="323" r:id="rId32"/>
    <p:sldId id="320" r:id="rId33"/>
    <p:sldId id="319" r:id="rId34"/>
    <p:sldId id="313" r:id="rId35"/>
    <p:sldId id="357" r:id="rId36"/>
    <p:sldId id="328" r:id="rId37"/>
    <p:sldId id="358" r:id="rId38"/>
    <p:sldId id="359" r:id="rId39"/>
    <p:sldId id="329" r:id="rId40"/>
    <p:sldId id="298" r:id="rId41"/>
    <p:sldId id="321" r:id="rId42"/>
    <p:sldId id="351" r:id="rId43"/>
    <p:sldId id="353" r:id="rId44"/>
    <p:sldId id="344" r:id="rId45"/>
    <p:sldId id="330" r:id="rId46"/>
    <p:sldId id="345" r:id="rId47"/>
    <p:sldId id="350" r:id="rId48"/>
    <p:sldId id="331" r:id="rId49"/>
    <p:sldId id="332" r:id="rId50"/>
    <p:sldId id="333" r:id="rId51"/>
    <p:sldId id="334" r:id="rId52"/>
    <p:sldId id="335" r:id="rId53"/>
    <p:sldId id="336" r:id="rId54"/>
    <p:sldId id="348" r:id="rId55"/>
    <p:sldId id="338" r:id="rId56"/>
    <p:sldId id="293" r:id="rId57"/>
    <p:sldId id="280" r:id="rId5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D5C"/>
    <a:srgbClr val="837A87"/>
    <a:srgbClr val="8F9694"/>
    <a:srgbClr val="B09674"/>
    <a:srgbClr val="7A8452"/>
    <a:srgbClr val="60A693"/>
    <a:srgbClr val="6D849A"/>
    <a:srgbClr val="C4A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0" autoAdjust="0"/>
    <p:restoredTop sz="86418" autoAdjust="0"/>
  </p:normalViewPr>
  <p:slideViewPr>
    <p:cSldViewPr snapToGrid="0" snapToObjects="1">
      <p:cViewPr varScale="1">
        <p:scale>
          <a:sx n="112" d="100"/>
          <a:sy n="112" d="100"/>
        </p:scale>
        <p:origin x="1960" y="192"/>
      </p:cViewPr>
      <p:guideLst>
        <p:guide orient="horz" pos="2160"/>
        <p:guide pos="2880"/>
      </p:guideLst>
    </p:cSldViewPr>
  </p:slideViewPr>
  <p:outlineViewPr>
    <p:cViewPr>
      <p:scale>
        <a:sx n="33" d="100"/>
        <a:sy n="33" d="100"/>
      </p:scale>
      <p:origin x="0" y="3858"/>
    </p:cViewPr>
  </p:outlineViewPr>
  <p:notesTextViewPr>
    <p:cViewPr>
      <p:scale>
        <a:sx n="100" d="100"/>
        <a:sy n="100" d="100"/>
      </p:scale>
      <p:origin x="0" y="0"/>
    </p:cViewPr>
  </p:notesTextViewPr>
  <p:sorterViewPr>
    <p:cViewPr>
      <p:scale>
        <a:sx n="100" d="100"/>
        <a:sy n="100" d="100"/>
      </p:scale>
      <p:origin x="0" y="9402"/>
    </p:cViewPr>
  </p:sorterViewPr>
  <p:notesViewPr>
    <p:cSldViewPr snapToGrid="0" snapToObjects="1">
      <p:cViewPr varScale="1">
        <p:scale>
          <a:sx n="81" d="100"/>
          <a:sy n="81" d="100"/>
        </p:scale>
        <p:origin x="-194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Neuer%20Ordner\Recovered%20data%2003-07%2011_07_45\Tiefscan%20Ergebnisse\Existerend%20Partition(NTFS)\Users\GORDON\Desktop\liner%20analysis%20201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9.0834178066734023E-2"/>
          <c:y val="3.5079051137565154E-2"/>
          <c:w val="0.90182554419683036"/>
          <c:h val="0.69866776131656527"/>
        </c:manualLayout>
      </c:layout>
      <c:lineChart>
        <c:grouping val="standard"/>
        <c:varyColors val="0"/>
        <c:ser>
          <c:idx val="0"/>
          <c:order val="0"/>
          <c:tx>
            <c:strRef>
              <c:f>Hoja6!$C$1</c:f>
              <c:strCache>
                <c:ptCount val="1"/>
                <c:pt idx="0">
                  <c:v>Asia - Europe</c:v>
                </c:pt>
              </c:strCache>
            </c:strRef>
          </c:tx>
          <c:spPr>
            <a:ln w="28575">
              <a:noFill/>
            </a:ln>
          </c:spPr>
          <c:cat>
            <c:multiLvlStrRef>
              <c:f>Hoja6!$A$2:$B$46</c:f>
              <c:multiLvlStrCache>
                <c:ptCount val="45"/>
                <c:lvl>
                  <c:pt idx="0">
                    <c:v>1</c:v>
                  </c:pt>
                  <c:pt idx="1">
                    <c:v>7</c:v>
                  </c:pt>
                  <c:pt idx="2">
                    <c:v>1</c:v>
                  </c:pt>
                  <c:pt idx="3">
                    <c:v>7</c:v>
                  </c:pt>
                  <c:pt idx="4">
                    <c:v>1</c:v>
                  </c:pt>
                  <c:pt idx="5">
                    <c:v>7</c:v>
                  </c:pt>
                  <c:pt idx="6">
                    <c:v>1</c:v>
                  </c:pt>
                  <c:pt idx="7">
                    <c:v>7</c:v>
                  </c:pt>
                  <c:pt idx="8">
                    <c:v>1</c:v>
                  </c:pt>
                  <c:pt idx="9">
                    <c:v>7</c:v>
                  </c:pt>
                  <c:pt idx="10">
                    <c:v>1</c:v>
                  </c:pt>
                  <c:pt idx="11">
                    <c:v>7</c:v>
                  </c:pt>
                  <c:pt idx="12">
                    <c:v>1</c:v>
                  </c:pt>
                  <c:pt idx="13">
                    <c:v>7</c:v>
                  </c:pt>
                  <c:pt idx="14">
                    <c:v>1</c:v>
                  </c:pt>
                  <c:pt idx="15">
                    <c:v>7</c:v>
                  </c:pt>
                  <c:pt idx="16">
                    <c:v>1</c:v>
                  </c:pt>
                  <c:pt idx="17">
                    <c:v>4</c:v>
                  </c:pt>
                  <c:pt idx="18">
                    <c:v>7</c:v>
                  </c:pt>
                  <c:pt idx="19">
                    <c:v>10</c:v>
                  </c:pt>
                  <c:pt idx="20">
                    <c:v>1</c:v>
                  </c:pt>
                  <c:pt idx="21">
                    <c:v>4</c:v>
                  </c:pt>
                  <c:pt idx="22">
                    <c:v>7</c:v>
                  </c:pt>
                  <c:pt idx="23">
                    <c:v>10</c:v>
                  </c:pt>
                  <c:pt idx="24">
                    <c:v>1</c:v>
                  </c:pt>
                  <c:pt idx="25">
                    <c:v>4</c:v>
                  </c:pt>
                  <c:pt idx="26">
                    <c:v>7</c:v>
                  </c:pt>
                  <c:pt idx="27">
                    <c:v>10</c:v>
                  </c:pt>
                  <c:pt idx="28">
                    <c:v>1</c:v>
                  </c:pt>
                  <c:pt idx="29">
                    <c:v>4</c:v>
                  </c:pt>
                  <c:pt idx="30">
                    <c:v>7</c:v>
                  </c:pt>
                  <c:pt idx="31">
                    <c:v>10</c:v>
                  </c:pt>
                  <c:pt idx="32">
                    <c:v>1</c:v>
                  </c:pt>
                  <c:pt idx="33">
                    <c:v>4</c:v>
                  </c:pt>
                  <c:pt idx="34">
                    <c:v>7</c:v>
                  </c:pt>
                  <c:pt idx="35">
                    <c:v>10</c:v>
                  </c:pt>
                  <c:pt idx="36">
                    <c:v>1</c:v>
                  </c:pt>
                  <c:pt idx="37">
                    <c:v>4</c:v>
                  </c:pt>
                  <c:pt idx="38">
                    <c:v>7</c:v>
                  </c:pt>
                  <c:pt idx="39">
                    <c:v>10</c:v>
                  </c:pt>
                  <c:pt idx="40">
                    <c:v>1</c:v>
                  </c:pt>
                  <c:pt idx="41">
                    <c:v>4</c:v>
                  </c:pt>
                  <c:pt idx="42">
                    <c:v>7</c:v>
                  </c:pt>
                  <c:pt idx="43">
                    <c:v>10</c:v>
                  </c:pt>
                  <c:pt idx="44">
                    <c:v>1</c:v>
                  </c:pt>
                </c:lvl>
                <c:lvl>
                  <c:pt idx="0">
                    <c:v>2001</c:v>
                  </c:pt>
                  <c:pt idx="2">
                    <c:v>2002</c:v>
                  </c:pt>
                  <c:pt idx="4">
                    <c:v>2003</c:v>
                  </c:pt>
                  <c:pt idx="6">
                    <c:v>2004</c:v>
                  </c:pt>
                  <c:pt idx="8">
                    <c:v>2005</c:v>
                  </c:pt>
                  <c:pt idx="10">
                    <c:v>2006</c:v>
                  </c:pt>
                  <c:pt idx="12">
                    <c:v>2007</c:v>
                  </c:pt>
                  <c:pt idx="14">
                    <c:v>2008</c:v>
                  </c:pt>
                  <c:pt idx="16">
                    <c:v>2009</c:v>
                  </c:pt>
                  <c:pt idx="20">
                    <c:v>2010</c:v>
                  </c:pt>
                  <c:pt idx="24">
                    <c:v>2011</c:v>
                  </c:pt>
                  <c:pt idx="28">
                    <c:v>2012</c:v>
                  </c:pt>
                  <c:pt idx="32">
                    <c:v>2013</c:v>
                  </c:pt>
                  <c:pt idx="36">
                    <c:v>2014</c:v>
                  </c:pt>
                  <c:pt idx="40">
                    <c:v>2015</c:v>
                  </c:pt>
                  <c:pt idx="44">
                    <c:v>2016</c:v>
                  </c:pt>
                </c:lvl>
              </c:multiLvlStrCache>
            </c:multiLvlStrRef>
          </c:cat>
          <c:val>
            <c:numRef>
              <c:f>Hoja6!$C$2:$C$46</c:f>
              <c:numCache>
                <c:formatCode>General</c:formatCode>
                <c:ptCount val="45"/>
                <c:pt idx="0">
                  <c:v>9578</c:v>
                </c:pt>
                <c:pt idx="1">
                  <c:v>9578</c:v>
                </c:pt>
                <c:pt idx="2">
                  <c:v>9578</c:v>
                </c:pt>
                <c:pt idx="3">
                  <c:v>9578</c:v>
                </c:pt>
                <c:pt idx="4">
                  <c:v>9612</c:v>
                </c:pt>
                <c:pt idx="5">
                  <c:v>9612</c:v>
                </c:pt>
                <c:pt idx="6">
                  <c:v>9612</c:v>
                </c:pt>
                <c:pt idx="7">
                  <c:v>9612</c:v>
                </c:pt>
                <c:pt idx="8">
                  <c:v>9612</c:v>
                </c:pt>
                <c:pt idx="9">
                  <c:v>9612</c:v>
                </c:pt>
                <c:pt idx="10">
                  <c:v>9612</c:v>
                </c:pt>
                <c:pt idx="11">
                  <c:v>9612</c:v>
                </c:pt>
                <c:pt idx="12">
                  <c:v>15550</c:v>
                </c:pt>
                <c:pt idx="13">
                  <c:v>15550</c:v>
                </c:pt>
                <c:pt idx="14">
                  <c:v>15550</c:v>
                </c:pt>
                <c:pt idx="15">
                  <c:v>15550</c:v>
                </c:pt>
                <c:pt idx="16">
                  <c:v>15550</c:v>
                </c:pt>
                <c:pt idx="17">
                  <c:v>15550</c:v>
                </c:pt>
                <c:pt idx="18">
                  <c:v>15550</c:v>
                </c:pt>
                <c:pt idx="19">
                  <c:v>15550</c:v>
                </c:pt>
                <c:pt idx="20">
                  <c:v>15550</c:v>
                </c:pt>
                <c:pt idx="21">
                  <c:v>15550</c:v>
                </c:pt>
                <c:pt idx="22">
                  <c:v>15550</c:v>
                </c:pt>
                <c:pt idx="23">
                  <c:v>15550</c:v>
                </c:pt>
                <c:pt idx="24">
                  <c:v>15550</c:v>
                </c:pt>
                <c:pt idx="25">
                  <c:v>15550</c:v>
                </c:pt>
                <c:pt idx="26">
                  <c:v>15550</c:v>
                </c:pt>
                <c:pt idx="27">
                  <c:v>15550</c:v>
                </c:pt>
                <c:pt idx="28">
                  <c:v>15550</c:v>
                </c:pt>
                <c:pt idx="29">
                  <c:v>15550</c:v>
                </c:pt>
                <c:pt idx="30">
                  <c:v>15550</c:v>
                </c:pt>
                <c:pt idx="31">
                  <c:v>15550</c:v>
                </c:pt>
                <c:pt idx="32">
                  <c:v>16000</c:v>
                </c:pt>
                <c:pt idx="33">
                  <c:v>16000</c:v>
                </c:pt>
                <c:pt idx="34">
                  <c:v>16000</c:v>
                </c:pt>
                <c:pt idx="35">
                  <c:v>18270</c:v>
                </c:pt>
                <c:pt idx="36">
                  <c:v>18270</c:v>
                </c:pt>
                <c:pt idx="37">
                  <c:v>18270</c:v>
                </c:pt>
                <c:pt idx="38">
                  <c:v>18270</c:v>
                </c:pt>
                <c:pt idx="39">
                  <c:v>18270</c:v>
                </c:pt>
                <c:pt idx="40">
                  <c:v>19000</c:v>
                </c:pt>
                <c:pt idx="41">
                  <c:v>19224</c:v>
                </c:pt>
                <c:pt idx="42">
                  <c:v>19224</c:v>
                </c:pt>
                <c:pt idx="43">
                  <c:v>19224</c:v>
                </c:pt>
                <c:pt idx="44">
                  <c:v>19272</c:v>
                </c:pt>
              </c:numCache>
            </c:numRef>
          </c:val>
          <c:smooth val="0"/>
          <c:extLst>
            <c:ext xmlns:c16="http://schemas.microsoft.com/office/drawing/2014/chart" uri="{C3380CC4-5D6E-409C-BE32-E72D297353CC}">
              <c16:uniqueId val="{00000000-0DAB-4EBF-BD83-1CE30059D14F}"/>
            </c:ext>
          </c:extLst>
        </c:ser>
        <c:ser>
          <c:idx val="1"/>
          <c:order val="1"/>
          <c:tx>
            <c:strRef>
              <c:f>Hoja6!$D$1</c:f>
              <c:strCache>
                <c:ptCount val="1"/>
                <c:pt idx="0">
                  <c:v>Asia -ECSA</c:v>
                </c:pt>
              </c:strCache>
            </c:strRef>
          </c:tx>
          <c:spPr>
            <a:ln w="28575">
              <a:noFill/>
            </a:ln>
          </c:spPr>
          <c:cat>
            <c:multiLvlStrRef>
              <c:f>Hoja6!$A$2:$B$46</c:f>
              <c:multiLvlStrCache>
                <c:ptCount val="45"/>
                <c:lvl>
                  <c:pt idx="0">
                    <c:v>1</c:v>
                  </c:pt>
                  <c:pt idx="1">
                    <c:v>7</c:v>
                  </c:pt>
                  <c:pt idx="2">
                    <c:v>1</c:v>
                  </c:pt>
                  <c:pt idx="3">
                    <c:v>7</c:v>
                  </c:pt>
                  <c:pt idx="4">
                    <c:v>1</c:v>
                  </c:pt>
                  <c:pt idx="5">
                    <c:v>7</c:v>
                  </c:pt>
                  <c:pt idx="6">
                    <c:v>1</c:v>
                  </c:pt>
                  <c:pt idx="7">
                    <c:v>7</c:v>
                  </c:pt>
                  <c:pt idx="8">
                    <c:v>1</c:v>
                  </c:pt>
                  <c:pt idx="9">
                    <c:v>7</c:v>
                  </c:pt>
                  <c:pt idx="10">
                    <c:v>1</c:v>
                  </c:pt>
                  <c:pt idx="11">
                    <c:v>7</c:v>
                  </c:pt>
                  <c:pt idx="12">
                    <c:v>1</c:v>
                  </c:pt>
                  <c:pt idx="13">
                    <c:v>7</c:v>
                  </c:pt>
                  <c:pt idx="14">
                    <c:v>1</c:v>
                  </c:pt>
                  <c:pt idx="15">
                    <c:v>7</c:v>
                  </c:pt>
                  <c:pt idx="16">
                    <c:v>1</c:v>
                  </c:pt>
                  <c:pt idx="17">
                    <c:v>4</c:v>
                  </c:pt>
                  <c:pt idx="18">
                    <c:v>7</c:v>
                  </c:pt>
                  <c:pt idx="19">
                    <c:v>10</c:v>
                  </c:pt>
                  <c:pt idx="20">
                    <c:v>1</c:v>
                  </c:pt>
                  <c:pt idx="21">
                    <c:v>4</c:v>
                  </c:pt>
                  <c:pt idx="22">
                    <c:v>7</c:v>
                  </c:pt>
                  <c:pt idx="23">
                    <c:v>10</c:v>
                  </c:pt>
                  <c:pt idx="24">
                    <c:v>1</c:v>
                  </c:pt>
                  <c:pt idx="25">
                    <c:v>4</c:v>
                  </c:pt>
                  <c:pt idx="26">
                    <c:v>7</c:v>
                  </c:pt>
                  <c:pt idx="27">
                    <c:v>10</c:v>
                  </c:pt>
                  <c:pt idx="28">
                    <c:v>1</c:v>
                  </c:pt>
                  <c:pt idx="29">
                    <c:v>4</c:v>
                  </c:pt>
                  <c:pt idx="30">
                    <c:v>7</c:v>
                  </c:pt>
                  <c:pt idx="31">
                    <c:v>10</c:v>
                  </c:pt>
                  <c:pt idx="32">
                    <c:v>1</c:v>
                  </c:pt>
                  <c:pt idx="33">
                    <c:v>4</c:v>
                  </c:pt>
                  <c:pt idx="34">
                    <c:v>7</c:v>
                  </c:pt>
                  <c:pt idx="35">
                    <c:v>10</c:v>
                  </c:pt>
                  <c:pt idx="36">
                    <c:v>1</c:v>
                  </c:pt>
                  <c:pt idx="37">
                    <c:v>4</c:v>
                  </c:pt>
                  <c:pt idx="38">
                    <c:v>7</c:v>
                  </c:pt>
                  <c:pt idx="39">
                    <c:v>10</c:v>
                  </c:pt>
                  <c:pt idx="40">
                    <c:v>1</c:v>
                  </c:pt>
                  <c:pt idx="41">
                    <c:v>4</c:v>
                  </c:pt>
                  <c:pt idx="42">
                    <c:v>7</c:v>
                  </c:pt>
                  <c:pt idx="43">
                    <c:v>10</c:v>
                  </c:pt>
                  <c:pt idx="44">
                    <c:v>1</c:v>
                  </c:pt>
                </c:lvl>
                <c:lvl>
                  <c:pt idx="0">
                    <c:v>2001</c:v>
                  </c:pt>
                  <c:pt idx="2">
                    <c:v>2002</c:v>
                  </c:pt>
                  <c:pt idx="4">
                    <c:v>2003</c:v>
                  </c:pt>
                  <c:pt idx="6">
                    <c:v>2004</c:v>
                  </c:pt>
                  <c:pt idx="8">
                    <c:v>2005</c:v>
                  </c:pt>
                  <c:pt idx="10">
                    <c:v>2006</c:v>
                  </c:pt>
                  <c:pt idx="12">
                    <c:v>2007</c:v>
                  </c:pt>
                  <c:pt idx="14">
                    <c:v>2008</c:v>
                  </c:pt>
                  <c:pt idx="16">
                    <c:v>2009</c:v>
                  </c:pt>
                  <c:pt idx="20">
                    <c:v>2010</c:v>
                  </c:pt>
                  <c:pt idx="24">
                    <c:v>2011</c:v>
                  </c:pt>
                  <c:pt idx="28">
                    <c:v>2012</c:v>
                  </c:pt>
                  <c:pt idx="32">
                    <c:v>2013</c:v>
                  </c:pt>
                  <c:pt idx="36">
                    <c:v>2014</c:v>
                  </c:pt>
                  <c:pt idx="40">
                    <c:v>2015</c:v>
                  </c:pt>
                  <c:pt idx="44">
                    <c:v>2016</c:v>
                  </c:pt>
                </c:lvl>
              </c:multiLvlStrCache>
            </c:multiLvlStrRef>
          </c:cat>
          <c:val>
            <c:numRef>
              <c:f>Hoja6!$D$2:$D$46</c:f>
              <c:numCache>
                <c:formatCode>General</c:formatCode>
                <c:ptCount val="45"/>
                <c:pt idx="0">
                  <c:v>3753</c:v>
                </c:pt>
                <c:pt idx="1">
                  <c:v>3753</c:v>
                </c:pt>
                <c:pt idx="2">
                  <c:v>3753</c:v>
                </c:pt>
                <c:pt idx="3">
                  <c:v>3753</c:v>
                </c:pt>
                <c:pt idx="4">
                  <c:v>3430</c:v>
                </c:pt>
                <c:pt idx="5">
                  <c:v>3430</c:v>
                </c:pt>
                <c:pt idx="6">
                  <c:v>3430</c:v>
                </c:pt>
                <c:pt idx="7">
                  <c:v>3430</c:v>
                </c:pt>
                <c:pt idx="8">
                  <c:v>3430</c:v>
                </c:pt>
                <c:pt idx="9">
                  <c:v>3430</c:v>
                </c:pt>
                <c:pt idx="10">
                  <c:v>3753</c:v>
                </c:pt>
                <c:pt idx="11">
                  <c:v>3753</c:v>
                </c:pt>
                <c:pt idx="12">
                  <c:v>3753</c:v>
                </c:pt>
                <c:pt idx="13">
                  <c:v>4132</c:v>
                </c:pt>
                <c:pt idx="14">
                  <c:v>4132</c:v>
                </c:pt>
                <c:pt idx="15">
                  <c:v>4132</c:v>
                </c:pt>
                <c:pt idx="16">
                  <c:v>4300</c:v>
                </c:pt>
                <c:pt idx="17">
                  <c:v>4300</c:v>
                </c:pt>
                <c:pt idx="18">
                  <c:v>5560</c:v>
                </c:pt>
                <c:pt idx="19">
                  <c:v>5896</c:v>
                </c:pt>
                <c:pt idx="20">
                  <c:v>5896</c:v>
                </c:pt>
                <c:pt idx="21">
                  <c:v>5896</c:v>
                </c:pt>
                <c:pt idx="22">
                  <c:v>5560</c:v>
                </c:pt>
                <c:pt idx="23">
                  <c:v>5560</c:v>
                </c:pt>
                <c:pt idx="24">
                  <c:v>7100</c:v>
                </c:pt>
                <c:pt idx="25">
                  <c:v>7100</c:v>
                </c:pt>
                <c:pt idx="26">
                  <c:v>7450</c:v>
                </c:pt>
                <c:pt idx="27">
                  <c:v>7450</c:v>
                </c:pt>
                <c:pt idx="28">
                  <c:v>7450</c:v>
                </c:pt>
                <c:pt idx="29">
                  <c:v>8500</c:v>
                </c:pt>
                <c:pt idx="30">
                  <c:v>8500</c:v>
                </c:pt>
                <c:pt idx="31">
                  <c:v>8500</c:v>
                </c:pt>
                <c:pt idx="32">
                  <c:v>8500</c:v>
                </c:pt>
                <c:pt idx="33">
                  <c:v>8411</c:v>
                </c:pt>
                <c:pt idx="34">
                  <c:v>8827</c:v>
                </c:pt>
                <c:pt idx="35">
                  <c:v>9669</c:v>
                </c:pt>
                <c:pt idx="36">
                  <c:v>9669</c:v>
                </c:pt>
                <c:pt idx="37">
                  <c:v>9669</c:v>
                </c:pt>
                <c:pt idx="38">
                  <c:v>9669</c:v>
                </c:pt>
                <c:pt idx="39">
                  <c:v>9669</c:v>
                </c:pt>
                <c:pt idx="40">
                  <c:v>9669</c:v>
                </c:pt>
                <c:pt idx="41">
                  <c:v>9669</c:v>
                </c:pt>
                <c:pt idx="42">
                  <c:v>9669</c:v>
                </c:pt>
                <c:pt idx="43">
                  <c:v>10500</c:v>
                </c:pt>
                <c:pt idx="44">
                  <c:v>10500</c:v>
                </c:pt>
              </c:numCache>
            </c:numRef>
          </c:val>
          <c:smooth val="0"/>
          <c:extLst>
            <c:ext xmlns:c16="http://schemas.microsoft.com/office/drawing/2014/chart" uri="{C3380CC4-5D6E-409C-BE32-E72D297353CC}">
              <c16:uniqueId val="{00000001-0DAB-4EBF-BD83-1CE30059D14F}"/>
            </c:ext>
          </c:extLst>
        </c:ser>
        <c:ser>
          <c:idx val="2"/>
          <c:order val="2"/>
          <c:tx>
            <c:strRef>
              <c:f>Hoja6!$E$1</c:f>
              <c:strCache>
                <c:ptCount val="1"/>
                <c:pt idx="0">
                  <c:v>Asia - WCSA</c:v>
                </c:pt>
              </c:strCache>
            </c:strRef>
          </c:tx>
          <c:cat>
            <c:multiLvlStrRef>
              <c:f>Hoja6!$A$2:$B$46</c:f>
              <c:multiLvlStrCache>
                <c:ptCount val="45"/>
                <c:lvl>
                  <c:pt idx="0">
                    <c:v>1</c:v>
                  </c:pt>
                  <c:pt idx="1">
                    <c:v>7</c:v>
                  </c:pt>
                  <c:pt idx="2">
                    <c:v>1</c:v>
                  </c:pt>
                  <c:pt idx="3">
                    <c:v>7</c:v>
                  </c:pt>
                  <c:pt idx="4">
                    <c:v>1</c:v>
                  </c:pt>
                  <c:pt idx="5">
                    <c:v>7</c:v>
                  </c:pt>
                  <c:pt idx="6">
                    <c:v>1</c:v>
                  </c:pt>
                  <c:pt idx="7">
                    <c:v>7</c:v>
                  </c:pt>
                  <c:pt idx="8">
                    <c:v>1</c:v>
                  </c:pt>
                  <c:pt idx="9">
                    <c:v>7</c:v>
                  </c:pt>
                  <c:pt idx="10">
                    <c:v>1</c:v>
                  </c:pt>
                  <c:pt idx="11">
                    <c:v>7</c:v>
                  </c:pt>
                  <c:pt idx="12">
                    <c:v>1</c:v>
                  </c:pt>
                  <c:pt idx="13">
                    <c:v>7</c:v>
                  </c:pt>
                  <c:pt idx="14">
                    <c:v>1</c:v>
                  </c:pt>
                  <c:pt idx="15">
                    <c:v>7</c:v>
                  </c:pt>
                  <c:pt idx="16">
                    <c:v>1</c:v>
                  </c:pt>
                  <c:pt idx="17">
                    <c:v>4</c:v>
                  </c:pt>
                  <c:pt idx="18">
                    <c:v>7</c:v>
                  </c:pt>
                  <c:pt idx="19">
                    <c:v>10</c:v>
                  </c:pt>
                  <c:pt idx="20">
                    <c:v>1</c:v>
                  </c:pt>
                  <c:pt idx="21">
                    <c:v>4</c:v>
                  </c:pt>
                  <c:pt idx="22">
                    <c:v>7</c:v>
                  </c:pt>
                  <c:pt idx="23">
                    <c:v>10</c:v>
                  </c:pt>
                  <c:pt idx="24">
                    <c:v>1</c:v>
                  </c:pt>
                  <c:pt idx="25">
                    <c:v>4</c:v>
                  </c:pt>
                  <c:pt idx="26">
                    <c:v>7</c:v>
                  </c:pt>
                  <c:pt idx="27">
                    <c:v>10</c:v>
                  </c:pt>
                  <c:pt idx="28">
                    <c:v>1</c:v>
                  </c:pt>
                  <c:pt idx="29">
                    <c:v>4</c:v>
                  </c:pt>
                  <c:pt idx="30">
                    <c:v>7</c:v>
                  </c:pt>
                  <c:pt idx="31">
                    <c:v>10</c:v>
                  </c:pt>
                  <c:pt idx="32">
                    <c:v>1</c:v>
                  </c:pt>
                  <c:pt idx="33">
                    <c:v>4</c:v>
                  </c:pt>
                  <c:pt idx="34">
                    <c:v>7</c:v>
                  </c:pt>
                  <c:pt idx="35">
                    <c:v>10</c:v>
                  </c:pt>
                  <c:pt idx="36">
                    <c:v>1</c:v>
                  </c:pt>
                  <c:pt idx="37">
                    <c:v>4</c:v>
                  </c:pt>
                  <c:pt idx="38">
                    <c:v>7</c:v>
                  </c:pt>
                  <c:pt idx="39">
                    <c:v>10</c:v>
                  </c:pt>
                  <c:pt idx="40">
                    <c:v>1</c:v>
                  </c:pt>
                  <c:pt idx="41">
                    <c:v>4</c:v>
                  </c:pt>
                  <c:pt idx="42">
                    <c:v>7</c:v>
                  </c:pt>
                  <c:pt idx="43">
                    <c:v>10</c:v>
                  </c:pt>
                  <c:pt idx="44">
                    <c:v>1</c:v>
                  </c:pt>
                </c:lvl>
                <c:lvl>
                  <c:pt idx="0">
                    <c:v>2001</c:v>
                  </c:pt>
                  <c:pt idx="2">
                    <c:v>2002</c:v>
                  </c:pt>
                  <c:pt idx="4">
                    <c:v>2003</c:v>
                  </c:pt>
                  <c:pt idx="6">
                    <c:v>2004</c:v>
                  </c:pt>
                  <c:pt idx="8">
                    <c:v>2005</c:v>
                  </c:pt>
                  <c:pt idx="10">
                    <c:v>2006</c:v>
                  </c:pt>
                  <c:pt idx="12">
                    <c:v>2007</c:v>
                  </c:pt>
                  <c:pt idx="14">
                    <c:v>2008</c:v>
                  </c:pt>
                  <c:pt idx="16">
                    <c:v>2009</c:v>
                  </c:pt>
                  <c:pt idx="20">
                    <c:v>2010</c:v>
                  </c:pt>
                  <c:pt idx="24">
                    <c:v>2011</c:v>
                  </c:pt>
                  <c:pt idx="28">
                    <c:v>2012</c:v>
                  </c:pt>
                  <c:pt idx="32">
                    <c:v>2013</c:v>
                  </c:pt>
                  <c:pt idx="36">
                    <c:v>2014</c:v>
                  </c:pt>
                  <c:pt idx="40">
                    <c:v>2015</c:v>
                  </c:pt>
                  <c:pt idx="44">
                    <c:v>2016</c:v>
                  </c:pt>
                </c:lvl>
              </c:multiLvlStrCache>
            </c:multiLvlStrRef>
          </c:cat>
          <c:val>
            <c:numRef>
              <c:f>Hoja6!$E$2:$E$46</c:f>
              <c:numCache>
                <c:formatCode>General</c:formatCode>
                <c:ptCount val="45"/>
                <c:pt idx="0">
                  <c:v>2262</c:v>
                </c:pt>
                <c:pt idx="1">
                  <c:v>2556</c:v>
                </c:pt>
                <c:pt idx="2">
                  <c:v>2556</c:v>
                </c:pt>
                <c:pt idx="3">
                  <c:v>3054</c:v>
                </c:pt>
                <c:pt idx="4">
                  <c:v>2602</c:v>
                </c:pt>
                <c:pt idx="5">
                  <c:v>2602</c:v>
                </c:pt>
                <c:pt idx="6">
                  <c:v>2690</c:v>
                </c:pt>
                <c:pt idx="7">
                  <c:v>2690</c:v>
                </c:pt>
                <c:pt idx="8">
                  <c:v>2941</c:v>
                </c:pt>
                <c:pt idx="9">
                  <c:v>3016</c:v>
                </c:pt>
                <c:pt idx="10">
                  <c:v>3430</c:v>
                </c:pt>
                <c:pt idx="11">
                  <c:v>3430</c:v>
                </c:pt>
                <c:pt idx="12">
                  <c:v>3091</c:v>
                </c:pt>
                <c:pt idx="13">
                  <c:v>3469</c:v>
                </c:pt>
                <c:pt idx="14">
                  <c:v>3469</c:v>
                </c:pt>
                <c:pt idx="15">
                  <c:v>4254</c:v>
                </c:pt>
                <c:pt idx="16">
                  <c:v>4319</c:v>
                </c:pt>
                <c:pt idx="17">
                  <c:v>4319</c:v>
                </c:pt>
                <c:pt idx="18">
                  <c:v>4469</c:v>
                </c:pt>
                <c:pt idx="19">
                  <c:v>4469</c:v>
                </c:pt>
                <c:pt idx="20">
                  <c:v>5551</c:v>
                </c:pt>
                <c:pt idx="21">
                  <c:v>5551</c:v>
                </c:pt>
                <c:pt idx="22">
                  <c:v>6214</c:v>
                </c:pt>
                <c:pt idx="23">
                  <c:v>6732</c:v>
                </c:pt>
                <c:pt idx="24">
                  <c:v>6732</c:v>
                </c:pt>
                <c:pt idx="25">
                  <c:v>6732</c:v>
                </c:pt>
                <c:pt idx="26">
                  <c:v>8540</c:v>
                </c:pt>
                <c:pt idx="27">
                  <c:v>8540</c:v>
                </c:pt>
                <c:pt idx="28">
                  <c:v>9178</c:v>
                </c:pt>
                <c:pt idx="29">
                  <c:v>9178</c:v>
                </c:pt>
                <c:pt idx="30">
                  <c:v>9178</c:v>
                </c:pt>
                <c:pt idx="31">
                  <c:v>9178</c:v>
                </c:pt>
                <c:pt idx="32">
                  <c:v>9178</c:v>
                </c:pt>
                <c:pt idx="33">
                  <c:v>9178</c:v>
                </c:pt>
                <c:pt idx="34">
                  <c:v>9178</c:v>
                </c:pt>
                <c:pt idx="35">
                  <c:v>9178</c:v>
                </c:pt>
                <c:pt idx="36">
                  <c:v>9178</c:v>
                </c:pt>
                <c:pt idx="37">
                  <c:v>9178</c:v>
                </c:pt>
                <c:pt idx="38">
                  <c:v>9578</c:v>
                </c:pt>
                <c:pt idx="39">
                  <c:v>9578</c:v>
                </c:pt>
                <c:pt idx="40">
                  <c:v>9578</c:v>
                </c:pt>
                <c:pt idx="41">
                  <c:v>9578</c:v>
                </c:pt>
                <c:pt idx="42">
                  <c:v>9612</c:v>
                </c:pt>
                <c:pt idx="43">
                  <c:v>9962</c:v>
                </c:pt>
                <c:pt idx="44">
                  <c:v>13092</c:v>
                </c:pt>
              </c:numCache>
            </c:numRef>
          </c:val>
          <c:smooth val="0"/>
          <c:extLst>
            <c:ext xmlns:c16="http://schemas.microsoft.com/office/drawing/2014/chart" uri="{C3380CC4-5D6E-409C-BE32-E72D297353CC}">
              <c16:uniqueId val="{00000002-0DAB-4EBF-BD83-1CE30059D14F}"/>
            </c:ext>
          </c:extLst>
        </c:ser>
        <c:ser>
          <c:idx val="3"/>
          <c:order val="3"/>
          <c:tx>
            <c:strRef>
              <c:f>Hoja6!$F$1</c:f>
              <c:strCache>
                <c:ptCount val="1"/>
                <c:pt idx="0">
                  <c:v>Europe - ECSA</c:v>
                </c:pt>
              </c:strCache>
            </c:strRef>
          </c:tx>
          <c:spPr>
            <a:ln w="28575">
              <a:noFill/>
            </a:ln>
          </c:spPr>
          <c:cat>
            <c:multiLvlStrRef>
              <c:f>Hoja6!$A$2:$B$46</c:f>
              <c:multiLvlStrCache>
                <c:ptCount val="45"/>
                <c:lvl>
                  <c:pt idx="0">
                    <c:v>1</c:v>
                  </c:pt>
                  <c:pt idx="1">
                    <c:v>7</c:v>
                  </c:pt>
                  <c:pt idx="2">
                    <c:v>1</c:v>
                  </c:pt>
                  <c:pt idx="3">
                    <c:v>7</c:v>
                  </c:pt>
                  <c:pt idx="4">
                    <c:v>1</c:v>
                  </c:pt>
                  <c:pt idx="5">
                    <c:v>7</c:v>
                  </c:pt>
                  <c:pt idx="6">
                    <c:v>1</c:v>
                  </c:pt>
                  <c:pt idx="7">
                    <c:v>7</c:v>
                  </c:pt>
                  <c:pt idx="8">
                    <c:v>1</c:v>
                  </c:pt>
                  <c:pt idx="9">
                    <c:v>7</c:v>
                  </c:pt>
                  <c:pt idx="10">
                    <c:v>1</c:v>
                  </c:pt>
                  <c:pt idx="11">
                    <c:v>7</c:v>
                  </c:pt>
                  <c:pt idx="12">
                    <c:v>1</c:v>
                  </c:pt>
                  <c:pt idx="13">
                    <c:v>7</c:v>
                  </c:pt>
                  <c:pt idx="14">
                    <c:v>1</c:v>
                  </c:pt>
                  <c:pt idx="15">
                    <c:v>7</c:v>
                  </c:pt>
                  <c:pt idx="16">
                    <c:v>1</c:v>
                  </c:pt>
                  <c:pt idx="17">
                    <c:v>4</c:v>
                  </c:pt>
                  <c:pt idx="18">
                    <c:v>7</c:v>
                  </c:pt>
                  <c:pt idx="19">
                    <c:v>10</c:v>
                  </c:pt>
                  <c:pt idx="20">
                    <c:v>1</c:v>
                  </c:pt>
                  <c:pt idx="21">
                    <c:v>4</c:v>
                  </c:pt>
                  <c:pt idx="22">
                    <c:v>7</c:v>
                  </c:pt>
                  <c:pt idx="23">
                    <c:v>10</c:v>
                  </c:pt>
                  <c:pt idx="24">
                    <c:v>1</c:v>
                  </c:pt>
                  <c:pt idx="25">
                    <c:v>4</c:v>
                  </c:pt>
                  <c:pt idx="26">
                    <c:v>7</c:v>
                  </c:pt>
                  <c:pt idx="27">
                    <c:v>10</c:v>
                  </c:pt>
                  <c:pt idx="28">
                    <c:v>1</c:v>
                  </c:pt>
                  <c:pt idx="29">
                    <c:v>4</c:v>
                  </c:pt>
                  <c:pt idx="30">
                    <c:v>7</c:v>
                  </c:pt>
                  <c:pt idx="31">
                    <c:v>10</c:v>
                  </c:pt>
                  <c:pt idx="32">
                    <c:v>1</c:v>
                  </c:pt>
                  <c:pt idx="33">
                    <c:v>4</c:v>
                  </c:pt>
                  <c:pt idx="34">
                    <c:v>7</c:v>
                  </c:pt>
                  <c:pt idx="35">
                    <c:v>10</c:v>
                  </c:pt>
                  <c:pt idx="36">
                    <c:v>1</c:v>
                  </c:pt>
                  <c:pt idx="37">
                    <c:v>4</c:v>
                  </c:pt>
                  <c:pt idx="38">
                    <c:v>7</c:v>
                  </c:pt>
                  <c:pt idx="39">
                    <c:v>10</c:v>
                  </c:pt>
                  <c:pt idx="40">
                    <c:v>1</c:v>
                  </c:pt>
                  <c:pt idx="41">
                    <c:v>4</c:v>
                  </c:pt>
                  <c:pt idx="42">
                    <c:v>7</c:v>
                  </c:pt>
                  <c:pt idx="43">
                    <c:v>10</c:v>
                  </c:pt>
                  <c:pt idx="44">
                    <c:v>1</c:v>
                  </c:pt>
                </c:lvl>
                <c:lvl>
                  <c:pt idx="0">
                    <c:v>2001</c:v>
                  </c:pt>
                  <c:pt idx="2">
                    <c:v>2002</c:v>
                  </c:pt>
                  <c:pt idx="4">
                    <c:v>2003</c:v>
                  </c:pt>
                  <c:pt idx="6">
                    <c:v>2004</c:v>
                  </c:pt>
                  <c:pt idx="8">
                    <c:v>2005</c:v>
                  </c:pt>
                  <c:pt idx="10">
                    <c:v>2006</c:v>
                  </c:pt>
                  <c:pt idx="12">
                    <c:v>2007</c:v>
                  </c:pt>
                  <c:pt idx="14">
                    <c:v>2008</c:v>
                  </c:pt>
                  <c:pt idx="16">
                    <c:v>2009</c:v>
                  </c:pt>
                  <c:pt idx="20">
                    <c:v>2010</c:v>
                  </c:pt>
                  <c:pt idx="24">
                    <c:v>2011</c:v>
                  </c:pt>
                  <c:pt idx="28">
                    <c:v>2012</c:v>
                  </c:pt>
                  <c:pt idx="32">
                    <c:v>2013</c:v>
                  </c:pt>
                  <c:pt idx="36">
                    <c:v>2014</c:v>
                  </c:pt>
                  <c:pt idx="40">
                    <c:v>2015</c:v>
                  </c:pt>
                  <c:pt idx="44">
                    <c:v>2016</c:v>
                  </c:pt>
                </c:lvl>
              </c:multiLvlStrCache>
            </c:multiLvlStrRef>
          </c:cat>
          <c:val>
            <c:numRef>
              <c:f>Hoja6!$F$2:$F$46</c:f>
              <c:numCache>
                <c:formatCode>General</c:formatCode>
                <c:ptCount val="45"/>
                <c:pt idx="0">
                  <c:v>3144</c:v>
                </c:pt>
                <c:pt idx="1">
                  <c:v>2833</c:v>
                </c:pt>
                <c:pt idx="2">
                  <c:v>3144</c:v>
                </c:pt>
                <c:pt idx="3">
                  <c:v>3398</c:v>
                </c:pt>
                <c:pt idx="4">
                  <c:v>4045</c:v>
                </c:pt>
                <c:pt idx="5">
                  <c:v>4045</c:v>
                </c:pt>
                <c:pt idx="6">
                  <c:v>4045</c:v>
                </c:pt>
                <c:pt idx="7">
                  <c:v>4045</c:v>
                </c:pt>
                <c:pt idx="8">
                  <c:v>4045</c:v>
                </c:pt>
                <c:pt idx="9">
                  <c:v>5552</c:v>
                </c:pt>
                <c:pt idx="10">
                  <c:v>5560</c:v>
                </c:pt>
                <c:pt idx="11">
                  <c:v>5560</c:v>
                </c:pt>
                <c:pt idx="12">
                  <c:v>5560</c:v>
                </c:pt>
                <c:pt idx="13">
                  <c:v>5560</c:v>
                </c:pt>
                <c:pt idx="14">
                  <c:v>5560</c:v>
                </c:pt>
                <c:pt idx="15">
                  <c:v>5606</c:v>
                </c:pt>
                <c:pt idx="16">
                  <c:v>5762</c:v>
                </c:pt>
                <c:pt idx="17">
                  <c:v>5762</c:v>
                </c:pt>
                <c:pt idx="18">
                  <c:v>5905</c:v>
                </c:pt>
                <c:pt idx="19">
                  <c:v>5905</c:v>
                </c:pt>
                <c:pt idx="20">
                  <c:v>5905</c:v>
                </c:pt>
                <c:pt idx="21">
                  <c:v>5905</c:v>
                </c:pt>
                <c:pt idx="22">
                  <c:v>5905</c:v>
                </c:pt>
                <c:pt idx="23">
                  <c:v>5905</c:v>
                </c:pt>
                <c:pt idx="24">
                  <c:v>5905</c:v>
                </c:pt>
                <c:pt idx="25">
                  <c:v>5905</c:v>
                </c:pt>
                <c:pt idx="26">
                  <c:v>5905</c:v>
                </c:pt>
                <c:pt idx="27">
                  <c:v>5905</c:v>
                </c:pt>
                <c:pt idx="28">
                  <c:v>7100</c:v>
                </c:pt>
                <c:pt idx="29">
                  <c:v>7450</c:v>
                </c:pt>
                <c:pt idx="30">
                  <c:v>7450</c:v>
                </c:pt>
                <c:pt idx="31">
                  <c:v>7450</c:v>
                </c:pt>
                <c:pt idx="32">
                  <c:v>9000</c:v>
                </c:pt>
                <c:pt idx="33">
                  <c:v>9000</c:v>
                </c:pt>
                <c:pt idx="34">
                  <c:v>9000</c:v>
                </c:pt>
                <c:pt idx="35">
                  <c:v>9000</c:v>
                </c:pt>
                <c:pt idx="36">
                  <c:v>9000</c:v>
                </c:pt>
                <c:pt idx="37">
                  <c:v>9669</c:v>
                </c:pt>
                <c:pt idx="38">
                  <c:v>9669</c:v>
                </c:pt>
                <c:pt idx="39">
                  <c:v>9669</c:v>
                </c:pt>
                <c:pt idx="40">
                  <c:v>9669</c:v>
                </c:pt>
                <c:pt idx="41">
                  <c:v>9814</c:v>
                </c:pt>
                <c:pt idx="42">
                  <c:v>9814</c:v>
                </c:pt>
                <c:pt idx="43">
                  <c:v>9814</c:v>
                </c:pt>
                <c:pt idx="44">
                  <c:v>9814</c:v>
                </c:pt>
              </c:numCache>
            </c:numRef>
          </c:val>
          <c:smooth val="0"/>
          <c:extLst>
            <c:ext xmlns:c16="http://schemas.microsoft.com/office/drawing/2014/chart" uri="{C3380CC4-5D6E-409C-BE32-E72D297353CC}">
              <c16:uniqueId val="{00000003-0DAB-4EBF-BD83-1CE30059D14F}"/>
            </c:ext>
          </c:extLst>
        </c:ser>
        <c:ser>
          <c:idx val="4"/>
          <c:order val="4"/>
          <c:tx>
            <c:strRef>
              <c:f>Hoja6!$G$1</c:f>
              <c:strCache>
                <c:ptCount val="1"/>
                <c:pt idx="0">
                  <c:v>Europe - WCSA</c:v>
                </c:pt>
              </c:strCache>
            </c:strRef>
          </c:tx>
          <c:spPr>
            <a:ln w="28575">
              <a:noFill/>
            </a:ln>
          </c:spPr>
          <c:cat>
            <c:multiLvlStrRef>
              <c:f>Hoja6!$A$2:$B$46</c:f>
              <c:multiLvlStrCache>
                <c:ptCount val="45"/>
                <c:lvl>
                  <c:pt idx="0">
                    <c:v>1</c:v>
                  </c:pt>
                  <c:pt idx="1">
                    <c:v>7</c:v>
                  </c:pt>
                  <c:pt idx="2">
                    <c:v>1</c:v>
                  </c:pt>
                  <c:pt idx="3">
                    <c:v>7</c:v>
                  </c:pt>
                  <c:pt idx="4">
                    <c:v>1</c:v>
                  </c:pt>
                  <c:pt idx="5">
                    <c:v>7</c:v>
                  </c:pt>
                  <c:pt idx="6">
                    <c:v>1</c:v>
                  </c:pt>
                  <c:pt idx="7">
                    <c:v>7</c:v>
                  </c:pt>
                  <c:pt idx="8">
                    <c:v>1</c:v>
                  </c:pt>
                  <c:pt idx="9">
                    <c:v>7</c:v>
                  </c:pt>
                  <c:pt idx="10">
                    <c:v>1</c:v>
                  </c:pt>
                  <c:pt idx="11">
                    <c:v>7</c:v>
                  </c:pt>
                  <c:pt idx="12">
                    <c:v>1</c:v>
                  </c:pt>
                  <c:pt idx="13">
                    <c:v>7</c:v>
                  </c:pt>
                  <c:pt idx="14">
                    <c:v>1</c:v>
                  </c:pt>
                  <c:pt idx="15">
                    <c:v>7</c:v>
                  </c:pt>
                  <c:pt idx="16">
                    <c:v>1</c:v>
                  </c:pt>
                  <c:pt idx="17">
                    <c:v>4</c:v>
                  </c:pt>
                  <c:pt idx="18">
                    <c:v>7</c:v>
                  </c:pt>
                  <c:pt idx="19">
                    <c:v>10</c:v>
                  </c:pt>
                  <c:pt idx="20">
                    <c:v>1</c:v>
                  </c:pt>
                  <c:pt idx="21">
                    <c:v>4</c:v>
                  </c:pt>
                  <c:pt idx="22">
                    <c:v>7</c:v>
                  </c:pt>
                  <c:pt idx="23">
                    <c:v>10</c:v>
                  </c:pt>
                  <c:pt idx="24">
                    <c:v>1</c:v>
                  </c:pt>
                  <c:pt idx="25">
                    <c:v>4</c:v>
                  </c:pt>
                  <c:pt idx="26">
                    <c:v>7</c:v>
                  </c:pt>
                  <c:pt idx="27">
                    <c:v>10</c:v>
                  </c:pt>
                  <c:pt idx="28">
                    <c:v>1</c:v>
                  </c:pt>
                  <c:pt idx="29">
                    <c:v>4</c:v>
                  </c:pt>
                  <c:pt idx="30">
                    <c:v>7</c:v>
                  </c:pt>
                  <c:pt idx="31">
                    <c:v>10</c:v>
                  </c:pt>
                  <c:pt idx="32">
                    <c:v>1</c:v>
                  </c:pt>
                  <c:pt idx="33">
                    <c:v>4</c:v>
                  </c:pt>
                  <c:pt idx="34">
                    <c:v>7</c:v>
                  </c:pt>
                  <c:pt idx="35">
                    <c:v>10</c:v>
                  </c:pt>
                  <c:pt idx="36">
                    <c:v>1</c:v>
                  </c:pt>
                  <c:pt idx="37">
                    <c:v>4</c:v>
                  </c:pt>
                  <c:pt idx="38">
                    <c:v>7</c:v>
                  </c:pt>
                  <c:pt idx="39">
                    <c:v>10</c:v>
                  </c:pt>
                  <c:pt idx="40">
                    <c:v>1</c:v>
                  </c:pt>
                  <c:pt idx="41">
                    <c:v>4</c:v>
                  </c:pt>
                  <c:pt idx="42">
                    <c:v>7</c:v>
                  </c:pt>
                  <c:pt idx="43">
                    <c:v>10</c:v>
                  </c:pt>
                  <c:pt idx="44">
                    <c:v>1</c:v>
                  </c:pt>
                </c:lvl>
                <c:lvl>
                  <c:pt idx="0">
                    <c:v>2001</c:v>
                  </c:pt>
                  <c:pt idx="2">
                    <c:v>2002</c:v>
                  </c:pt>
                  <c:pt idx="4">
                    <c:v>2003</c:v>
                  </c:pt>
                  <c:pt idx="6">
                    <c:v>2004</c:v>
                  </c:pt>
                  <c:pt idx="8">
                    <c:v>2005</c:v>
                  </c:pt>
                  <c:pt idx="10">
                    <c:v>2006</c:v>
                  </c:pt>
                  <c:pt idx="12">
                    <c:v>2007</c:v>
                  </c:pt>
                  <c:pt idx="14">
                    <c:v>2008</c:v>
                  </c:pt>
                  <c:pt idx="16">
                    <c:v>2009</c:v>
                  </c:pt>
                  <c:pt idx="20">
                    <c:v>2010</c:v>
                  </c:pt>
                  <c:pt idx="24">
                    <c:v>2011</c:v>
                  </c:pt>
                  <c:pt idx="28">
                    <c:v>2012</c:v>
                  </c:pt>
                  <c:pt idx="32">
                    <c:v>2013</c:v>
                  </c:pt>
                  <c:pt idx="36">
                    <c:v>2014</c:v>
                  </c:pt>
                  <c:pt idx="40">
                    <c:v>2015</c:v>
                  </c:pt>
                  <c:pt idx="44">
                    <c:v>2016</c:v>
                  </c:pt>
                </c:lvl>
              </c:multiLvlStrCache>
            </c:multiLvlStrRef>
          </c:cat>
          <c:val>
            <c:numRef>
              <c:f>Hoja6!$G$2:$G$46</c:f>
              <c:numCache>
                <c:formatCode>General</c:formatCode>
                <c:ptCount val="45"/>
                <c:pt idx="0">
                  <c:v>2515</c:v>
                </c:pt>
                <c:pt idx="1">
                  <c:v>2690</c:v>
                </c:pt>
                <c:pt idx="2">
                  <c:v>2690</c:v>
                </c:pt>
                <c:pt idx="3">
                  <c:v>2690</c:v>
                </c:pt>
                <c:pt idx="4">
                  <c:v>2690</c:v>
                </c:pt>
                <c:pt idx="5">
                  <c:v>3028</c:v>
                </c:pt>
                <c:pt idx="6">
                  <c:v>3028</c:v>
                </c:pt>
                <c:pt idx="7">
                  <c:v>3028</c:v>
                </c:pt>
                <c:pt idx="8">
                  <c:v>3028</c:v>
                </c:pt>
                <c:pt idx="9">
                  <c:v>3028</c:v>
                </c:pt>
                <c:pt idx="10">
                  <c:v>3028</c:v>
                </c:pt>
                <c:pt idx="11">
                  <c:v>3028</c:v>
                </c:pt>
                <c:pt idx="12">
                  <c:v>3028</c:v>
                </c:pt>
                <c:pt idx="13">
                  <c:v>3028</c:v>
                </c:pt>
                <c:pt idx="14">
                  <c:v>3028</c:v>
                </c:pt>
                <c:pt idx="15">
                  <c:v>4504</c:v>
                </c:pt>
                <c:pt idx="16">
                  <c:v>4132</c:v>
                </c:pt>
                <c:pt idx="17">
                  <c:v>4132</c:v>
                </c:pt>
                <c:pt idx="18">
                  <c:v>5059</c:v>
                </c:pt>
                <c:pt idx="19">
                  <c:v>5059</c:v>
                </c:pt>
                <c:pt idx="20">
                  <c:v>5117</c:v>
                </c:pt>
                <c:pt idx="21">
                  <c:v>5059</c:v>
                </c:pt>
                <c:pt idx="22">
                  <c:v>5059</c:v>
                </c:pt>
                <c:pt idx="23">
                  <c:v>5059</c:v>
                </c:pt>
                <c:pt idx="24">
                  <c:v>5060</c:v>
                </c:pt>
                <c:pt idx="25">
                  <c:v>5060</c:v>
                </c:pt>
                <c:pt idx="26">
                  <c:v>5059</c:v>
                </c:pt>
                <c:pt idx="27">
                  <c:v>5059</c:v>
                </c:pt>
                <c:pt idx="28">
                  <c:v>5059</c:v>
                </c:pt>
                <c:pt idx="29">
                  <c:v>5301</c:v>
                </c:pt>
                <c:pt idx="30">
                  <c:v>5301</c:v>
                </c:pt>
                <c:pt idx="31">
                  <c:v>5301</c:v>
                </c:pt>
                <c:pt idx="32">
                  <c:v>5301</c:v>
                </c:pt>
                <c:pt idx="33">
                  <c:v>5301</c:v>
                </c:pt>
                <c:pt idx="34">
                  <c:v>5301</c:v>
                </c:pt>
                <c:pt idx="35">
                  <c:v>5301</c:v>
                </c:pt>
                <c:pt idx="36">
                  <c:v>5301</c:v>
                </c:pt>
                <c:pt idx="37">
                  <c:v>5301</c:v>
                </c:pt>
                <c:pt idx="38">
                  <c:v>5301</c:v>
                </c:pt>
                <c:pt idx="39">
                  <c:v>5301</c:v>
                </c:pt>
                <c:pt idx="40">
                  <c:v>5301</c:v>
                </c:pt>
                <c:pt idx="41">
                  <c:v>5301</c:v>
                </c:pt>
                <c:pt idx="42">
                  <c:v>5301</c:v>
                </c:pt>
                <c:pt idx="43">
                  <c:v>5301</c:v>
                </c:pt>
                <c:pt idx="44">
                  <c:v>5301</c:v>
                </c:pt>
              </c:numCache>
            </c:numRef>
          </c:val>
          <c:smooth val="0"/>
          <c:extLst>
            <c:ext xmlns:c16="http://schemas.microsoft.com/office/drawing/2014/chart" uri="{C3380CC4-5D6E-409C-BE32-E72D297353CC}">
              <c16:uniqueId val="{00000004-0DAB-4EBF-BD83-1CE30059D14F}"/>
            </c:ext>
          </c:extLst>
        </c:ser>
        <c:ser>
          <c:idx val="5"/>
          <c:order val="5"/>
          <c:tx>
            <c:strRef>
              <c:f>Hoja6!$H$1</c:f>
              <c:strCache>
                <c:ptCount val="1"/>
                <c:pt idx="0">
                  <c:v>Asia - North America</c:v>
                </c:pt>
              </c:strCache>
            </c:strRef>
          </c:tx>
          <c:spPr>
            <a:ln w="28575">
              <a:noFill/>
            </a:ln>
          </c:spPr>
          <c:cat>
            <c:multiLvlStrRef>
              <c:f>Hoja6!$A$2:$B$46</c:f>
              <c:multiLvlStrCache>
                <c:ptCount val="45"/>
                <c:lvl>
                  <c:pt idx="0">
                    <c:v>1</c:v>
                  </c:pt>
                  <c:pt idx="1">
                    <c:v>7</c:v>
                  </c:pt>
                  <c:pt idx="2">
                    <c:v>1</c:v>
                  </c:pt>
                  <c:pt idx="3">
                    <c:v>7</c:v>
                  </c:pt>
                  <c:pt idx="4">
                    <c:v>1</c:v>
                  </c:pt>
                  <c:pt idx="5">
                    <c:v>7</c:v>
                  </c:pt>
                  <c:pt idx="6">
                    <c:v>1</c:v>
                  </c:pt>
                  <c:pt idx="7">
                    <c:v>7</c:v>
                  </c:pt>
                  <c:pt idx="8">
                    <c:v>1</c:v>
                  </c:pt>
                  <c:pt idx="9">
                    <c:v>7</c:v>
                  </c:pt>
                  <c:pt idx="10">
                    <c:v>1</c:v>
                  </c:pt>
                  <c:pt idx="11">
                    <c:v>7</c:v>
                  </c:pt>
                  <c:pt idx="12">
                    <c:v>1</c:v>
                  </c:pt>
                  <c:pt idx="13">
                    <c:v>7</c:v>
                  </c:pt>
                  <c:pt idx="14">
                    <c:v>1</c:v>
                  </c:pt>
                  <c:pt idx="15">
                    <c:v>7</c:v>
                  </c:pt>
                  <c:pt idx="16">
                    <c:v>1</c:v>
                  </c:pt>
                  <c:pt idx="17">
                    <c:v>4</c:v>
                  </c:pt>
                  <c:pt idx="18">
                    <c:v>7</c:v>
                  </c:pt>
                  <c:pt idx="19">
                    <c:v>10</c:v>
                  </c:pt>
                  <c:pt idx="20">
                    <c:v>1</c:v>
                  </c:pt>
                  <c:pt idx="21">
                    <c:v>4</c:v>
                  </c:pt>
                  <c:pt idx="22">
                    <c:v>7</c:v>
                  </c:pt>
                  <c:pt idx="23">
                    <c:v>10</c:v>
                  </c:pt>
                  <c:pt idx="24">
                    <c:v>1</c:v>
                  </c:pt>
                  <c:pt idx="25">
                    <c:v>4</c:v>
                  </c:pt>
                  <c:pt idx="26">
                    <c:v>7</c:v>
                  </c:pt>
                  <c:pt idx="27">
                    <c:v>10</c:v>
                  </c:pt>
                  <c:pt idx="28">
                    <c:v>1</c:v>
                  </c:pt>
                  <c:pt idx="29">
                    <c:v>4</c:v>
                  </c:pt>
                  <c:pt idx="30">
                    <c:v>7</c:v>
                  </c:pt>
                  <c:pt idx="31">
                    <c:v>10</c:v>
                  </c:pt>
                  <c:pt idx="32">
                    <c:v>1</c:v>
                  </c:pt>
                  <c:pt idx="33">
                    <c:v>4</c:v>
                  </c:pt>
                  <c:pt idx="34">
                    <c:v>7</c:v>
                  </c:pt>
                  <c:pt idx="35">
                    <c:v>10</c:v>
                  </c:pt>
                  <c:pt idx="36">
                    <c:v>1</c:v>
                  </c:pt>
                  <c:pt idx="37">
                    <c:v>4</c:v>
                  </c:pt>
                  <c:pt idx="38">
                    <c:v>7</c:v>
                  </c:pt>
                  <c:pt idx="39">
                    <c:v>10</c:v>
                  </c:pt>
                  <c:pt idx="40">
                    <c:v>1</c:v>
                  </c:pt>
                  <c:pt idx="41">
                    <c:v>4</c:v>
                  </c:pt>
                  <c:pt idx="42">
                    <c:v>7</c:v>
                  </c:pt>
                  <c:pt idx="43">
                    <c:v>10</c:v>
                  </c:pt>
                  <c:pt idx="44">
                    <c:v>1</c:v>
                  </c:pt>
                </c:lvl>
                <c:lvl>
                  <c:pt idx="0">
                    <c:v>2001</c:v>
                  </c:pt>
                  <c:pt idx="2">
                    <c:v>2002</c:v>
                  </c:pt>
                  <c:pt idx="4">
                    <c:v>2003</c:v>
                  </c:pt>
                  <c:pt idx="6">
                    <c:v>2004</c:v>
                  </c:pt>
                  <c:pt idx="8">
                    <c:v>2005</c:v>
                  </c:pt>
                  <c:pt idx="10">
                    <c:v>2006</c:v>
                  </c:pt>
                  <c:pt idx="12">
                    <c:v>2007</c:v>
                  </c:pt>
                  <c:pt idx="14">
                    <c:v>2008</c:v>
                  </c:pt>
                  <c:pt idx="16">
                    <c:v>2009</c:v>
                  </c:pt>
                  <c:pt idx="20">
                    <c:v>2010</c:v>
                  </c:pt>
                  <c:pt idx="24">
                    <c:v>2011</c:v>
                  </c:pt>
                  <c:pt idx="28">
                    <c:v>2012</c:v>
                  </c:pt>
                  <c:pt idx="32">
                    <c:v>2013</c:v>
                  </c:pt>
                  <c:pt idx="36">
                    <c:v>2014</c:v>
                  </c:pt>
                  <c:pt idx="40">
                    <c:v>2015</c:v>
                  </c:pt>
                  <c:pt idx="44">
                    <c:v>2016</c:v>
                  </c:pt>
                </c:lvl>
              </c:multiLvlStrCache>
            </c:multiLvlStrRef>
          </c:cat>
          <c:val>
            <c:numRef>
              <c:f>Hoja6!$H$2:$H$46</c:f>
              <c:numCache>
                <c:formatCode>General</c:formatCode>
                <c:ptCount val="45"/>
                <c:pt idx="0">
                  <c:v>9578</c:v>
                </c:pt>
                <c:pt idx="1">
                  <c:v>9578</c:v>
                </c:pt>
                <c:pt idx="2">
                  <c:v>9578</c:v>
                </c:pt>
                <c:pt idx="3">
                  <c:v>9578</c:v>
                </c:pt>
                <c:pt idx="4">
                  <c:v>9612</c:v>
                </c:pt>
                <c:pt idx="5">
                  <c:v>9612</c:v>
                </c:pt>
                <c:pt idx="6">
                  <c:v>9612</c:v>
                </c:pt>
                <c:pt idx="7">
                  <c:v>9612</c:v>
                </c:pt>
                <c:pt idx="8">
                  <c:v>9578</c:v>
                </c:pt>
                <c:pt idx="9">
                  <c:v>9578</c:v>
                </c:pt>
                <c:pt idx="10">
                  <c:v>9578</c:v>
                </c:pt>
                <c:pt idx="11">
                  <c:v>9578</c:v>
                </c:pt>
                <c:pt idx="12">
                  <c:v>9578</c:v>
                </c:pt>
                <c:pt idx="13">
                  <c:v>9612</c:v>
                </c:pt>
                <c:pt idx="14">
                  <c:v>9612</c:v>
                </c:pt>
                <c:pt idx="15">
                  <c:v>9661</c:v>
                </c:pt>
                <c:pt idx="16">
                  <c:v>9612</c:v>
                </c:pt>
                <c:pt idx="17">
                  <c:v>9578</c:v>
                </c:pt>
                <c:pt idx="18">
                  <c:v>9578</c:v>
                </c:pt>
                <c:pt idx="19">
                  <c:v>10062</c:v>
                </c:pt>
                <c:pt idx="20">
                  <c:v>10062</c:v>
                </c:pt>
                <c:pt idx="21">
                  <c:v>10062</c:v>
                </c:pt>
                <c:pt idx="22">
                  <c:v>10062</c:v>
                </c:pt>
                <c:pt idx="23">
                  <c:v>10062</c:v>
                </c:pt>
                <c:pt idx="24">
                  <c:v>10062</c:v>
                </c:pt>
                <c:pt idx="25">
                  <c:v>9178</c:v>
                </c:pt>
                <c:pt idx="26">
                  <c:v>9661</c:v>
                </c:pt>
                <c:pt idx="27">
                  <c:v>9661</c:v>
                </c:pt>
                <c:pt idx="28">
                  <c:v>9661</c:v>
                </c:pt>
                <c:pt idx="29">
                  <c:v>12562</c:v>
                </c:pt>
                <c:pt idx="30">
                  <c:v>13092</c:v>
                </c:pt>
                <c:pt idx="31">
                  <c:v>13798</c:v>
                </c:pt>
                <c:pt idx="32">
                  <c:v>13092</c:v>
                </c:pt>
                <c:pt idx="33">
                  <c:v>13092</c:v>
                </c:pt>
                <c:pt idx="34">
                  <c:v>13092</c:v>
                </c:pt>
                <c:pt idx="35">
                  <c:v>14000</c:v>
                </c:pt>
                <c:pt idx="36">
                  <c:v>13344</c:v>
                </c:pt>
                <c:pt idx="37">
                  <c:v>13092</c:v>
                </c:pt>
                <c:pt idx="38">
                  <c:v>13092</c:v>
                </c:pt>
                <c:pt idx="39">
                  <c:v>13092</c:v>
                </c:pt>
                <c:pt idx="40">
                  <c:v>13798</c:v>
                </c:pt>
                <c:pt idx="41">
                  <c:v>13386</c:v>
                </c:pt>
                <c:pt idx="42">
                  <c:v>13798</c:v>
                </c:pt>
                <c:pt idx="43">
                  <c:v>14000</c:v>
                </c:pt>
                <c:pt idx="44">
                  <c:v>14000</c:v>
                </c:pt>
              </c:numCache>
            </c:numRef>
          </c:val>
          <c:smooth val="0"/>
          <c:extLst>
            <c:ext xmlns:c16="http://schemas.microsoft.com/office/drawing/2014/chart" uri="{C3380CC4-5D6E-409C-BE32-E72D297353CC}">
              <c16:uniqueId val="{00000005-0DAB-4EBF-BD83-1CE30059D14F}"/>
            </c:ext>
          </c:extLst>
        </c:ser>
        <c:dLbls>
          <c:showLegendKey val="0"/>
          <c:showVal val="0"/>
          <c:showCatName val="0"/>
          <c:showSerName val="0"/>
          <c:showPercent val="0"/>
          <c:showBubbleSize val="0"/>
        </c:dLbls>
        <c:marker val="1"/>
        <c:smooth val="0"/>
        <c:axId val="98390784"/>
        <c:axId val="98392320"/>
      </c:lineChart>
      <c:catAx>
        <c:axId val="98390784"/>
        <c:scaling>
          <c:orientation val="minMax"/>
        </c:scaling>
        <c:delete val="0"/>
        <c:axPos val="b"/>
        <c:majorGridlines/>
        <c:numFmt formatCode="General" sourceLinked="1"/>
        <c:majorTickMark val="none"/>
        <c:minorTickMark val="none"/>
        <c:tickLblPos val="nextTo"/>
        <c:txPr>
          <a:bodyPr rot="-60000000" vert="horz"/>
          <a:lstStyle/>
          <a:p>
            <a:pPr>
              <a:defRPr/>
            </a:pPr>
            <a:endParaRPr lang="es-ES"/>
          </a:p>
        </c:txPr>
        <c:crossAx val="98392320"/>
        <c:crosses val="autoZero"/>
        <c:auto val="1"/>
        <c:lblAlgn val="ctr"/>
        <c:lblOffset val="100"/>
        <c:noMultiLvlLbl val="0"/>
      </c:catAx>
      <c:valAx>
        <c:axId val="98392320"/>
        <c:scaling>
          <c:orientation val="minMax"/>
          <c:max val="20000"/>
        </c:scaling>
        <c:delete val="0"/>
        <c:axPos val="l"/>
        <c:title>
          <c:tx>
            <c:rich>
              <a:bodyPr rot="-5400000" vert="horz"/>
              <a:lstStyle/>
              <a:p>
                <a:pPr>
                  <a:defRPr/>
                </a:pPr>
                <a:r>
                  <a:rPr lang="en-GB"/>
                  <a:t>Vessel capacity (TEU)</a:t>
                </a:r>
              </a:p>
            </c:rich>
          </c:tx>
          <c:layout>
            <c:manualLayout>
              <c:xMode val="edge"/>
              <c:yMode val="edge"/>
              <c:x val="9.8482487774925499E-3"/>
              <c:y val="3.3126476803544552E-2"/>
            </c:manualLayout>
          </c:layout>
          <c:overlay val="0"/>
        </c:title>
        <c:numFmt formatCode="#,##0" sourceLinked="0"/>
        <c:majorTickMark val="none"/>
        <c:minorTickMark val="none"/>
        <c:tickLblPos val="nextTo"/>
        <c:txPr>
          <a:bodyPr rot="-60000000" vert="horz"/>
          <a:lstStyle/>
          <a:p>
            <a:pPr>
              <a:defRPr/>
            </a:pPr>
            <a:endParaRPr lang="es-ES"/>
          </a:p>
        </c:txPr>
        <c:crossAx val="98390784"/>
        <c:crosses val="autoZero"/>
        <c:crossBetween val="between"/>
      </c:valAx>
    </c:plotArea>
    <c:legend>
      <c:legendPos val="b"/>
      <c:layout>
        <c:manualLayout>
          <c:xMode val="edge"/>
          <c:yMode val="edge"/>
          <c:x val="0.17667546796171438"/>
          <c:y val="0.89679043674043113"/>
          <c:w val="0.780381599006711"/>
          <c:h val="8.4252217288004874E-2"/>
        </c:manualLayout>
      </c:layout>
      <c:overlay val="0"/>
      <c:txPr>
        <a:bodyPr rot="0" vert="horz"/>
        <a:lstStyle/>
        <a:p>
          <a:pPr>
            <a:defRPr/>
          </a:pPr>
          <a:endParaRPr lang="es-ES"/>
        </a:p>
      </c:txPr>
    </c:legend>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86881701856783E-2"/>
          <c:y val="4.4214573801564135E-2"/>
          <c:w val="0.86284127945546163"/>
          <c:h val="0.66541858991763947"/>
        </c:manualLayout>
      </c:layout>
      <c:barChart>
        <c:barDir val="col"/>
        <c:grouping val="percentStacked"/>
        <c:varyColors val="0"/>
        <c:ser>
          <c:idx val="2"/>
          <c:order val="1"/>
          <c:tx>
            <c:strRef>
              <c:f>Concentration!$A$53</c:f>
              <c:strCache>
                <c:ptCount val="1"/>
                <c:pt idx="0">
                  <c:v>Alliances</c:v>
                </c:pt>
              </c:strCache>
            </c:strRef>
          </c:tx>
          <c:spPr>
            <a:solidFill>
              <a:schemeClr val="accent3"/>
            </a:solidFill>
            <a:ln>
              <a:noFill/>
            </a:ln>
            <a:effectLst/>
          </c:spPr>
          <c:invertIfNegative val="0"/>
          <c:cat>
            <c:numRef>
              <c:f>Concentration!$B$50:$L$50</c:f>
              <c:numCache>
                <c:formatCode>General</c:formatCode>
                <c:ptCount val="11"/>
                <c:pt idx="0">
                  <c:v>1998</c:v>
                </c:pt>
                <c:pt idx="1">
                  <c:v>2000</c:v>
                </c:pt>
                <c:pt idx="2">
                  <c:v>2001</c:v>
                </c:pt>
                <c:pt idx="3">
                  <c:v>2004</c:v>
                </c:pt>
                <c:pt idx="4">
                  <c:v>2005</c:v>
                </c:pt>
                <c:pt idx="5">
                  <c:v>2009</c:v>
                </c:pt>
                <c:pt idx="6">
                  <c:v>2010</c:v>
                </c:pt>
                <c:pt idx="7">
                  <c:v>2011</c:v>
                </c:pt>
                <c:pt idx="8">
                  <c:v>2014</c:v>
                </c:pt>
                <c:pt idx="9">
                  <c:v>2016</c:v>
                </c:pt>
                <c:pt idx="10">
                  <c:v>2017</c:v>
                </c:pt>
              </c:numCache>
            </c:numRef>
          </c:cat>
          <c:val>
            <c:numRef>
              <c:f>Concentration!$B$53:$L$53</c:f>
              <c:numCache>
                <c:formatCode>0</c:formatCode>
                <c:ptCount val="11"/>
                <c:pt idx="0" formatCode="General">
                  <c:v>1419098</c:v>
                </c:pt>
                <c:pt idx="1">
                  <c:v>1764395</c:v>
                </c:pt>
                <c:pt idx="2">
                  <c:v>1532647</c:v>
                </c:pt>
                <c:pt idx="3">
                  <c:v>2644557</c:v>
                </c:pt>
                <c:pt idx="4">
                  <c:v>2436129</c:v>
                </c:pt>
                <c:pt idx="5">
                  <c:v>3791993</c:v>
                </c:pt>
                <c:pt idx="6">
                  <c:v>4211515</c:v>
                </c:pt>
                <c:pt idx="7">
                  <c:v>4619782</c:v>
                </c:pt>
                <c:pt idx="8">
                  <c:v>8647248.999999987</c:v>
                </c:pt>
                <c:pt idx="9">
                  <c:v>15898943</c:v>
                </c:pt>
                <c:pt idx="10" formatCode="General">
                  <c:v>18199394</c:v>
                </c:pt>
              </c:numCache>
            </c:numRef>
          </c:val>
          <c:extLst>
            <c:ext xmlns:c16="http://schemas.microsoft.com/office/drawing/2014/chart" uri="{C3380CC4-5D6E-409C-BE32-E72D297353CC}">
              <c16:uniqueId val="{00000000-DB6C-49BF-9F0D-E3BA9B14AAAA}"/>
            </c:ext>
          </c:extLst>
        </c:ser>
        <c:ser>
          <c:idx val="1"/>
          <c:order val="2"/>
          <c:tx>
            <c:strRef>
              <c:f>Concentration!$A$52</c:f>
              <c:strCache>
                <c:ptCount val="1"/>
                <c:pt idx="0">
                  <c:v>Carriers Top 30</c:v>
                </c:pt>
              </c:strCache>
            </c:strRef>
          </c:tx>
          <c:spPr>
            <a:solidFill>
              <a:schemeClr val="accent2"/>
            </a:solidFill>
            <a:ln>
              <a:noFill/>
            </a:ln>
            <a:effectLst/>
          </c:spPr>
          <c:invertIfNegative val="0"/>
          <c:cat>
            <c:numRef>
              <c:f>Concentration!$B$50:$L$50</c:f>
              <c:numCache>
                <c:formatCode>General</c:formatCode>
                <c:ptCount val="11"/>
                <c:pt idx="0">
                  <c:v>1998</c:v>
                </c:pt>
                <c:pt idx="1">
                  <c:v>2000</c:v>
                </c:pt>
                <c:pt idx="2">
                  <c:v>2001</c:v>
                </c:pt>
                <c:pt idx="3">
                  <c:v>2004</c:v>
                </c:pt>
                <c:pt idx="4">
                  <c:v>2005</c:v>
                </c:pt>
                <c:pt idx="5">
                  <c:v>2009</c:v>
                </c:pt>
                <c:pt idx="6">
                  <c:v>2010</c:v>
                </c:pt>
                <c:pt idx="7">
                  <c:v>2011</c:v>
                </c:pt>
                <c:pt idx="8">
                  <c:v>2014</c:v>
                </c:pt>
                <c:pt idx="9">
                  <c:v>2016</c:v>
                </c:pt>
                <c:pt idx="10">
                  <c:v>2017</c:v>
                </c:pt>
              </c:numCache>
            </c:numRef>
          </c:cat>
          <c:val>
            <c:numRef>
              <c:f>Concentration!$B$52:$L$52</c:f>
              <c:numCache>
                <c:formatCode>0</c:formatCode>
                <c:ptCount val="11"/>
                <c:pt idx="0">
                  <c:v>1679010</c:v>
                </c:pt>
                <c:pt idx="1">
                  <c:v>1631637</c:v>
                </c:pt>
                <c:pt idx="2">
                  <c:v>1830548</c:v>
                </c:pt>
                <c:pt idx="3">
                  <c:v>3014985</c:v>
                </c:pt>
                <c:pt idx="4">
                  <c:v>3898334</c:v>
                </c:pt>
                <c:pt idx="5">
                  <c:v>5837218</c:v>
                </c:pt>
                <c:pt idx="6">
                  <c:v>4729668</c:v>
                </c:pt>
                <c:pt idx="7">
                  <c:v>6729181</c:v>
                </c:pt>
                <c:pt idx="8">
                  <c:v>3480770</c:v>
                </c:pt>
              </c:numCache>
            </c:numRef>
          </c:val>
          <c:extLst>
            <c:ext xmlns:c16="http://schemas.microsoft.com/office/drawing/2014/chart" uri="{C3380CC4-5D6E-409C-BE32-E72D297353CC}">
              <c16:uniqueId val="{00000001-DB6C-49BF-9F0D-E3BA9B14AAAA}"/>
            </c:ext>
          </c:extLst>
        </c:ser>
        <c:ser>
          <c:idx val="0"/>
          <c:order val="3"/>
          <c:tx>
            <c:strRef>
              <c:f>Concentration!$A$51</c:f>
              <c:strCache>
                <c:ptCount val="1"/>
                <c:pt idx="0">
                  <c:v>Remaining competition (Total Top100)</c:v>
                </c:pt>
              </c:strCache>
            </c:strRef>
          </c:tx>
          <c:spPr>
            <a:solidFill>
              <a:schemeClr val="accent1"/>
            </a:solidFill>
            <a:ln>
              <a:noFill/>
            </a:ln>
            <a:effectLst/>
          </c:spPr>
          <c:invertIfNegative val="0"/>
          <c:cat>
            <c:numRef>
              <c:f>Concentration!$B$50:$L$50</c:f>
              <c:numCache>
                <c:formatCode>General</c:formatCode>
                <c:ptCount val="11"/>
                <c:pt idx="0">
                  <c:v>1998</c:v>
                </c:pt>
                <c:pt idx="1">
                  <c:v>2000</c:v>
                </c:pt>
                <c:pt idx="2">
                  <c:v>2001</c:v>
                </c:pt>
                <c:pt idx="3">
                  <c:v>2004</c:v>
                </c:pt>
                <c:pt idx="4">
                  <c:v>2005</c:v>
                </c:pt>
                <c:pt idx="5">
                  <c:v>2009</c:v>
                </c:pt>
                <c:pt idx="6">
                  <c:v>2010</c:v>
                </c:pt>
                <c:pt idx="7">
                  <c:v>2011</c:v>
                </c:pt>
                <c:pt idx="8">
                  <c:v>2014</c:v>
                </c:pt>
                <c:pt idx="9">
                  <c:v>2016</c:v>
                </c:pt>
                <c:pt idx="10">
                  <c:v>2017</c:v>
                </c:pt>
              </c:numCache>
            </c:numRef>
          </c:cat>
          <c:val>
            <c:numRef>
              <c:f>Concentration!$B$51:$L$51</c:f>
              <c:numCache>
                <c:formatCode>0</c:formatCode>
                <c:ptCount val="11"/>
                <c:pt idx="0">
                  <c:v>2286654</c:v>
                </c:pt>
                <c:pt idx="1">
                  <c:v>5066220</c:v>
                </c:pt>
                <c:pt idx="2">
                  <c:v>4367738</c:v>
                </c:pt>
                <c:pt idx="3">
                  <c:v>3340458</c:v>
                </c:pt>
                <c:pt idx="4">
                  <c:v>2665537</c:v>
                </c:pt>
                <c:pt idx="5">
                  <c:v>5322560</c:v>
                </c:pt>
                <c:pt idx="6">
                  <c:v>5491989</c:v>
                </c:pt>
                <c:pt idx="7">
                  <c:v>4905025</c:v>
                </c:pt>
                <c:pt idx="8">
                  <c:v>5314134</c:v>
                </c:pt>
                <c:pt idx="9">
                  <c:v>3607855</c:v>
                </c:pt>
                <c:pt idx="10">
                  <c:v>4394782</c:v>
                </c:pt>
              </c:numCache>
            </c:numRef>
          </c:val>
          <c:extLst>
            <c:ext xmlns:c16="http://schemas.microsoft.com/office/drawing/2014/chart" uri="{C3380CC4-5D6E-409C-BE32-E72D297353CC}">
              <c16:uniqueId val="{00000002-DB6C-49BF-9F0D-E3BA9B14AAAA}"/>
            </c:ext>
          </c:extLst>
        </c:ser>
        <c:dLbls>
          <c:showLegendKey val="0"/>
          <c:showVal val="0"/>
          <c:showCatName val="0"/>
          <c:showSerName val="0"/>
          <c:showPercent val="0"/>
          <c:showBubbleSize val="0"/>
        </c:dLbls>
        <c:gapWidth val="39"/>
        <c:overlap val="100"/>
        <c:axId val="71027712"/>
        <c:axId val="71049984"/>
      </c:barChart>
      <c:lineChart>
        <c:grouping val="standard"/>
        <c:varyColors val="0"/>
        <c:ser>
          <c:idx val="4"/>
          <c:order val="0"/>
          <c:tx>
            <c:strRef>
              <c:f>Concentration!$A$54</c:f>
              <c:strCache>
                <c:ptCount val="1"/>
                <c:pt idx="0">
                  <c:v>Concentration Index of the Puzzle of Maritime Alliances (HHI)</c:v>
                </c:pt>
              </c:strCache>
            </c:strRef>
          </c:tx>
          <c:spPr>
            <a:ln w="28575" cap="rnd" cmpd="sng" algn="ctr">
              <a:solidFill>
                <a:schemeClr val="accent5">
                  <a:shade val="95000"/>
                  <a:satMod val="105000"/>
                </a:schemeClr>
              </a:solidFill>
              <a:prstDash val="solid"/>
              <a:round/>
            </a:ln>
            <a:effectLst/>
          </c:spPr>
          <c:marker>
            <c:symbol val="none"/>
          </c:marker>
          <c:dPt>
            <c:idx val="10"/>
            <c:bubble3D val="0"/>
            <c:extLst>
              <c:ext xmlns:c16="http://schemas.microsoft.com/office/drawing/2014/chart" uri="{C3380CC4-5D6E-409C-BE32-E72D297353CC}">
                <c16:uniqueId val="{00000004-DB6C-49BF-9F0D-E3BA9B14AAAA}"/>
              </c:ext>
            </c:extLst>
          </c:dPt>
          <c:val>
            <c:numRef>
              <c:f>Concentration!$B$54:$L$54</c:f>
              <c:numCache>
                <c:formatCode>0</c:formatCode>
                <c:ptCount val="11"/>
                <c:pt idx="0">
                  <c:v>369.13228336311931</c:v>
                </c:pt>
                <c:pt idx="1">
                  <c:v>196.4463661133538</c:v>
                </c:pt>
                <c:pt idx="2">
                  <c:v>279.48455619482502</c:v>
                </c:pt>
                <c:pt idx="3">
                  <c:v>300.03025145518018</c:v>
                </c:pt>
                <c:pt idx="4">
                  <c:v>678.06111741295285</c:v>
                </c:pt>
                <c:pt idx="5">
                  <c:v>536.62788262719266</c:v>
                </c:pt>
                <c:pt idx="6">
                  <c:v>555.5968390209606</c:v>
                </c:pt>
                <c:pt idx="7">
                  <c:v>650.3389684781481</c:v>
                </c:pt>
                <c:pt idx="8">
                  <c:v>1046.6525531005861</c:v>
                </c:pt>
                <c:pt idx="9">
                  <c:v>1847.454266467623</c:v>
                </c:pt>
                <c:pt idx="10">
                  <c:v>2221.7387529213752</c:v>
                </c:pt>
              </c:numCache>
            </c:numRef>
          </c:val>
          <c:smooth val="0"/>
          <c:extLst>
            <c:ext xmlns:c16="http://schemas.microsoft.com/office/drawing/2014/chart" uri="{C3380CC4-5D6E-409C-BE32-E72D297353CC}">
              <c16:uniqueId val="{00000005-DB6C-49BF-9F0D-E3BA9B14AAAA}"/>
            </c:ext>
          </c:extLst>
        </c:ser>
        <c:dLbls>
          <c:showLegendKey val="0"/>
          <c:showVal val="0"/>
          <c:showCatName val="0"/>
          <c:showSerName val="0"/>
          <c:showPercent val="0"/>
          <c:showBubbleSize val="0"/>
        </c:dLbls>
        <c:marker val="1"/>
        <c:smooth val="0"/>
        <c:axId val="71057408"/>
        <c:axId val="71051520"/>
      </c:lineChart>
      <c:catAx>
        <c:axId val="7102771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71049984"/>
        <c:crosses val="autoZero"/>
        <c:auto val="1"/>
        <c:lblAlgn val="ctr"/>
        <c:lblOffset val="100"/>
        <c:noMultiLvlLbl val="0"/>
      </c:catAx>
      <c:valAx>
        <c:axId val="7104998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71027712"/>
        <c:crosses val="autoZero"/>
        <c:crossBetween val="between"/>
      </c:valAx>
      <c:valAx>
        <c:axId val="71051520"/>
        <c:scaling>
          <c:orientation val="minMax"/>
          <c:max val="2300"/>
          <c:min val="100"/>
        </c:scaling>
        <c:delete val="0"/>
        <c:axPos val="r"/>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71057408"/>
        <c:crosses val="max"/>
        <c:crossBetween val="between"/>
      </c:valAx>
      <c:catAx>
        <c:axId val="71057408"/>
        <c:scaling>
          <c:orientation val="minMax"/>
        </c:scaling>
        <c:delete val="1"/>
        <c:axPos val="b"/>
        <c:majorTickMark val="out"/>
        <c:minorTickMark val="none"/>
        <c:tickLblPos val="none"/>
        <c:crossAx val="71051520"/>
        <c:crosses val="autoZero"/>
        <c:auto val="1"/>
        <c:lblAlgn val="ctr"/>
        <c:lblOffset val="100"/>
        <c:noMultiLvlLbl val="0"/>
      </c:catAx>
      <c:spPr>
        <a:noFill/>
        <a:ln>
          <a:noFill/>
        </a:ln>
        <a:effectLst/>
      </c:spPr>
    </c:plotArea>
    <c:legend>
      <c:legendPos val="t"/>
      <c:layout>
        <c:manualLayout>
          <c:xMode val="edge"/>
          <c:yMode val="edge"/>
          <c:x val="0"/>
          <c:y val="0.7885600506833198"/>
          <c:w val="0.99992462480651467"/>
          <c:h val="0.210276646453676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w="9525" cap="flat" cmpd="sng" algn="ctr">
      <a:noFill/>
      <a:prstDash val="soli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26868312848996E-2"/>
          <c:y val="2.2124589484849581E-2"/>
          <c:w val="0.84204590573487093"/>
          <c:h val="0.83765135318350104"/>
        </c:manualLayout>
      </c:layout>
      <c:barChart>
        <c:barDir val="col"/>
        <c:grouping val="stacked"/>
        <c:varyColors val="0"/>
        <c:ser>
          <c:idx val="1"/>
          <c:order val="0"/>
          <c:tx>
            <c:strRef>
              <c:f>'Fleet evolution'!$B$3</c:f>
              <c:strCache>
                <c:ptCount val="1"/>
                <c:pt idx="0">
                  <c:v>Cellular capacity</c:v>
                </c:pt>
              </c:strCache>
            </c:strRef>
          </c:tx>
          <c:spPr>
            <a:solidFill>
              <a:schemeClr val="accent2"/>
            </a:solidFill>
            <a:ln>
              <a:noFill/>
            </a:ln>
            <a:effectLst/>
          </c:spPr>
          <c:invertIfNegative val="0"/>
          <c:cat>
            <c:numRef>
              <c:f>'Fleet evolution'!$A$5:$A$20</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'Fleet evolution'!$B$5:$B$20</c:f>
              <c:numCache>
                <c:formatCode>General</c:formatCode>
                <c:ptCount val="16"/>
                <c:pt idx="0">
                  <c:v>5500000</c:v>
                </c:pt>
                <c:pt idx="1">
                  <c:v>6000000</c:v>
                </c:pt>
                <c:pt idx="2">
                  <c:v>7000000</c:v>
                </c:pt>
                <c:pt idx="3">
                  <c:v>7500000</c:v>
                </c:pt>
                <c:pt idx="4">
                  <c:v>8000000</c:v>
                </c:pt>
                <c:pt idx="5">
                  <c:v>9500000</c:v>
                </c:pt>
                <c:pt idx="6">
                  <c:v>10781000</c:v>
                </c:pt>
                <c:pt idx="7">
                  <c:v>12154000</c:v>
                </c:pt>
                <c:pt idx="8">
                  <c:v>12894000</c:v>
                </c:pt>
                <c:pt idx="9">
                  <c:v>14125000</c:v>
                </c:pt>
                <c:pt idx="10">
                  <c:v>15500000</c:v>
                </c:pt>
                <c:pt idx="11">
                  <c:v>16000000</c:v>
                </c:pt>
                <c:pt idx="12">
                  <c:v>16500000</c:v>
                </c:pt>
                <c:pt idx="13">
                  <c:v>18260000</c:v>
                </c:pt>
                <c:pt idx="14">
                  <c:v>19740000</c:v>
                </c:pt>
                <c:pt idx="15">
                  <c:v>19990000</c:v>
                </c:pt>
              </c:numCache>
            </c:numRef>
          </c:val>
          <c:extLst>
            <c:ext xmlns:c16="http://schemas.microsoft.com/office/drawing/2014/chart" uri="{C3380CC4-5D6E-409C-BE32-E72D297353CC}">
              <c16:uniqueId val="{00000000-AA40-864C-A39A-541ACDFFAFC0}"/>
            </c:ext>
          </c:extLst>
        </c:ser>
        <c:ser>
          <c:idx val="2"/>
          <c:order val="1"/>
          <c:tx>
            <c:strRef>
              <c:f>'Fleet evolution'!$C$3</c:f>
              <c:strCache>
                <c:ptCount val="1"/>
                <c:pt idx="0">
                  <c:v>Other capacity</c:v>
                </c:pt>
              </c:strCache>
            </c:strRef>
          </c:tx>
          <c:spPr>
            <a:solidFill>
              <a:schemeClr val="accent3"/>
            </a:solidFill>
            <a:ln>
              <a:noFill/>
            </a:ln>
            <a:effectLst/>
          </c:spPr>
          <c:invertIfNegative val="0"/>
          <c:cat>
            <c:numRef>
              <c:f>'Fleet evolution'!$A$5:$A$20</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'Fleet evolution'!$C$5:$C$20</c:f>
              <c:numCache>
                <c:formatCode>General</c:formatCode>
                <c:ptCount val="16"/>
                <c:pt idx="0">
                  <c:v>1825000</c:v>
                </c:pt>
                <c:pt idx="1">
                  <c:v>1964000</c:v>
                </c:pt>
                <c:pt idx="2">
                  <c:v>1511000</c:v>
                </c:pt>
                <c:pt idx="3">
                  <c:v>1715000</c:v>
                </c:pt>
                <c:pt idx="4">
                  <c:v>2183000</c:v>
                </c:pt>
                <c:pt idx="5">
                  <c:v>2069000</c:v>
                </c:pt>
                <c:pt idx="6">
                  <c:v>2171000</c:v>
                </c:pt>
                <c:pt idx="7">
                  <c:v>2204000</c:v>
                </c:pt>
                <c:pt idx="8">
                  <c:v>2180000</c:v>
                </c:pt>
                <c:pt idx="9">
                  <c:v>2217000</c:v>
                </c:pt>
                <c:pt idx="10">
                  <c:v>2042000</c:v>
                </c:pt>
                <c:pt idx="11">
                  <c:v>2452000</c:v>
                </c:pt>
                <c:pt idx="12">
                  <c:v>2824000</c:v>
                </c:pt>
                <c:pt idx="13">
                  <c:v>2207000</c:v>
                </c:pt>
                <c:pt idx="14">
                  <c:v>2202000</c:v>
                </c:pt>
                <c:pt idx="15">
                  <c:v>2152000</c:v>
                </c:pt>
              </c:numCache>
            </c:numRef>
          </c:val>
          <c:extLst>
            <c:ext xmlns:c16="http://schemas.microsoft.com/office/drawing/2014/chart" uri="{C3380CC4-5D6E-409C-BE32-E72D297353CC}">
              <c16:uniqueId val="{00000001-AA40-864C-A39A-541ACDFFAFC0}"/>
            </c:ext>
          </c:extLst>
        </c:ser>
        <c:dLbls>
          <c:showLegendKey val="0"/>
          <c:showVal val="0"/>
          <c:showCatName val="0"/>
          <c:showSerName val="0"/>
          <c:showPercent val="0"/>
          <c:showBubbleSize val="0"/>
        </c:dLbls>
        <c:gapWidth val="61"/>
        <c:overlap val="100"/>
        <c:axId val="71729152"/>
        <c:axId val="71730688"/>
      </c:barChart>
      <c:lineChart>
        <c:grouping val="standard"/>
        <c:varyColors val="0"/>
        <c:ser>
          <c:idx val="3"/>
          <c:order val="2"/>
          <c:tx>
            <c:strRef>
              <c:f>'Fleet evolution'!$M$2</c:f>
              <c:strCache>
                <c:ptCount val="1"/>
                <c:pt idx="0">
                  <c:v>Capacity Variation y-o-y</c:v>
                </c:pt>
              </c:strCache>
            </c:strRef>
          </c:tx>
          <c:spPr>
            <a:ln w="28575" cap="rnd" cmpd="sng" algn="ctr">
              <a:solidFill>
                <a:schemeClr val="accent4">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'Fleet evolution'!$A$5:$A$20</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'Fleet evolution'!$M$5:$M$20</c:f>
              <c:numCache>
                <c:formatCode>0.0%</c:formatCode>
                <c:ptCount val="16"/>
                <c:pt idx="0">
                  <c:v>8.5024440823581626E-2</c:v>
                </c:pt>
                <c:pt idx="1">
                  <c:v>8.723549488054605E-2</c:v>
                </c:pt>
                <c:pt idx="2">
                  <c:v>6.8684078352586608E-2</c:v>
                </c:pt>
                <c:pt idx="3">
                  <c:v>8.271648454940661E-2</c:v>
                </c:pt>
                <c:pt idx="4">
                  <c:v>0.10504612045577866</c:v>
                </c:pt>
                <c:pt idx="5">
                  <c:v>0.13610920161052742</c:v>
                </c:pt>
                <c:pt idx="6">
                  <c:v>0.11954360791771101</c:v>
                </c:pt>
                <c:pt idx="7">
                  <c:v>0.10855466337245212</c:v>
                </c:pt>
                <c:pt idx="8">
                  <c:v>4.9867669591865171E-2</c:v>
                </c:pt>
                <c:pt idx="9">
                  <c:v>8.4118349475918786E-2</c:v>
                </c:pt>
                <c:pt idx="10">
                  <c:v>7.3430424672622729E-2</c:v>
                </c:pt>
                <c:pt idx="11">
                  <c:v>5.1875498802873121E-2</c:v>
                </c:pt>
                <c:pt idx="12">
                  <c:v>4.7257749837416041E-2</c:v>
                </c:pt>
                <c:pt idx="13">
                  <c:v>5.9149244462844086E-2</c:v>
                </c:pt>
                <c:pt idx="14">
                  <c:v>7.2067230175404395E-2</c:v>
                </c:pt>
                <c:pt idx="15">
                  <c:v>9.1149393856531091E-3</c:v>
                </c:pt>
              </c:numCache>
            </c:numRef>
          </c:val>
          <c:smooth val="1"/>
          <c:extLst>
            <c:ext xmlns:c16="http://schemas.microsoft.com/office/drawing/2014/chart" uri="{C3380CC4-5D6E-409C-BE32-E72D297353CC}">
              <c16:uniqueId val="{00000002-AA40-864C-A39A-541ACDFFAFC0}"/>
            </c:ext>
          </c:extLst>
        </c:ser>
        <c:ser>
          <c:idx val="4"/>
          <c:order val="3"/>
          <c:tx>
            <c:strRef>
              <c:f>'Fleet evolution'!$N$3</c:f>
              <c:strCache>
                <c:ptCount val="1"/>
                <c:pt idx="0">
                  <c:v>Throughput variation y-o-y</c:v>
                </c:pt>
              </c:strCache>
            </c:strRef>
          </c:tx>
          <c:spPr>
            <a:ln w="28575" cap="rnd" cmpd="sng" algn="ctr">
              <a:solidFill>
                <a:schemeClr val="accent5">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'Fleet evolution'!$A$5:$A$20</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'Fleet evolution'!$N$5:$N$20</c:f>
              <c:numCache>
                <c:formatCode>0.0%</c:formatCode>
                <c:ptCount val="16"/>
                <c:pt idx="0">
                  <c:v>9.5693779904306275E-2</c:v>
                </c:pt>
                <c:pt idx="1">
                  <c:v>0.15720524017467241</c:v>
                </c:pt>
                <c:pt idx="2">
                  <c:v>0.1132075471698113</c:v>
                </c:pt>
                <c:pt idx="3">
                  <c:v>0.13220338983050839</c:v>
                </c:pt>
                <c:pt idx="4">
                  <c:v>0.1467065868263473</c:v>
                </c:pt>
                <c:pt idx="5">
                  <c:v>9.6605744125326298E-2</c:v>
                </c:pt>
                <c:pt idx="6">
                  <c:v>0.10714285714285721</c:v>
                </c:pt>
                <c:pt idx="7">
                  <c:v>6.6666666666666652E-2</c:v>
                </c:pt>
                <c:pt idx="8">
                  <c:v>-9.6774193548387122E-2</c:v>
                </c:pt>
                <c:pt idx="9">
                  <c:v>0.12946428571428581</c:v>
                </c:pt>
                <c:pt idx="10">
                  <c:v>0.14624505928853759</c:v>
                </c:pt>
                <c:pt idx="11">
                  <c:v>3.6206896551724155E-2</c:v>
                </c:pt>
                <c:pt idx="12">
                  <c:v>3.4941763727121433E-2</c:v>
                </c:pt>
                <c:pt idx="13">
                  <c:v>5.1446945337620509E-2</c:v>
                </c:pt>
                <c:pt idx="14">
                  <c:v>1.2232415902140747E-2</c:v>
                </c:pt>
                <c:pt idx="15">
                  <c:v>2.114803625377637E-2</c:v>
                </c:pt>
              </c:numCache>
            </c:numRef>
          </c:val>
          <c:smooth val="1"/>
          <c:extLst>
            <c:ext xmlns:c16="http://schemas.microsoft.com/office/drawing/2014/chart" uri="{C3380CC4-5D6E-409C-BE32-E72D297353CC}">
              <c16:uniqueId val="{00000003-AA40-864C-A39A-541ACDFFAFC0}"/>
            </c:ext>
          </c:extLst>
        </c:ser>
        <c:dLbls>
          <c:showLegendKey val="0"/>
          <c:showVal val="0"/>
          <c:showCatName val="0"/>
          <c:showSerName val="0"/>
          <c:showPercent val="0"/>
          <c:showBubbleSize val="0"/>
        </c:dLbls>
        <c:marker val="1"/>
        <c:smooth val="0"/>
        <c:axId val="71734400"/>
        <c:axId val="71732608"/>
      </c:lineChart>
      <c:catAx>
        <c:axId val="7172915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71730688"/>
        <c:crosses val="autoZero"/>
        <c:auto val="1"/>
        <c:lblAlgn val="ctr"/>
        <c:lblOffset val="100"/>
        <c:noMultiLvlLbl val="0"/>
      </c:catAx>
      <c:valAx>
        <c:axId val="7173068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71729152"/>
        <c:crosses val="autoZero"/>
        <c:crossBetween val="between"/>
        <c:dispUnits>
          <c:builtInUnit val="millions"/>
          <c:dispUnitsLbl>
            <c:layout>
              <c:manualLayout>
                <c:xMode val="edge"/>
                <c:yMode val="edge"/>
                <c:x val="1.2832786836489632E-2"/>
                <c:y val="2.2124651637088412E-2"/>
              </c:manualLayout>
            </c:layout>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b="0"/>
                    <a:t>Fleet capacity (million TEU)</a:t>
                  </a:r>
                </a:p>
              </c:rich>
            </c:tx>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ES"/>
              </a:p>
            </c:txPr>
          </c:dispUnitsLbl>
        </c:dispUnits>
      </c:valAx>
      <c:valAx>
        <c:axId val="71732608"/>
        <c:scaling>
          <c:orientation val="minMax"/>
        </c:scaling>
        <c:delete val="0"/>
        <c:axPos val="r"/>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crossAx val="71734400"/>
        <c:crosses val="max"/>
        <c:crossBetween val="between"/>
      </c:valAx>
      <c:catAx>
        <c:axId val="71734400"/>
        <c:scaling>
          <c:orientation val="minMax"/>
        </c:scaling>
        <c:delete val="1"/>
        <c:axPos val="b"/>
        <c:numFmt formatCode="General" sourceLinked="1"/>
        <c:majorTickMark val="out"/>
        <c:minorTickMark val="none"/>
        <c:tickLblPos val="none"/>
        <c:crossAx val="71732608"/>
        <c:crosses val="autoZero"/>
        <c:auto val="1"/>
        <c:lblAlgn val="ctr"/>
        <c:lblOffset val="100"/>
        <c:noMultiLvlLbl val="0"/>
      </c:catAx>
      <c:spPr>
        <a:noFill/>
        <a:ln>
          <a:noFill/>
        </a:ln>
        <a:effectLst/>
      </c:spPr>
    </c:plotArea>
    <c:legend>
      <c:legendPos val="r"/>
      <c:layout>
        <c:manualLayout>
          <c:xMode val="edge"/>
          <c:yMode val="edge"/>
          <c:x val="0.20920689296526629"/>
          <c:y val="0.95202468504289139"/>
          <c:w val="0.65150143720568376"/>
          <c:h val="3.055221250602141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solidFill>
      <a:prstDash val="soli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8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2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0.39283</cdr:x>
      <cdr:y>0.44675</cdr:y>
    </cdr:from>
    <cdr:to>
      <cdr:x>0.7789</cdr:x>
      <cdr:y>0.60083</cdr:y>
    </cdr:to>
    <cdr:sp macro="" textlink="">
      <cdr:nvSpPr>
        <cdr:cNvPr id="2" name="Elipse 1"/>
        <cdr:cNvSpPr/>
      </cdr:nvSpPr>
      <cdr:spPr>
        <a:xfrm xmlns:a="http://schemas.openxmlformats.org/drawingml/2006/main" rot="20589251">
          <a:off x="2703976" y="1491345"/>
          <a:ext cx="2657521" cy="514336"/>
        </a:xfrm>
        <a:prstGeom xmlns:a="http://schemas.openxmlformats.org/drawingml/2006/main" prst="ellipse">
          <a:avLst/>
        </a:prstGeom>
        <a:solidFill xmlns:a="http://schemas.openxmlformats.org/drawingml/2006/main">
          <a:schemeClr val="accent1">
            <a:alpha val="56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solidFill>
              <a:schemeClr val="bg1">
                <a:lumMod val="8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latin typeface="Aria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EA1D51-2E12-1D4C-BBFB-E50007F018F8}" type="datetimeFigureOut">
              <a:rPr lang="fr-FR" smtClean="0">
                <a:latin typeface="Arial"/>
              </a:rPr>
              <a:pPr/>
              <a:t>27/10/2020</a:t>
            </a:fld>
            <a:endParaRPr lang="fr-FR" dirty="0">
              <a:latin typeface="Aria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latin typeface="Aria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A007F4-62ED-5742-A940-9C5C2271B688}" type="slidenum">
              <a:rPr lang="fr-FR" smtClean="0">
                <a:latin typeface="Arial"/>
              </a:rPr>
              <a:pPr/>
              <a:t>‹Nº›</a:t>
            </a:fld>
            <a:endParaRPr lang="fr-FR" dirty="0">
              <a:latin typeface="Arial"/>
            </a:endParaRPr>
          </a:p>
        </p:txBody>
      </p:sp>
    </p:spTree>
    <p:extLst>
      <p:ext uri="{BB962C8B-B14F-4D97-AF65-F5344CB8AC3E}">
        <p14:creationId xmlns:p14="http://schemas.microsoft.com/office/powerpoint/2010/main" val="442760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13381DCE-9E1B-C243-A9A7-6A8F0762CE27}" type="datetimeFigureOut">
              <a:rPr lang="fr-FR" smtClean="0"/>
              <a:pPr/>
              <a:t>27/10/2020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800A569A-F3BC-A745-90E3-5F8F7946F6F8}" type="slidenum">
              <a:rPr lang="fr-FR" smtClean="0"/>
              <a:pPr/>
              <a:t>‹Nº›</a:t>
            </a:fld>
            <a:endParaRPr lang="fr-FR" dirty="0"/>
          </a:p>
        </p:txBody>
      </p:sp>
    </p:spTree>
    <p:extLst>
      <p:ext uri="{BB962C8B-B14F-4D97-AF65-F5344CB8AC3E}">
        <p14:creationId xmlns:p14="http://schemas.microsoft.com/office/powerpoint/2010/main" val="26161192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0A569A-F3BC-A745-90E3-5F8F7946F6F8}" type="slidenum">
              <a:rPr lang="fr-FR" smtClean="0"/>
              <a:pPr/>
              <a:t>1</a:t>
            </a:fld>
            <a:endParaRPr lang="fr-FR" dirty="0"/>
          </a:p>
        </p:txBody>
      </p:sp>
    </p:spTree>
    <p:extLst>
      <p:ext uri="{BB962C8B-B14F-4D97-AF65-F5344CB8AC3E}">
        <p14:creationId xmlns:p14="http://schemas.microsoft.com/office/powerpoint/2010/main" val="163194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A569A-F3BC-A745-90E3-5F8F7946F6F8}" type="slidenum">
              <a:rPr lang="fr-FR" smtClean="0"/>
              <a:pPr/>
              <a:t>7</a:t>
            </a:fld>
            <a:endParaRPr lang="fr-FR" dirty="0"/>
          </a:p>
        </p:txBody>
      </p:sp>
    </p:spTree>
    <p:extLst>
      <p:ext uri="{BB962C8B-B14F-4D97-AF65-F5344CB8AC3E}">
        <p14:creationId xmlns:p14="http://schemas.microsoft.com/office/powerpoint/2010/main" val="263230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A569A-F3BC-A745-90E3-5F8F7946F6F8}" type="slidenum">
              <a:rPr lang="fr-FR" smtClean="0"/>
              <a:pPr/>
              <a:t>14</a:t>
            </a:fld>
            <a:endParaRPr lang="fr-FR" dirty="0"/>
          </a:p>
        </p:txBody>
      </p:sp>
    </p:spTree>
    <p:extLst>
      <p:ext uri="{BB962C8B-B14F-4D97-AF65-F5344CB8AC3E}">
        <p14:creationId xmlns:p14="http://schemas.microsoft.com/office/powerpoint/2010/main" val="777200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4416448"/>
            <a:ext cx="7772400" cy="1470025"/>
          </a:xfrm>
          <a:prstGeom prst="rect">
            <a:avLst/>
          </a:prstGeom>
        </p:spPr>
        <p:txBody>
          <a:bodyPr>
            <a:normAutofit/>
          </a:bodyPr>
          <a:lstStyle>
            <a:lvl1pPr algn="ctr">
              <a:defRPr sz="2800" b="1" i="0" cap="all" spc="-100">
                <a:latin typeface="Arial"/>
              </a:defRPr>
            </a:lvl1pPr>
          </a:lstStyle>
          <a:p>
            <a:r>
              <a:rPr lang="fr-FR" dirty="0"/>
              <a:t>TITRE DU DOCUMENT</a:t>
            </a:r>
          </a:p>
        </p:txBody>
      </p:sp>
      <p:sp>
        <p:nvSpPr>
          <p:cNvPr id="4" name="Espace réservé de la date 3"/>
          <p:cNvSpPr>
            <a:spLocks noGrp="1"/>
          </p:cNvSpPr>
          <p:nvPr>
            <p:ph type="dt" sz="half" idx="10"/>
          </p:nvPr>
        </p:nvSpPr>
        <p:spPr>
          <a:xfrm>
            <a:off x="3222677" y="6308797"/>
            <a:ext cx="2133600" cy="365125"/>
          </a:xfrm>
          <a:prstGeom prst="rect">
            <a:avLst/>
          </a:prstGeom>
        </p:spPr>
        <p:txBody>
          <a:bodyPr/>
          <a:lstStyle>
            <a:lvl1pPr algn="ctr">
              <a:defRPr>
                <a:latin typeface="Arial"/>
              </a:defRPr>
            </a:lvl1pPr>
          </a:lstStyle>
          <a:p>
            <a:fld id="{C5322BF9-0514-D64C-A1A2-CB82581C87E3}" type="datetime1">
              <a:rPr lang="fr-FR" smtClean="0"/>
              <a:pPr/>
              <a:t>27/10/2020</a:t>
            </a:fld>
            <a:endParaRPr lang="fr-FR" dirty="0"/>
          </a:p>
        </p:txBody>
      </p:sp>
      <p:pic>
        <p:nvPicPr>
          <p:cNvPr id="5" name="Image 4" descr="logo-cobranding.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855" y="2171700"/>
            <a:ext cx="4304265" cy="19644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7" name="Rectangle 6"/>
          <p:cNvSpPr/>
          <p:nvPr userDrawn="1"/>
        </p:nvSpPr>
        <p:spPr>
          <a:xfrm>
            <a:off x="0" y="6167120"/>
            <a:ext cx="9144000" cy="690879"/>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8"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3"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7" name="Rectangle 6"/>
          <p:cNvSpPr/>
          <p:nvPr userDrawn="1"/>
        </p:nvSpPr>
        <p:spPr>
          <a:xfrm>
            <a:off x="0" y="6167120"/>
            <a:ext cx="9144000" cy="690879"/>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3"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7" name="Rectangle 6"/>
          <p:cNvSpPr/>
          <p:nvPr userDrawn="1"/>
        </p:nvSpPr>
        <p:spPr>
          <a:xfrm>
            <a:off x="0" y="6167120"/>
            <a:ext cx="9144000" cy="690879"/>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3"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7" name="Rectangle 6"/>
          <p:cNvSpPr/>
          <p:nvPr userDrawn="1"/>
        </p:nvSpPr>
        <p:spPr>
          <a:xfrm>
            <a:off x="0" y="6167120"/>
            <a:ext cx="9144000" cy="690879"/>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0" name="Image 9"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1"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2"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7" name="Rectangle 6"/>
          <p:cNvSpPr/>
          <p:nvPr userDrawn="1"/>
        </p:nvSpPr>
        <p:spPr>
          <a:xfrm>
            <a:off x="0" y="6167120"/>
            <a:ext cx="9144000" cy="690879"/>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0" name="Image 9"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1"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2"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7" name="Rectangle 6"/>
          <p:cNvSpPr/>
          <p:nvPr userDrawn="1"/>
        </p:nvSpPr>
        <p:spPr>
          <a:xfrm>
            <a:off x="0" y="6167120"/>
            <a:ext cx="9144000" cy="690879"/>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0" name="Image 9"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1"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2"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3" name="Image 12"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4"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7"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3" name="Image 12"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4"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5"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3" name="Image 12"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4"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5"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3" name="Image 12"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4"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5"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8" name="Rectangle 7"/>
          <p:cNvSpPr/>
          <p:nvPr userDrawn="1"/>
        </p:nvSpPr>
        <p:spPr>
          <a:xfrm>
            <a:off x="-150740" y="0"/>
            <a:ext cx="9144000" cy="685799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sp>
        <p:nvSpPr>
          <p:cNvPr id="6"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3"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4"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3"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4"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sp>
        <p:nvSpPr>
          <p:cNvPr id="8" name="Rectangle 7"/>
          <p:cNvSpPr/>
          <p:nvPr userDrawn="1"/>
        </p:nvSpPr>
        <p:spPr>
          <a:xfrm>
            <a:off x="0" y="6167120"/>
            <a:ext cx="9144000" cy="690879"/>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11"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3"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14" name="Espace réservé du contenu 2"/>
          <p:cNvSpPr>
            <a:spLocks noGrp="1"/>
          </p:cNvSpPr>
          <p:nvPr>
            <p:ph sz="half" idx="1"/>
          </p:nvPr>
        </p:nvSpPr>
        <p:spPr>
          <a:xfrm>
            <a:off x="457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2"/>
          <p:cNvSpPr>
            <a:spLocks noGrp="1"/>
          </p:cNvSpPr>
          <p:nvPr>
            <p:ph sz="half" idx="13"/>
          </p:nvPr>
        </p:nvSpPr>
        <p:spPr>
          <a:xfrm>
            <a:off x="4648200" y="1600201"/>
            <a:ext cx="4038600" cy="427228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5" name="Image 14"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6"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5" name="Image 14"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6"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5" name="Image 14"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6"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5" name="Image 14"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6"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4" name="Image 13"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5"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4" name="Image 13"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5"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omparaison">
    <p:spTree>
      <p:nvGrpSpPr>
        <p:cNvPr id="1" name=""/>
        <p:cNvGrpSpPr/>
        <p:nvPr/>
      </p:nvGrpSpPr>
      <p:grpSpPr>
        <a:xfrm>
          <a:off x="0" y="0"/>
          <a:ext cx="0" cy="0"/>
          <a:chOff x="0" y="0"/>
          <a:chExt cx="0" cy="0"/>
        </a:xfrm>
      </p:grpSpPr>
      <p:sp>
        <p:nvSpPr>
          <p:cNvPr id="11" name="Rectangle 10"/>
          <p:cNvSpPr/>
          <p:nvPr userDrawn="1"/>
        </p:nvSpPr>
        <p:spPr>
          <a:xfrm>
            <a:off x="0" y="6167120"/>
            <a:ext cx="9144000" cy="690879"/>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3" name="Espace réservé du texte 2"/>
          <p:cNvSpPr>
            <a:spLocks noGrp="1"/>
          </p:cNvSpPr>
          <p:nvPr>
            <p:ph type="body" idx="1"/>
          </p:nvPr>
        </p:nvSpPr>
        <p:spPr>
          <a:xfrm>
            <a:off x="457200" y="1535113"/>
            <a:ext cx="4040188"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276475"/>
            <a:ext cx="4040188"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1800" b="1" cap="a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5" y="2276475"/>
            <a:ext cx="4041775" cy="3636645"/>
          </a:xfrm>
          <a:prstGeom prst="rect">
            <a:avLst/>
          </a:prstGeom>
        </p:spPr>
        <p:txBody>
          <a:bodyPr/>
          <a:lstStyle>
            <a:lvl1pPr>
              <a:defRPr sz="18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4" name="Image 13"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5"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6"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sp>
        <p:nvSpPr>
          <p:cNvPr id="7"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pic>
        <p:nvPicPr>
          <p:cNvPr id="11" name="Image 10"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0" name="Image 9"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1"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0" name="Image 9"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1"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re seul">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0" name="Image 9"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
        <p:nvSpPr>
          <p:cNvPr id="11"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6"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sp>
        <p:nvSpPr>
          <p:cNvPr id="10"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pic>
        <p:nvPicPr>
          <p:cNvPr id="11" name="Image 10"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8" name="Image 7"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5_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8" name="Image 7"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6_Vide">
    <p:spTree>
      <p:nvGrpSpPr>
        <p:cNvPr id="1" name=""/>
        <p:cNvGrpSpPr/>
        <p:nvPr/>
      </p:nvGrpSpPr>
      <p:grpSpPr>
        <a:xfrm>
          <a:off x="0" y="0"/>
          <a:ext cx="0" cy="0"/>
          <a:chOff x="0" y="0"/>
          <a:chExt cx="0" cy="0"/>
        </a:xfrm>
      </p:grpSpPr>
      <p:sp>
        <p:nvSpPr>
          <p:cNvPr id="6" name="Rectangle 5"/>
          <p:cNvSpPr/>
          <p:nvPr userDrawn="1"/>
        </p:nvSpPr>
        <p:spPr>
          <a:xfrm>
            <a:off x="0" y="6167120"/>
            <a:ext cx="9144000" cy="690879"/>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7"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8" name="Image 7"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1_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6D849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2_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60A6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3_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2" name="Image 11"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4_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5_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DC5D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6"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sp>
        <p:nvSpPr>
          <p:cNvPr id="10"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pic>
        <p:nvPicPr>
          <p:cNvPr id="11" name="Image 10"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6_Image avec légende">
    <p:spTree>
      <p:nvGrpSpPr>
        <p:cNvPr id="1" name=""/>
        <p:cNvGrpSpPr/>
        <p:nvPr/>
      </p:nvGrpSpPr>
      <p:grpSpPr>
        <a:xfrm>
          <a:off x="0" y="0"/>
          <a:ext cx="0" cy="0"/>
          <a:chOff x="0" y="0"/>
          <a:chExt cx="0" cy="0"/>
        </a:xfrm>
      </p:grpSpPr>
      <p:sp>
        <p:nvSpPr>
          <p:cNvPr id="9" name="Rectangle 8"/>
          <p:cNvSpPr/>
          <p:nvPr userDrawn="1"/>
        </p:nvSpPr>
        <p:spPr>
          <a:xfrm>
            <a:off x="0" y="6167120"/>
            <a:ext cx="9144000" cy="690879"/>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2" name="Titre 1"/>
          <p:cNvSpPr>
            <a:spLocks noGrp="1"/>
          </p:cNvSpPr>
          <p:nvPr>
            <p:ph type="title"/>
          </p:nvPr>
        </p:nvSpPr>
        <p:spPr>
          <a:xfrm>
            <a:off x="1792288" y="4800600"/>
            <a:ext cx="5486400" cy="566738"/>
          </a:xfrm>
          <a:prstGeom prst="rect">
            <a:avLst/>
          </a:prstGeom>
        </p:spPr>
        <p:txBody>
          <a:bodyPr anchor="b"/>
          <a:lstStyle>
            <a:lvl1pPr algn="l">
              <a:defRPr sz="2000" b="1" cap="all">
                <a:latin typeface="Arial"/>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51530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10"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11" name="Image 10"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837A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6"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sp>
        <p:nvSpPr>
          <p:cNvPr id="10"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pic>
        <p:nvPicPr>
          <p:cNvPr id="11" name="Image 10"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7A84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sp>
        <p:nvSpPr>
          <p:cNvPr id="6"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pic>
        <p:nvPicPr>
          <p:cNvPr id="10" name="Image 9"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8F969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9"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sp>
        <p:nvSpPr>
          <p:cNvPr id="6" name="Titre 1"/>
          <p:cNvSpPr>
            <a:spLocks noGrp="1"/>
          </p:cNvSpPr>
          <p:nvPr>
            <p:ph type="ctrTitle" hasCustomPrompt="1"/>
          </p:nvPr>
        </p:nvSpPr>
        <p:spPr>
          <a:xfrm>
            <a:off x="685800" y="2133600"/>
            <a:ext cx="7772400" cy="3738880"/>
          </a:xfrm>
          <a:prstGeom prst="rect">
            <a:avLst/>
          </a:prstGeom>
        </p:spPr>
        <p:txBody>
          <a:bodyPr>
            <a:normAutofit/>
          </a:bodyPr>
          <a:lstStyle>
            <a:lvl1pPr algn="l">
              <a:lnSpc>
                <a:spcPts val="6500"/>
              </a:lnSpc>
              <a:spcBef>
                <a:spcPts val="0"/>
              </a:spcBef>
              <a:defRPr sz="6000" b="1" i="0" kern="1200" cap="all" spc="-100" baseline="0">
                <a:solidFill>
                  <a:schemeClr val="bg1"/>
                </a:solidFill>
                <a:latin typeface="Arial"/>
              </a:defRPr>
            </a:lvl1pPr>
          </a:lstStyle>
          <a:p>
            <a:r>
              <a:rPr lang="fr-FR" dirty="0"/>
              <a:t>TITRE DE GRANDE PARTIE</a:t>
            </a:r>
          </a:p>
        </p:txBody>
      </p:sp>
      <p:pic>
        <p:nvPicPr>
          <p:cNvPr id="10" name="Image 9" descr="logo-cobranding-blanc.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683260"/>
            <a:ext cx="2336800" cy="10664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a:prstGeom prst="rect">
            <a:avLst/>
          </a:prstGeom>
        </p:spPr>
        <p:txBody>
          <a:bodyPr/>
          <a:lstStyle>
            <a:lvl1pPr algn="l">
              <a:defRPr sz="3600" b="1" i="0" cap="all" baseline="0">
                <a:latin typeface="Arial"/>
              </a:defRPr>
            </a:lvl1pPr>
          </a:lstStyle>
          <a:p>
            <a:r>
              <a:rPr lang="fr-FR" dirty="0"/>
              <a:t>Titre </a:t>
            </a:r>
            <a:br>
              <a:rPr lang="fr-FR" dirty="0"/>
            </a:br>
            <a:r>
              <a:rPr lang="fr-FR" dirty="0"/>
              <a:t>de partie</a:t>
            </a:r>
          </a:p>
        </p:txBody>
      </p:sp>
      <p:sp>
        <p:nvSpPr>
          <p:cNvPr id="3" name="Espace réservé du contenu 2"/>
          <p:cNvSpPr>
            <a:spLocks noGrp="1"/>
          </p:cNvSpPr>
          <p:nvPr>
            <p:ph idx="1"/>
          </p:nvPr>
        </p:nvSpPr>
        <p:spPr>
          <a:xfrm>
            <a:off x="457200" y="1600201"/>
            <a:ext cx="8229600" cy="4343400"/>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400">
                <a:latin typeface="Aria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userDrawn="1"/>
        </p:nvSpPr>
        <p:spPr>
          <a:xfrm>
            <a:off x="0" y="6167120"/>
            <a:ext cx="9144000" cy="690879"/>
          </a:xfrm>
          <a:prstGeom prst="rect">
            <a:avLst/>
          </a:prstGeom>
          <a:solidFill>
            <a:srgbClr val="C4AE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a:endParaRPr>
          </a:p>
        </p:txBody>
      </p:sp>
      <p:sp>
        <p:nvSpPr>
          <p:cNvPr id="8" name="Espace réservé du numéro de diapositive 5"/>
          <p:cNvSpPr>
            <a:spLocks noGrp="1"/>
          </p:cNvSpPr>
          <p:nvPr>
            <p:ph type="sldNum" sz="quarter" idx="12"/>
          </p:nvPr>
        </p:nvSpPr>
        <p:spPr>
          <a:xfrm>
            <a:off x="5632555" y="6447790"/>
            <a:ext cx="3360705" cy="365125"/>
          </a:xfrm>
          <a:prstGeom prst="rect">
            <a:avLst/>
          </a:prstGeom>
        </p:spPr>
        <p:txBody>
          <a:bodyPr/>
          <a:lstStyle>
            <a:lvl1pPr algn="r">
              <a:defRPr sz="1200">
                <a:solidFill>
                  <a:schemeClr val="bg1"/>
                </a:solidFill>
                <a:latin typeface="DIN"/>
              </a:defRPr>
            </a:lvl1pPr>
          </a:lstStyle>
          <a:p>
            <a:r>
              <a:rPr lang="fr-FR" dirty="0">
                <a:latin typeface="Arial"/>
              </a:rPr>
              <a:t> Titre du document - page </a:t>
            </a:r>
            <a:fld id="{15073263-7638-534A-8B7F-52BFD5F3022A}" type="slidenum">
              <a:rPr lang="fr-FR" smtClean="0">
                <a:latin typeface="Arial"/>
              </a:rPr>
              <a:pPr/>
              <a:t>‹Nº›</a:t>
            </a:fld>
            <a:endParaRPr lang="fr-FR" dirty="0">
              <a:latin typeface="Arial"/>
            </a:endParaRPr>
          </a:p>
        </p:txBody>
      </p:sp>
      <p:pic>
        <p:nvPicPr>
          <p:cNvPr id="9" name="Image 8" descr="logo-blanc-ss-signat.ps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5092" y="6345138"/>
            <a:ext cx="1136188" cy="37072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61" r:id="rId4"/>
    <p:sldLayoutId id="2147483662" r:id="rId5"/>
    <p:sldLayoutId id="2147483689" r:id="rId6"/>
    <p:sldLayoutId id="2147483690" r:id="rId7"/>
    <p:sldLayoutId id="2147483703" r:id="rId8"/>
    <p:sldLayoutId id="2147483650" r:id="rId9"/>
    <p:sldLayoutId id="2147483667" r:id="rId10"/>
    <p:sldLayoutId id="2147483668" r:id="rId11"/>
    <p:sldLayoutId id="2147483669" r:id="rId12"/>
    <p:sldLayoutId id="2147483691" r:id="rId13"/>
    <p:sldLayoutId id="2147483692" r:id="rId14"/>
    <p:sldLayoutId id="2147483704" r:id="rId15"/>
    <p:sldLayoutId id="2147483652" r:id="rId16"/>
    <p:sldLayoutId id="2147483674" r:id="rId17"/>
    <p:sldLayoutId id="2147483675" r:id="rId18"/>
    <p:sldLayoutId id="2147483676" r:id="rId19"/>
    <p:sldLayoutId id="2147483693" r:id="rId20"/>
    <p:sldLayoutId id="2147483694" r:id="rId21"/>
    <p:sldLayoutId id="2147483705" r:id="rId22"/>
    <p:sldLayoutId id="2147483653" r:id="rId23"/>
    <p:sldLayoutId id="2147483677" r:id="rId24"/>
    <p:sldLayoutId id="2147483678" r:id="rId25"/>
    <p:sldLayoutId id="2147483679" r:id="rId26"/>
    <p:sldLayoutId id="2147483695" r:id="rId27"/>
    <p:sldLayoutId id="2147483696" r:id="rId28"/>
    <p:sldLayoutId id="2147483706" r:id="rId29"/>
    <p:sldLayoutId id="2147483654" r:id="rId30"/>
    <p:sldLayoutId id="2147483680" r:id="rId31"/>
    <p:sldLayoutId id="2147483681" r:id="rId32"/>
    <p:sldLayoutId id="2147483682" r:id="rId33"/>
    <p:sldLayoutId id="2147483697" r:id="rId34"/>
    <p:sldLayoutId id="2147483698" r:id="rId35"/>
    <p:sldLayoutId id="2147483707" r:id="rId36"/>
    <p:sldLayoutId id="2147483655" r:id="rId37"/>
    <p:sldLayoutId id="2147483683" r:id="rId38"/>
    <p:sldLayoutId id="2147483684" r:id="rId39"/>
    <p:sldLayoutId id="2147483685" r:id="rId40"/>
    <p:sldLayoutId id="2147483699" r:id="rId41"/>
    <p:sldLayoutId id="2147483700" r:id="rId42"/>
    <p:sldLayoutId id="2147483708" r:id="rId43"/>
    <p:sldLayoutId id="2147483657" r:id="rId44"/>
    <p:sldLayoutId id="2147483686" r:id="rId45"/>
    <p:sldLayoutId id="2147483687" r:id="rId46"/>
    <p:sldLayoutId id="2147483688" r:id="rId47"/>
    <p:sldLayoutId id="2147483701" r:id="rId48"/>
    <p:sldLayoutId id="2147483702" r:id="rId49"/>
    <p:sldLayoutId id="2147483709" r:id="rId50"/>
  </p:sldLayoutIdLst>
  <p:hf hdr="0" ftr="0"/>
  <p:txStyles>
    <p:titleStyle>
      <a:lvl1pPr algn="l" defTabSz="457200" rtl="0" eaLnBrk="1" latinLnBrk="0" hangingPunct="1">
        <a:spcBef>
          <a:spcPct val="0"/>
        </a:spcBef>
        <a:buNone/>
        <a:defRPr sz="4400" kern="1200" cap="all">
          <a:solidFill>
            <a:schemeClr val="tx1"/>
          </a:solidFill>
          <a:latin typeface="DI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DI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DI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DI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DI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DI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mckinsey.com/business-functions/strategy-and-corporate-finance/our-insights/the-hidden-opportunity-in-container-shipping"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www.agcs.allianz.com/assets/Infographics/ContainerShipGrowthInfographic2015_1000X1125.jpg" TargetMode="External"/><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cma-cgm.com/news/1069/the-cma-cgm-benjamin-franklin-the-largest-vessel-ever-to-call-the-united-states-will-be-inaugurated-in-long-beach-today" TargetMode="External"/><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porteconomics.eu/2017/04/20/the-puzzle-of-shipping-alliances-in-july-2016/" TargetMode="External"/><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espo.be/news/espo-reveals-new-top-10-environmental-priorities-o"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clima/policies/transport/shipping_en#tab-0-3"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https://ktwop.com/tag/oil-price/" TargetMode="External"/><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sheffield.ac.uk/news/nr/science-and-innovation-audit-fourth-industrial-revolution-1.659628" TargetMode="External"/><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hyperlink" Target="https://www.weforum.org/about/the-fourth-industrial-revolution-by-klaus-schwab"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meproduction.dk/emission-standarts/emission-control-areas/" TargetMode="External"/><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orldmaritimenews.com/archives/217140/imo-urged-to-ban-heavy-fuel-oil-in-arctic-waters/" TargetMode="External"/><Relationship Id="rId1" Type="http://schemas.openxmlformats.org/officeDocument/2006/relationships/slideLayout" Target="../slideLayouts/slideLayout10.xml"/><Relationship Id="rId5" Type="http://schemas.openxmlformats.org/officeDocument/2006/relationships/hyperlink" Target="http://www.pixelboyz.com/piho/heavy-fuel-oil-price-1673.php" TargetMode="Externa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http://www.environmentalshipindex.org/Public/Home/ESIFormulas"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4" Type="http://schemas.openxmlformats.org/officeDocument/2006/relationships/hyperlink" Target="https://www.theguardian.com/environment/2017/aug/24/russian-tanker-sails-arctic-without-icebreaker-first-tim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maritime-executive.com/features/is-cold-ironing-redundant-now" TargetMode="External"/><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bbc.co.uk/news/uk-england-kent-33415361" TargetMode="External"/><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s://www.economist.com/news/china/21701505-chinas-foreign-policy-could-reshape-good-part-world-economy-our-bulldozers-our-rules" TargetMode="External"/><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www.globalmaritimehub.com/reports-presentations/digitalisation-of-seaports.html" TargetMode="External"/><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nSpc>
                <a:spcPct val="100000"/>
              </a:lnSpc>
            </a:pPr>
            <a:r>
              <a:rPr lang="en-GB" sz="2800" b="0" dirty="0"/>
              <a:t>A research agenda for dealing with current shipping industry challenges facing European seaports</a:t>
            </a:r>
          </a:p>
        </p:txBody>
      </p:sp>
      <p:sp>
        <p:nvSpPr>
          <p:cNvPr id="4" name="Titre 1"/>
          <p:cNvSpPr txBox="1">
            <a:spLocks/>
          </p:cNvSpPr>
          <p:nvPr/>
        </p:nvSpPr>
        <p:spPr>
          <a:xfrm>
            <a:off x="685800" y="4567277"/>
            <a:ext cx="7772400" cy="1470025"/>
          </a:xfrm>
          <a:prstGeom prst="rect">
            <a:avLst/>
          </a:prstGeom>
        </p:spPr>
        <p:txBody>
          <a:bodyPr>
            <a:noAutofit/>
          </a:bodyPr>
          <a:lstStyle>
            <a:lvl1pPr algn="l" defTabSz="457200" rtl="0" eaLnBrk="1" latinLnBrk="0" hangingPunct="1">
              <a:lnSpc>
                <a:spcPts val="6500"/>
              </a:lnSpc>
              <a:spcBef>
                <a:spcPts val="0"/>
              </a:spcBef>
              <a:buNone/>
              <a:defRPr sz="6000" b="1" i="0" kern="1200" cap="all" spc="-100" baseline="0">
                <a:solidFill>
                  <a:schemeClr val="bg1"/>
                </a:solidFill>
                <a:latin typeface="Arial"/>
                <a:ea typeface="+mj-ea"/>
                <a:cs typeface="+mj-cs"/>
              </a:defRPr>
            </a:lvl1pPr>
          </a:lstStyle>
          <a:p>
            <a:pPr>
              <a:lnSpc>
                <a:spcPct val="120000"/>
              </a:lnSpc>
            </a:pPr>
            <a:r>
              <a:rPr lang="en-GB" sz="2000" b="0" cap="none" dirty="0"/>
              <a:t>Dr Jason Monios</a:t>
            </a:r>
            <a:br>
              <a:rPr lang="en-GB" sz="2000" b="0" cap="none" dirty="0"/>
            </a:br>
            <a:r>
              <a:rPr lang="en-GB" sz="2000" b="0" dirty="0"/>
              <a:t>27 </a:t>
            </a:r>
            <a:r>
              <a:rPr lang="en-GB" sz="2000" b="0" cap="none" dirty="0"/>
              <a:t>September</a:t>
            </a:r>
            <a:r>
              <a:rPr lang="en-GB" sz="2000" b="0" dirty="0"/>
              <a:t> 2017</a:t>
            </a:r>
            <a:endParaRPr lang="fr-FR"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904" y="1825665"/>
            <a:ext cx="9110096" cy="5032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10</a:t>
            </a:fld>
            <a:endParaRPr lang="fr-FR" dirty="0">
              <a:latin typeface="Arial"/>
            </a:endParaRPr>
          </a:p>
        </p:txBody>
      </p:sp>
      <p:sp>
        <p:nvSpPr>
          <p:cNvPr id="3" name="Title 2"/>
          <p:cNvSpPr>
            <a:spLocks noGrp="1"/>
          </p:cNvSpPr>
          <p:nvPr>
            <p:ph type="title"/>
          </p:nvPr>
        </p:nvSpPr>
        <p:spPr/>
        <p:txBody>
          <a:bodyPr/>
          <a:lstStyle/>
          <a:p>
            <a:r>
              <a:rPr lang="en-GB" dirty="0"/>
              <a:t>charter rates not so much</a:t>
            </a:r>
          </a:p>
        </p:txBody>
      </p:sp>
      <p:sp>
        <p:nvSpPr>
          <p:cNvPr id="4" name="Content Placeholder 3"/>
          <p:cNvSpPr>
            <a:spLocks noGrp="1"/>
          </p:cNvSpPr>
          <p:nvPr>
            <p:ph idx="1"/>
          </p:nvPr>
        </p:nvSpPr>
        <p:spPr>
          <a:xfrm>
            <a:off x="4552950" y="1780580"/>
            <a:ext cx="4519930" cy="687169"/>
          </a:xfrm>
          <a:solidFill>
            <a:schemeClr val="bg1"/>
          </a:solidFill>
          <a:ln>
            <a:solidFill>
              <a:schemeClr val="tx1"/>
            </a:solidFill>
          </a:ln>
        </p:spPr>
        <p:txBody>
          <a:bodyPr/>
          <a:lstStyle/>
          <a:p>
            <a:pPr marL="0" indent="0" algn="ctr">
              <a:buNone/>
            </a:pPr>
            <a:r>
              <a:rPr lang="en-GB" dirty="0"/>
              <a:t>Hamburg Ship Brokers’ Assoc.</a:t>
            </a:r>
          </a:p>
          <a:p>
            <a:pPr marL="0" indent="0" algn="ctr">
              <a:buNone/>
            </a:pPr>
            <a:endParaRPr lang="en-GB" dirty="0"/>
          </a:p>
        </p:txBody>
      </p:sp>
      <p:sp>
        <p:nvSpPr>
          <p:cNvPr id="5" name="TextBox 4"/>
          <p:cNvSpPr txBox="1"/>
          <p:nvPr/>
        </p:nvSpPr>
        <p:spPr>
          <a:xfrm>
            <a:off x="4552950" y="857250"/>
            <a:ext cx="4440310" cy="923330"/>
          </a:xfrm>
          <a:prstGeom prst="rect">
            <a:avLst/>
          </a:prstGeom>
          <a:noFill/>
        </p:spPr>
        <p:txBody>
          <a:bodyPr wrap="square" rtlCol="0">
            <a:spAutoFit/>
          </a:bodyPr>
          <a:lstStyle/>
          <a:p>
            <a:r>
              <a:rPr lang="en-GB" dirty="0"/>
              <a:t>https://lloydslist.maritimeintelligence.informa.com/markets/containers/data-hub/new-contex</a:t>
            </a:r>
          </a:p>
        </p:txBody>
      </p:sp>
    </p:spTree>
    <p:extLst>
      <p:ext uri="{BB962C8B-B14F-4D97-AF65-F5344CB8AC3E}">
        <p14:creationId xmlns:p14="http://schemas.microsoft.com/office/powerpoint/2010/main" val="134524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11</a:t>
            </a:fld>
            <a:endParaRPr lang="fr-FR" dirty="0">
              <a:latin typeface="Arial"/>
            </a:endParaRPr>
          </a:p>
        </p:txBody>
      </p:sp>
      <p:sp>
        <p:nvSpPr>
          <p:cNvPr id="3" name="Title 2"/>
          <p:cNvSpPr>
            <a:spLocks noGrp="1"/>
          </p:cNvSpPr>
          <p:nvPr>
            <p:ph type="title"/>
          </p:nvPr>
        </p:nvSpPr>
        <p:spPr/>
        <p:txBody>
          <a:bodyPr/>
          <a:lstStyle/>
          <a:p>
            <a:r>
              <a:rPr lang="en-GB" dirty="0"/>
              <a:t>But still a volatile market </a:t>
            </a:r>
          </a:p>
        </p:txBody>
      </p:sp>
      <p:sp>
        <p:nvSpPr>
          <p:cNvPr id="4" name="Content Placeholder 3"/>
          <p:cNvSpPr>
            <a:spLocks noGrp="1"/>
          </p:cNvSpPr>
          <p:nvPr>
            <p:ph idx="1"/>
          </p:nvPr>
        </p:nvSpPr>
        <p:spPr>
          <a:xfrm>
            <a:off x="116958" y="5550195"/>
            <a:ext cx="9027042" cy="393406"/>
          </a:xfrm>
        </p:spPr>
        <p:txBody>
          <a:bodyPr/>
          <a:lstStyle/>
          <a:p>
            <a:pPr marL="0" indent="0">
              <a:buNone/>
            </a:pPr>
            <a:r>
              <a:rPr lang="en-GB" sz="1200" dirty="0" err="1"/>
              <a:t>Glave</a:t>
            </a:r>
            <a:r>
              <a:rPr lang="en-GB" sz="1200" dirty="0"/>
              <a:t> et al. (2014). </a:t>
            </a:r>
            <a:r>
              <a:rPr lang="en-GB" sz="1200" u="sng" dirty="0">
                <a:hlinkClick r:id="rId2"/>
              </a:rPr>
              <a:t>http://www.mckinsey.com/business-functions/strategy-and-corporate-finance/our-insights/the-hidden-opportunity-in-container-shipping</a:t>
            </a:r>
            <a:endParaRPr lang="en-GB" sz="1200" dirty="0"/>
          </a:p>
          <a:p>
            <a:pPr marL="0" indent="0">
              <a:buNone/>
            </a:pPr>
            <a:endParaRPr lang="en-GB" sz="1200" dirty="0"/>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261051" y="893134"/>
            <a:ext cx="8425749" cy="46038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263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12</a:t>
            </a:fld>
            <a:endParaRPr lang="fr-FR" dirty="0">
              <a:latin typeface="Arial"/>
            </a:endParaRPr>
          </a:p>
        </p:txBody>
      </p:sp>
      <p:sp>
        <p:nvSpPr>
          <p:cNvPr id="3" name="Title 2"/>
          <p:cNvSpPr>
            <a:spLocks noGrp="1"/>
          </p:cNvSpPr>
          <p:nvPr>
            <p:ph type="title"/>
          </p:nvPr>
        </p:nvSpPr>
        <p:spPr/>
        <p:txBody>
          <a:bodyPr/>
          <a:lstStyle/>
          <a:p>
            <a:r>
              <a:rPr lang="en-GB" dirty="0" err="1"/>
              <a:t>Eu</a:t>
            </a:r>
            <a:r>
              <a:rPr lang="en-GB" dirty="0"/>
              <a:t> port policy</a:t>
            </a:r>
          </a:p>
        </p:txBody>
      </p:sp>
      <p:sp>
        <p:nvSpPr>
          <p:cNvPr id="4" name="Content Placeholder 3"/>
          <p:cNvSpPr>
            <a:spLocks noGrp="1"/>
          </p:cNvSpPr>
          <p:nvPr>
            <p:ph idx="1"/>
          </p:nvPr>
        </p:nvSpPr>
        <p:spPr>
          <a:xfrm>
            <a:off x="457199" y="1121790"/>
            <a:ext cx="8350469" cy="4821811"/>
          </a:xfrm>
        </p:spPr>
        <p:txBody>
          <a:bodyPr/>
          <a:lstStyle/>
          <a:p>
            <a:r>
              <a:rPr lang="en-GB" dirty="0"/>
              <a:t>EU: over 1,200 commercial ports, 70,000 km of coastline, 329 ports in the TEN-T, 104 in the core network. </a:t>
            </a:r>
          </a:p>
          <a:p>
            <a:r>
              <a:rPr lang="en-GB" dirty="0"/>
              <a:t>2014: 3.8 billion tonnes of cargo, 400 million passengers.</a:t>
            </a:r>
          </a:p>
          <a:p>
            <a:endParaRPr lang="en-GB" dirty="0"/>
          </a:p>
          <a:p>
            <a:r>
              <a:rPr lang="en-GB" dirty="0"/>
              <a:t>EU port policy 2013, regulation legislation Feb 2017</a:t>
            </a:r>
          </a:p>
          <a:p>
            <a:endParaRPr lang="en-GB" sz="1800" dirty="0"/>
          </a:p>
          <a:p>
            <a:r>
              <a:rPr lang="en-GB" dirty="0"/>
              <a:t>Improve connections to network</a:t>
            </a:r>
          </a:p>
          <a:p>
            <a:r>
              <a:rPr lang="en-GB" dirty="0"/>
              <a:t>Modernise</a:t>
            </a:r>
          </a:p>
          <a:p>
            <a:r>
              <a:rPr lang="en-GB" dirty="0"/>
              <a:t>Attract investment</a:t>
            </a:r>
          </a:p>
          <a:p>
            <a:r>
              <a:rPr lang="en-GB" dirty="0"/>
              <a:t>Environmental directives</a:t>
            </a:r>
          </a:p>
          <a:p>
            <a:r>
              <a:rPr lang="en-GB" dirty="0"/>
              <a:t>State aid update</a:t>
            </a:r>
          </a:p>
          <a:p>
            <a:r>
              <a:rPr lang="en-GB" dirty="0"/>
              <a:t>Transparency in funding</a:t>
            </a:r>
          </a:p>
          <a:p>
            <a:pPr marL="0" indent="0">
              <a:buNone/>
            </a:pPr>
            <a:endParaRPr lang="en-GB" dirty="0"/>
          </a:p>
        </p:txBody>
      </p:sp>
    </p:spTree>
    <p:extLst>
      <p:ext uri="{BB962C8B-B14F-4D97-AF65-F5344CB8AC3E}">
        <p14:creationId xmlns:p14="http://schemas.microsoft.com/office/powerpoint/2010/main" val="2627189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 Page </a:t>
            </a:r>
            <a:fld id="{15073263-7638-534A-8B7F-52BFD5F3022A}" type="slidenum">
              <a:rPr lang="fr-FR" smtClean="0">
                <a:latin typeface="Arial"/>
              </a:rPr>
              <a:pPr/>
              <a:t>13</a:t>
            </a:fld>
            <a:endParaRPr lang="fr-FR" dirty="0">
              <a:latin typeface="Arial"/>
            </a:endParaRPr>
          </a:p>
        </p:txBody>
      </p:sp>
      <p:sp>
        <p:nvSpPr>
          <p:cNvPr id="3" name="Title 2"/>
          <p:cNvSpPr>
            <a:spLocks noGrp="1"/>
          </p:cNvSpPr>
          <p:nvPr>
            <p:ph type="ctrTitle"/>
          </p:nvPr>
        </p:nvSpPr>
        <p:spPr/>
        <p:txBody>
          <a:bodyPr/>
          <a:lstStyle/>
          <a:p>
            <a:r>
              <a:rPr lang="en-GB" dirty="0"/>
              <a:t>overcapacity</a:t>
            </a:r>
          </a:p>
        </p:txBody>
      </p:sp>
    </p:spTree>
    <p:extLst>
      <p:ext uri="{BB962C8B-B14F-4D97-AF65-F5344CB8AC3E}">
        <p14:creationId xmlns:p14="http://schemas.microsoft.com/office/powerpoint/2010/main" val="6344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14</a:t>
            </a:fld>
            <a:endParaRPr lang="fr-FR" dirty="0">
              <a:latin typeface="Arial"/>
            </a:endParaRPr>
          </a:p>
        </p:txBody>
      </p:sp>
      <p:sp>
        <p:nvSpPr>
          <p:cNvPr id="3" name="Title 2"/>
          <p:cNvSpPr>
            <a:spLocks noGrp="1"/>
          </p:cNvSpPr>
          <p:nvPr>
            <p:ph type="title"/>
          </p:nvPr>
        </p:nvSpPr>
        <p:spPr/>
        <p:txBody>
          <a:bodyPr/>
          <a:lstStyle/>
          <a:p>
            <a:r>
              <a:rPr lang="en-GB" dirty="0"/>
              <a:t>Capacity and trade</a:t>
            </a:r>
          </a:p>
        </p:txBody>
      </p:sp>
      <p:pic>
        <p:nvPicPr>
          <p:cNvPr id="10242"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752045" y="1096213"/>
            <a:ext cx="7639909" cy="440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09438" y="5631343"/>
            <a:ext cx="1374607" cy="369332"/>
          </a:xfrm>
          <a:prstGeom prst="rect">
            <a:avLst/>
          </a:prstGeom>
          <a:noFill/>
        </p:spPr>
        <p:txBody>
          <a:bodyPr wrap="none" rtlCol="0">
            <a:spAutoFit/>
          </a:bodyPr>
          <a:lstStyle/>
          <a:p>
            <a:r>
              <a:rPr lang="en-GB" dirty="0"/>
              <a:t>OECD (2015)</a:t>
            </a:r>
          </a:p>
        </p:txBody>
      </p:sp>
    </p:spTree>
    <p:extLst>
      <p:ext uri="{BB962C8B-B14F-4D97-AF65-F5344CB8AC3E}">
        <p14:creationId xmlns:p14="http://schemas.microsoft.com/office/powerpoint/2010/main" val="308414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15</a:t>
            </a:fld>
            <a:endParaRPr lang="fr-FR" dirty="0">
              <a:latin typeface="Arial"/>
            </a:endParaRPr>
          </a:p>
        </p:txBody>
      </p:sp>
      <p:sp>
        <p:nvSpPr>
          <p:cNvPr id="3" name="Title 2"/>
          <p:cNvSpPr>
            <a:spLocks noGrp="1"/>
          </p:cNvSpPr>
          <p:nvPr>
            <p:ph type="title"/>
          </p:nvPr>
        </p:nvSpPr>
        <p:spPr/>
        <p:txBody>
          <a:bodyPr/>
          <a:lstStyle/>
          <a:p>
            <a:r>
              <a:rPr lang="en-GB" dirty="0"/>
              <a:t>Total World fleet and order book</a:t>
            </a:r>
          </a:p>
        </p:txBody>
      </p:sp>
      <p:graphicFrame>
        <p:nvGraphicFramePr>
          <p:cNvPr id="5" name="Table 4"/>
          <p:cNvGraphicFramePr>
            <a:graphicFrameLocks noGrp="1"/>
          </p:cNvGraphicFramePr>
          <p:nvPr>
            <p:extLst>
              <p:ext uri="{D42A27DB-BD31-4B8C-83A1-F6EECF244321}">
                <p14:modId xmlns:p14="http://schemas.microsoft.com/office/powerpoint/2010/main" val="574477445"/>
              </p:ext>
            </p:extLst>
          </p:nvPr>
        </p:nvGraphicFramePr>
        <p:xfrm>
          <a:off x="380735" y="1643371"/>
          <a:ext cx="7734564" cy="4464498"/>
        </p:xfrm>
        <a:graphic>
          <a:graphicData uri="http://schemas.openxmlformats.org/drawingml/2006/table">
            <a:tbl>
              <a:tblPr firstRow="1" firstCol="1" bandRow="1">
                <a:tableStyleId>{5C22544A-7EE6-4342-B048-85BDC9FD1C3A}</a:tableStyleId>
              </a:tblPr>
              <a:tblGrid>
                <a:gridCol w="1214890">
                  <a:extLst>
                    <a:ext uri="{9D8B030D-6E8A-4147-A177-3AD203B41FA5}">
                      <a16:colId xmlns:a16="http://schemas.microsoft.com/office/drawing/2014/main" val="20000"/>
                    </a:ext>
                  </a:extLst>
                </a:gridCol>
                <a:gridCol w="769885">
                  <a:extLst>
                    <a:ext uri="{9D8B030D-6E8A-4147-A177-3AD203B41FA5}">
                      <a16:colId xmlns:a16="http://schemas.microsoft.com/office/drawing/2014/main" val="20001"/>
                    </a:ext>
                  </a:extLst>
                </a:gridCol>
                <a:gridCol w="845421">
                  <a:extLst>
                    <a:ext uri="{9D8B030D-6E8A-4147-A177-3AD203B41FA5}">
                      <a16:colId xmlns:a16="http://schemas.microsoft.com/office/drawing/2014/main" val="20002"/>
                    </a:ext>
                  </a:extLst>
                </a:gridCol>
                <a:gridCol w="508737">
                  <a:extLst>
                    <a:ext uri="{9D8B030D-6E8A-4147-A177-3AD203B41FA5}">
                      <a16:colId xmlns:a16="http://schemas.microsoft.com/office/drawing/2014/main" val="20003"/>
                    </a:ext>
                  </a:extLst>
                </a:gridCol>
                <a:gridCol w="703337">
                  <a:extLst>
                    <a:ext uri="{9D8B030D-6E8A-4147-A177-3AD203B41FA5}">
                      <a16:colId xmlns:a16="http://schemas.microsoft.com/office/drawing/2014/main" val="20004"/>
                    </a:ext>
                  </a:extLst>
                </a:gridCol>
                <a:gridCol w="769670">
                  <a:extLst>
                    <a:ext uri="{9D8B030D-6E8A-4147-A177-3AD203B41FA5}">
                      <a16:colId xmlns:a16="http://schemas.microsoft.com/office/drawing/2014/main" val="20005"/>
                    </a:ext>
                  </a:extLst>
                </a:gridCol>
                <a:gridCol w="769670">
                  <a:extLst>
                    <a:ext uri="{9D8B030D-6E8A-4147-A177-3AD203B41FA5}">
                      <a16:colId xmlns:a16="http://schemas.microsoft.com/office/drawing/2014/main" val="20006"/>
                    </a:ext>
                  </a:extLst>
                </a:gridCol>
                <a:gridCol w="613614">
                  <a:extLst>
                    <a:ext uri="{9D8B030D-6E8A-4147-A177-3AD203B41FA5}">
                      <a16:colId xmlns:a16="http://schemas.microsoft.com/office/drawing/2014/main" val="20007"/>
                    </a:ext>
                  </a:extLst>
                </a:gridCol>
                <a:gridCol w="769670">
                  <a:extLst>
                    <a:ext uri="{9D8B030D-6E8A-4147-A177-3AD203B41FA5}">
                      <a16:colId xmlns:a16="http://schemas.microsoft.com/office/drawing/2014/main" val="20008"/>
                    </a:ext>
                  </a:extLst>
                </a:gridCol>
                <a:gridCol w="769670">
                  <a:extLst>
                    <a:ext uri="{9D8B030D-6E8A-4147-A177-3AD203B41FA5}">
                      <a16:colId xmlns:a16="http://schemas.microsoft.com/office/drawing/2014/main" val="20009"/>
                    </a:ext>
                  </a:extLst>
                </a:gridCol>
              </a:tblGrid>
              <a:tr h="600550">
                <a:tc rowSpan="2">
                  <a:txBody>
                    <a:bodyPr/>
                    <a:lstStyle/>
                    <a:p>
                      <a:pPr algn="just">
                        <a:lnSpc>
                          <a:spcPct val="150000"/>
                        </a:lnSpc>
                        <a:spcAft>
                          <a:spcPts val="0"/>
                        </a:spcAft>
                      </a:pPr>
                      <a:r>
                        <a:rPr lang="en-GB" sz="1200" dirty="0">
                          <a:effectLst/>
                          <a:latin typeface="+mn-lt"/>
                        </a:rPr>
                        <a:t>TEU range</a:t>
                      </a:r>
                      <a:endParaRPr lang="en-GB" sz="1200" dirty="0">
                        <a:effectLst/>
                        <a:latin typeface="+mn-lt"/>
                        <a:ea typeface="Times New Roman"/>
                        <a:cs typeface="Arial"/>
                      </a:endParaRPr>
                    </a:p>
                  </a:txBody>
                  <a:tcPr marL="35351" marR="35351" marT="0" marB="0"/>
                </a:tc>
                <a:tc gridSpan="2">
                  <a:txBody>
                    <a:bodyPr/>
                    <a:lstStyle/>
                    <a:p>
                      <a:pPr algn="just">
                        <a:lnSpc>
                          <a:spcPct val="150000"/>
                        </a:lnSpc>
                        <a:spcAft>
                          <a:spcPts val="0"/>
                        </a:spcAft>
                      </a:pPr>
                      <a:r>
                        <a:rPr lang="en-GB" sz="1200" dirty="0">
                          <a:effectLst/>
                          <a:latin typeface="+mn-lt"/>
                        </a:rPr>
                        <a:t>In service</a:t>
                      </a:r>
                    </a:p>
                    <a:p>
                      <a:pPr algn="just">
                        <a:lnSpc>
                          <a:spcPct val="150000"/>
                        </a:lnSpc>
                        <a:spcAft>
                          <a:spcPts val="0"/>
                        </a:spcAft>
                      </a:pPr>
                      <a:r>
                        <a:rPr lang="en-GB" sz="1200" dirty="0">
                          <a:effectLst/>
                          <a:latin typeface="+mn-lt"/>
                          <a:ea typeface="+mn-ea"/>
                          <a:cs typeface="+mn-cs"/>
                        </a:rPr>
                        <a:t>April</a:t>
                      </a:r>
                      <a:r>
                        <a:rPr lang="en-GB" sz="1200" baseline="0" dirty="0">
                          <a:effectLst/>
                          <a:latin typeface="+mn-lt"/>
                          <a:ea typeface="+mn-ea"/>
                          <a:cs typeface="+mn-cs"/>
                        </a:rPr>
                        <a:t> 2017</a:t>
                      </a:r>
                      <a:endParaRPr lang="en-GB" sz="1200" dirty="0">
                        <a:effectLst/>
                        <a:latin typeface="+mn-lt"/>
                        <a:ea typeface="Times New Roman"/>
                        <a:cs typeface="Arial"/>
                      </a:endParaRPr>
                    </a:p>
                  </a:txBody>
                  <a:tcPr marL="35351" marR="35351" marT="0" marB="0"/>
                </a:tc>
                <a:tc hMerge="1">
                  <a:txBody>
                    <a:bodyPr/>
                    <a:lstStyle/>
                    <a:p>
                      <a:endParaRPr lang="en-GB"/>
                    </a:p>
                  </a:txBody>
                  <a:tcPr/>
                </a:tc>
                <a:tc gridSpan="2">
                  <a:txBody>
                    <a:bodyPr/>
                    <a:lstStyle/>
                    <a:p>
                      <a:pPr algn="just">
                        <a:lnSpc>
                          <a:spcPct val="150000"/>
                        </a:lnSpc>
                        <a:spcAft>
                          <a:spcPts val="0"/>
                        </a:spcAft>
                      </a:pPr>
                      <a:r>
                        <a:rPr lang="en-GB" sz="1200" dirty="0">
                          <a:effectLst/>
                          <a:latin typeface="+mn-lt"/>
                        </a:rPr>
                        <a:t>On order</a:t>
                      </a:r>
                    </a:p>
                    <a:p>
                      <a:pPr algn="just">
                        <a:lnSpc>
                          <a:spcPct val="150000"/>
                        </a:lnSpc>
                        <a:spcAft>
                          <a:spcPts val="0"/>
                        </a:spcAft>
                      </a:pPr>
                      <a:r>
                        <a:rPr lang="en-GB" sz="1200" dirty="0">
                          <a:effectLst/>
                          <a:latin typeface="+mn-lt"/>
                        </a:rPr>
                        <a:t>2017</a:t>
                      </a:r>
                      <a:endParaRPr lang="en-GB" sz="1200" dirty="0">
                        <a:effectLst/>
                        <a:latin typeface="+mn-lt"/>
                        <a:ea typeface="Times New Roman"/>
                        <a:cs typeface="Arial"/>
                      </a:endParaRPr>
                    </a:p>
                  </a:txBody>
                  <a:tcPr marL="35351" marR="35351" marT="0" marB="0"/>
                </a:tc>
                <a:tc hMerge="1">
                  <a:txBody>
                    <a:bodyPr/>
                    <a:lstStyle/>
                    <a:p>
                      <a:endParaRPr lang="en-GB"/>
                    </a:p>
                  </a:txBody>
                  <a:tcPr/>
                </a:tc>
                <a:tc gridSpan="2">
                  <a:txBody>
                    <a:bodyPr/>
                    <a:lstStyle/>
                    <a:p>
                      <a:pPr algn="just">
                        <a:lnSpc>
                          <a:spcPct val="150000"/>
                        </a:lnSpc>
                        <a:spcAft>
                          <a:spcPts val="0"/>
                        </a:spcAft>
                      </a:pPr>
                      <a:r>
                        <a:rPr lang="en-GB" sz="1200" dirty="0">
                          <a:effectLst/>
                          <a:latin typeface="+mn-lt"/>
                        </a:rPr>
                        <a:t>On order</a:t>
                      </a:r>
                    </a:p>
                    <a:p>
                      <a:pPr algn="just">
                        <a:lnSpc>
                          <a:spcPct val="150000"/>
                        </a:lnSpc>
                        <a:spcAft>
                          <a:spcPts val="0"/>
                        </a:spcAft>
                      </a:pPr>
                      <a:r>
                        <a:rPr lang="en-GB" sz="1200" dirty="0">
                          <a:effectLst/>
                          <a:latin typeface="+mn-lt"/>
                        </a:rPr>
                        <a:t>2018+</a:t>
                      </a:r>
                      <a:endParaRPr lang="en-GB" sz="1200" dirty="0">
                        <a:effectLst/>
                        <a:latin typeface="+mn-lt"/>
                        <a:ea typeface="Times New Roman"/>
                        <a:cs typeface="Arial"/>
                      </a:endParaRPr>
                    </a:p>
                  </a:txBody>
                  <a:tcPr marL="35351" marR="35351" marT="0" marB="0"/>
                </a:tc>
                <a:tc hMerge="1">
                  <a:txBody>
                    <a:bodyPr/>
                    <a:lstStyle/>
                    <a:p>
                      <a:endParaRPr lang="en-GB"/>
                    </a:p>
                  </a:txBody>
                  <a:tcPr/>
                </a:tc>
                <a:tc rowSpan="2">
                  <a:txBody>
                    <a:bodyPr/>
                    <a:lstStyle/>
                    <a:p>
                      <a:pPr algn="just">
                        <a:lnSpc>
                          <a:spcPct val="150000"/>
                        </a:lnSpc>
                        <a:spcAft>
                          <a:spcPts val="0"/>
                        </a:spcAft>
                      </a:pPr>
                      <a:r>
                        <a:rPr lang="en-GB" sz="1200" dirty="0">
                          <a:effectLst/>
                          <a:latin typeface="+mn-lt"/>
                        </a:rPr>
                        <a:t>Total vessels on order</a:t>
                      </a:r>
                      <a:endParaRPr lang="en-GB" sz="1200" dirty="0">
                        <a:effectLst/>
                        <a:latin typeface="+mn-lt"/>
                        <a:ea typeface="Times New Roman"/>
                        <a:cs typeface="Arial"/>
                      </a:endParaRPr>
                    </a:p>
                  </a:txBody>
                  <a:tcPr marL="35351" marR="35351" marT="0" marB="0"/>
                </a:tc>
                <a:tc rowSpan="2">
                  <a:txBody>
                    <a:bodyPr/>
                    <a:lstStyle/>
                    <a:p>
                      <a:pPr algn="just">
                        <a:lnSpc>
                          <a:spcPct val="150000"/>
                        </a:lnSpc>
                        <a:spcAft>
                          <a:spcPts val="0"/>
                        </a:spcAft>
                      </a:pPr>
                      <a:r>
                        <a:rPr lang="en-GB" sz="1200">
                          <a:effectLst/>
                          <a:latin typeface="+mn-lt"/>
                        </a:rPr>
                        <a:t>Total TEU on order</a:t>
                      </a:r>
                      <a:endParaRPr lang="en-GB" sz="1200">
                        <a:effectLst/>
                        <a:latin typeface="+mn-lt"/>
                        <a:ea typeface="Times New Roman"/>
                        <a:cs typeface="Arial"/>
                      </a:endParaRPr>
                    </a:p>
                  </a:txBody>
                  <a:tcPr marL="35351" marR="35351" marT="0" marB="0"/>
                </a:tc>
                <a:tc rowSpan="2">
                  <a:txBody>
                    <a:bodyPr/>
                    <a:lstStyle/>
                    <a:p>
                      <a:pPr algn="just">
                        <a:lnSpc>
                          <a:spcPct val="150000"/>
                        </a:lnSpc>
                        <a:spcAft>
                          <a:spcPts val="0"/>
                        </a:spcAft>
                      </a:pPr>
                      <a:r>
                        <a:rPr lang="en-GB" sz="1200" dirty="0">
                          <a:effectLst/>
                          <a:latin typeface="+mn-lt"/>
                          <a:ea typeface="Times New Roman"/>
                          <a:cs typeface="Arial"/>
                        </a:rPr>
                        <a:t>% of total fleet</a:t>
                      </a:r>
                    </a:p>
                  </a:txBody>
                  <a:tcPr marL="35351" marR="35351" marT="0" marB="0"/>
                </a:tc>
                <a:extLst>
                  <a:ext uri="{0D108BD9-81ED-4DB2-BD59-A6C34878D82A}">
                    <a16:rowId xmlns:a16="http://schemas.microsoft.com/office/drawing/2014/main" val="10000"/>
                  </a:ext>
                </a:extLst>
              </a:tr>
              <a:tr h="600550">
                <a:tc vMerge="1">
                  <a:txBody>
                    <a:bodyPr/>
                    <a:lstStyle/>
                    <a:p>
                      <a:endParaRPr lang="en-GB"/>
                    </a:p>
                  </a:txBody>
                  <a:tcPr/>
                </a:tc>
                <a:tc>
                  <a:txBody>
                    <a:bodyPr/>
                    <a:lstStyle/>
                    <a:p>
                      <a:pPr algn="just">
                        <a:lnSpc>
                          <a:spcPct val="150000"/>
                        </a:lnSpc>
                        <a:spcAft>
                          <a:spcPts val="0"/>
                        </a:spcAft>
                      </a:pPr>
                      <a:r>
                        <a:rPr lang="en-GB" sz="1200">
                          <a:effectLst/>
                          <a:latin typeface="+mn-lt"/>
                        </a:rPr>
                        <a:t>No.</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a:effectLst/>
                          <a:latin typeface="+mn-lt"/>
                        </a:rPr>
                        <a:t>TEU</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a:effectLst/>
                          <a:latin typeface="+mn-lt"/>
                        </a:rPr>
                        <a:t>No.</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a:effectLst/>
                          <a:latin typeface="+mn-lt"/>
                        </a:rPr>
                        <a:t>TEU</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rPr>
                        <a:t>No.</a:t>
                      </a:r>
                      <a:endParaRPr lang="en-GB" sz="1200" dirty="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a:effectLst/>
                          <a:latin typeface="+mn-lt"/>
                        </a:rPr>
                        <a:t>TEU</a:t>
                      </a:r>
                      <a:endParaRPr lang="en-GB" sz="1200">
                        <a:effectLst/>
                        <a:latin typeface="+mn-lt"/>
                        <a:ea typeface="Times New Roman"/>
                        <a:cs typeface="Arial"/>
                      </a:endParaRPr>
                    </a:p>
                  </a:txBody>
                  <a:tcPr marL="35351" marR="35351" marT="0" marB="0"/>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300275">
                <a:tc>
                  <a:txBody>
                    <a:bodyPr/>
                    <a:lstStyle/>
                    <a:p>
                      <a:pPr algn="just">
                        <a:lnSpc>
                          <a:spcPct val="150000"/>
                        </a:lnSpc>
                        <a:spcAft>
                          <a:spcPts val="0"/>
                        </a:spcAft>
                      </a:pPr>
                      <a:r>
                        <a:rPr lang="en-GB" sz="1200">
                          <a:effectLst/>
                          <a:latin typeface="+mn-lt"/>
                        </a:rPr>
                        <a:t>0-499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328</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86,119</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6</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1,238</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0</a:t>
                      </a:r>
                    </a:p>
                  </a:txBody>
                  <a:tcPr marL="35351" marR="35351" marT="0" marB="0"/>
                </a:tc>
                <a:tc>
                  <a:txBody>
                    <a:bodyPr/>
                    <a:lstStyle/>
                    <a:p>
                      <a:r>
                        <a:rPr lang="en-GB" sz="1200" kern="1200" dirty="0">
                          <a:solidFill>
                            <a:schemeClr val="dk1"/>
                          </a:solidFill>
                          <a:effectLst/>
                          <a:latin typeface="+mn-lt"/>
                          <a:ea typeface="Times New Roman"/>
                          <a:cs typeface="Arial"/>
                        </a:rPr>
                        <a:t>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6</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1,238</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1.4</a:t>
                      </a:r>
                    </a:p>
                  </a:txBody>
                  <a:tcPr marL="35351" marR="35351" marT="0" marB="0"/>
                </a:tc>
                <a:extLst>
                  <a:ext uri="{0D108BD9-81ED-4DB2-BD59-A6C34878D82A}">
                    <a16:rowId xmlns:a16="http://schemas.microsoft.com/office/drawing/2014/main" val="10002"/>
                  </a:ext>
                </a:extLst>
              </a:tr>
              <a:tr h="300275">
                <a:tc>
                  <a:txBody>
                    <a:bodyPr/>
                    <a:lstStyle/>
                    <a:p>
                      <a:pPr algn="just">
                        <a:lnSpc>
                          <a:spcPct val="150000"/>
                        </a:lnSpc>
                        <a:spcAft>
                          <a:spcPts val="0"/>
                        </a:spcAft>
                      </a:pPr>
                      <a:r>
                        <a:rPr lang="en-GB" sz="1200">
                          <a:effectLst/>
                          <a:latin typeface="+mn-lt"/>
                        </a:rPr>
                        <a:t>500-999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680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516,867</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4</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3,241</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a:t>
                      </a:r>
                    </a:p>
                  </a:txBody>
                  <a:tcPr marL="35351" marR="35351" marT="0" marB="0"/>
                </a:tc>
                <a:tc>
                  <a:txBody>
                    <a:bodyPr/>
                    <a:lstStyle/>
                    <a:p>
                      <a:r>
                        <a:rPr lang="en-GB" sz="1200" kern="1200" dirty="0">
                          <a:solidFill>
                            <a:schemeClr val="dk1"/>
                          </a:solidFill>
                          <a:effectLst/>
                          <a:latin typeface="+mn-lt"/>
                          <a:ea typeface="Times New Roman"/>
                          <a:cs typeface="Arial"/>
                        </a:rPr>
                        <a:t>959</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5</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4,200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0.8</a:t>
                      </a:r>
                    </a:p>
                  </a:txBody>
                  <a:tcPr marL="35351" marR="35351" marT="0" marB="0"/>
                </a:tc>
                <a:extLst>
                  <a:ext uri="{0D108BD9-81ED-4DB2-BD59-A6C34878D82A}">
                    <a16:rowId xmlns:a16="http://schemas.microsoft.com/office/drawing/2014/main" val="10003"/>
                  </a:ext>
                </a:extLst>
              </a:tr>
              <a:tr h="332856">
                <a:tc>
                  <a:txBody>
                    <a:bodyPr/>
                    <a:lstStyle/>
                    <a:p>
                      <a:pPr algn="just">
                        <a:lnSpc>
                          <a:spcPct val="150000"/>
                        </a:lnSpc>
                        <a:spcAft>
                          <a:spcPts val="0"/>
                        </a:spcAft>
                      </a:pPr>
                      <a:r>
                        <a:rPr lang="en-GB" sz="1200">
                          <a:effectLst/>
                          <a:latin typeface="+mn-lt"/>
                        </a:rPr>
                        <a:t>1,000-2,999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1,830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3,276,737</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94</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182,088</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109</a:t>
                      </a:r>
                    </a:p>
                  </a:txBody>
                  <a:tcPr marL="35351" marR="35351" marT="0" marB="0"/>
                </a:tc>
                <a:tc>
                  <a:txBody>
                    <a:bodyPr/>
                    <a:lstStyle/>
                    <a:p>
                      <a:r>
                        <a:rPr lang="en-GB" sz="1200" kern="1200" dirty="0">
                          <a:solidFill>
                            <a:schemeClr val="dk1"/>
                          </a:solidFill>
                          <a:effectLst/>
                          <a:latin typeface="+mn-lt"/>
                          <a:ea typeface="Times New Roman"/>
                          <a:cs typeface="Arial"/>
                        </a:rPr>
                        <a:t>22,1859</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204</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406,186</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12.4</a:t>
                      </a:r>
                    </a:p>
                  </a:txBody>
                  <a:tcPr marL="35351" marR="35351" marT="0" marB="0"/>
                </a:tc>
                <a:extLst>
                  <a:ext uri="{0D108BD9-81ED-4DB2-BD59-A6C34878D82A}">
                    <a16:rowId xmlns:a16="http://schemas.microsoft.com/office/drawing/2014/main" val="10004"/>
                  </a:ext>
                </a:extLst>
              </a:tr>
              <a:tr h="332856">
                <a:tc>
                  <a:txBody>
                    <a:bodyPr/>
                    <a:lstStyle/>
                    <a:p>
                      <a:pPr algn="just">
                        <a:lnSpc>
                          <a:spcPct val="150000"/>
                        </a:lnSpc>
                        <a:spcAft>
                          <a:spcPts val="0"/>
                        </a:spcAft>
                      </a:pPr>
                      <a:r>
                        <a:rPr lang="en-GB" sz="1200">
                          <a:effectLst/>
                          <a:latin typeface="+mn-lt"/>
                        </a:rPr>
                        <a:t>3,000-4,999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821</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3,388,302</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11</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41,000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27</a:t>
                      </a:r>
                    </a:p>
                  </a:txBody>
                  <a:tcPr marL="35351" marR="35351" marT="0" marB="0"/>
                </a:tc>
                <a:tc>
                  <a:txBody>
                    <a:bodyPr/>
                    <a:lstStyle/>
                    <a:p>
                      <a:r>
                        <a:rPr lang="en-GB" sz="1200" kern="1200" dirty="0">
                          <a:solidFill>
                            <a:schemeClr val="dk1"/>
                          </a:solidFill>
                          <a:effectLst/>
                          <a:latin typeface="+mn-lt"/>
                          <a:ea typeface="Times New Roman"/>
                          <a:cs typeface="Arial"/>
                        </a:rPr>
                        <a:t>94,720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38</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135,720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4.0</a:t>
                      </a:r>
                    </a:p>
                  </a:txBody>
                  <a:tcPr marL="35351" marR="35351" marT="0" marB="0"/>
                </a:tc>
                <a:extLst>
                  <a:ext uri="{0D108BD9-81ED-4DB2-BD59-A6C34878D82A}">
                    <a16:rowId xmlns:a16="http://schemas.microsoft.com/office/drawing/2014/main" val="10005"/>
                  </a:ext>
                </a:extLst>
              </a:tr>
              <a:tr h="332856">
                <a:tc>
                  <a:txBody>
                    <a:bodyPr/>
                    <a:lstStyle/>
                    <a:p>
                      <a:pPr algn="just">
                        <a:lnSpc>
                          <a:spcPct val="150000"/>
                        </a:lnSpc>
                        <a:spcAft>
                          <a:spcPts val="0"/>
                        </a:spcAft>
                      </a:pPr>
                      <a:r>
                        <a:rPr lang="en-GB" sz="1200">
                          <a:effectLst/>
                          <a:latin typeface="+mn-lt"/>
                        </a:rPr>
                        <a:t>5,000-7,499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588</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3,563,363</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7</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39,900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a:t>
                      </a:r>
                    </a:p>
                  </a:txBody>
                  <a:tcPr marL="35351" marR="35351" marT="0" marB="0"/>
                </a:tc>
                <a:tc>
                  <a:txBody>
                    <a:bodyPr/>
                    <a:lstStyle/>
                    <a:p>
                      <a:r>
                        <a:rPr lang="en-GB" sz="1200" kern="1200" dirty="0">
                          <a:solidFill>
                            <a:schemeClr val="dk1"/>
                          </a:solidFill>
                          <a:effectLst/>
                          <a:latin typeface="+mn-lt"/>
                          <a:ea typeface="Times New Roman"/>
                          <a:cs typeface="Arial"/>
                        </a:rPr>
                        <a:t>15,900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55,800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1.6</a:t>
                      </a:r>
                    </a:p>
                  </a:txBody>
                  <a:tcPr marL="35351" marR="35351" marT="0" marB="0"/>
                </a:tc>
                <a:extLst>
                  <a:ext uri="{0D108BD9-81ED-4DB2-BD59-A6C34878D82A}">
                    <a16:rowId xmlns:a16="http://schemas.microsoft.com/office/drawing/2014/main" val="10006"/>
                  </a:ext>
                </a:extLst>
              </a:tr>
              <a:tr h="332856">
                <a:tc>
                  <a:txBody>
                    <a:bodyPr/>
                    <a:lstStyle/>
                    <a:p>
                      <a:pPr algn="just">
                        <a:lnSpc>
                          <a:spcPct val="150000"/>
                        </a:lnSpc>
                        <a:spcAft>
                          <a:spcPts val="0"/>
                        </a:spcAft>
                      </a:pPr>
                      <a:r>
                        <a:rPr lang="en-GB" sz="1200">
                          <a:effectLst/>
                          <a:latin typeface="+mn-lt"/>
                        </a:rPr>
                        <a:t>7,500-9,999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454</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3,962,459</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92,200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a:t>
                      </a:r>
                    </a:p>
                  </a:txBody>
                  <a:tcPr marL="35351" marR="35351" marT="0" marB="0"/>
                </a:tc>
                <a:tc>
                  <a:txBody>
                    <a:bodyPr/>
                    <a:lstStyle/>
                    <a:p>
                      <a:r>
                        <a:rPr lang="en-GB" sz="1200" kern="1200" dirty="0">
                          <a:solidFill>
                            <a:schemeClr val="dk1"/>
                          </a:solidFill>
                          <a:effectLst/>
                          <a:latin typeface="+mn-lt"/>
                          <a:ea typeface="Times New Roman"/>
                          <a:cs typeface="Arial"/>
                        </a:rPr>
                        <a:t>17,600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12</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109,800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2.8</a:t>
                      </a:r>
                    </a:p>
                  </a:txBody>
                  <a:tcPr marL="35351" marR="35351" marT="0" marB="0"/>
                </a:tc>
                <a:extLst>
                  <a:ext uri="{0D108BD9-81ED-4DB2-BD59-A6C34878D82A}">
                    <a16:rowId xmlns:a16="http://schemas.microsoft.com/office/drawing/2014/main" val="10007"/>
                  </a:ext>
                </a:extLst>
              </a:tr>
              <a:tr h="332856">
                <a:tc>
                  <a:txBody>
                    <a:bodyPr/>
                    <a:lstStyle/>
                    <a:p>
                      <a:pPr algn="just">
                        <a:lnSpc>
                          <a:spcPct val="150000"/>
                        </a:lnSpc>
                        <a:spcAft>
                          <a:spcPts val="0"/>
                        </a:spcAft>
                      </a:pPr>
                      <a:r>
                        <a:rPr lang="en-GB" sz="1200">
                          <a:effectLst/>
                          <a:latin typeface="+mn-lt"/>
                        </a:rPr>
                        <a:t>10,000-12,999</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121</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1,296,409</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18</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198,220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20</a:t>
                      </a:r>
                    </a:p>
                  </a:txBody>
                  <a:tcPr marL="35351" marR="35351" marT="0" marB="0"/>
                </a:tc>
                <a:tc>
                  <a:txBody>
                    <a:bodyPr/>
                    <a:lstStyle/>
                    <a:p>
                      <a:r>
                        <a:rPr lang="en-GB" sz="1200" kern="1200" dirty="0">
                          <a:solidFill>
                            <a:schemeClr val="dk1"/>
                          </a:solidFill>
                          <a:effectLst/>
                          <a:latin typeface="+mn-lt"/>
                          <a:ea typeface="Times New Roman"/>
                          <a:cs typeface="Arial"/>
                        </a:rPr>
                        <a:t>233,200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38</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431,420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33.3</a:t>
                      </a:r>
                    </a:p>
                  </a:txBody>
                  <a:tcPr marL="35351" marR="35351" marT="0" marB="0"/>
                </a:tc>
                <a:extLst>
                  <a:ext uri="{0D108BD9-81ED-4DB2-BD59-A6C34878D82A}">
                    <a16:rowId xmlns:a16="http://schemas.microsoft.com/office/drawing/2014/main" val="10008"/>
                  </a:ext>
                </a:extLst>
              </a:tr>
              <a:tr h="332856">
                <a:tc>
                  <a:txBody>
                    <a:bodyPr/>
                    <a:lstStyle/>
                    <a:p>
                      <a:pPr algn="just">
                        <a:lnSpc>
                          <a:spcPct val="150000"/>
                        </a:lnSpc>
                        <a:spcAft>
                          <a:spcPts val="0"/>
                        </a:spcAft>
                      </a:pPr>
                      <a:r>
                        <a:rPr lang="en-GB" sz="1200" dirty="0">
                          <a:effectLst/>
                          <a:latin typeface="+mn-lt"/>
                        </a:rPr>
                        <a:t>13,000-15,999</a:t>
                      </a:r>
                      <a:endParaRPr lang="en-GB" sz="1200" dirty="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193</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2,632,460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23</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324,110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42</a:t>
                      </a:r>
                    </a:p>
                  </a:txBody>
                  <a:tcPr marL="35351" marR="35351" marT="0" marB="0"/>
                </a:tc>
                <a:tc>
                  <a:txBody>
                    <a:bodyPr/>
                    <a:lstStyle/>
                    <a:p>
                      <a:r>
                        <a:rPr lang="en-GB" sz="1200" kern="1200" dirty="0">
                          <a:solidFill>
                            <a:schemeClr val="dk1"/>
                          </a:solidFill>
                          <a:effectLst/>
                          <a:latin typeface="+mn-lt"/>
                          <a:ea typeface="Times New Roman"/>
                          <a:cs typeface="Arial"/>
                        </a:rPr>
                        <a:t>594,750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65</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918,860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34.9</a:t>
                      </a:r>
                    </a:p>
                  </a:txBody>
                  <a:tcPr marL="35351" marR="35351" marT="0" marB="0"/>
                </a:tc>
                <a:extLst>
                  <a:ext uri="{0D108BD9-81ED-4DB2-BD59-A6C34878D82A}">
                    <a16:rowId xmlns:a16="http://schemas.microsoft.com/office/drawing/2014/main" val="10009"/>
                  </a:ext>
                </a:extLst>
              </a:tr>
              <a:tr h="332856">
                <a:tc>
                  <a:txBody>
                    <a:bodyPr/>
                    <a:lstStyle/>
                    <a:p>
                      <a:pPr algn="just">
                        <a:lnSpc>
                          <a:spcPct val="150000"/>
                        </a:lnSpc>
                        <a:spcAft>
                          <a:spcPts val="0"/>
                        </a:spcAft>
                      </a:pPr>
                      <a:r>
                        <a:rPr lang="en-GB" sz="1200">
                          <a:effectLst/>
                          <a:latin typeface="+mn-lt"/>
                        </a:rPr>
                        <a:t>16,000+</a:t>
                      </a:r>
                      <a:endParaRPr lang="en-GB" sz="120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68</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1,261,927</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410,350</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34</a:t>
                      </a:r>
                    </a:p>
                  </a:txBody>
                  <a:tcPr marL="35351" marR="35351" marT="0" marB="0"/>
                </a:tc>
                <a:tc>
                  <a:txBody>
                    <a:bodyPr/>
                    <a:lstStyle/>
                    <a:p>
                      <a:r>
                        <a:rPr lang="en-GB" sz="1200" kern="1200" dirty="0">
                          <a:solidFill>
                            <a:schemeClr val="dk1"/>
                          </a:solidFill>
                          <a:effectLst/>
                          <a:latin typeface="+mn-lt"/>
                          <a:ea typeface="Times New Roman"/>
                          <a:cs typeface="Arial"/>
                        </a:rPr>
                        <a:t>687,340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54</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1,097,690</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87.0</a:t>
                      </a:r>
                    </a:p>
                  </a:txBody>
                  <a:tcPr marL="35351" marR="35351" marT="0" marB="0"/>
                </a:tc>
                <a:extLst>
                  <a:ext uri="{0D108BD9-81ED-4DB2-BD59-A6C34878D82A}">
                    <a16:rowId xmlns:a16="http://schemas.microsoft.com/office/drawing/2014/main" val="10010"/>
                  </a:ext>
                </a:extLst>
              </a:tr>
              <a:tr h="332856">
                <a:tc>
                  <a:txBody>
                    <a:bodyPr/>
                    <a:lstStyle/>
                    <a:p>
                      <a:pPr algn="just">
                        <a:lnSpc>
                          <a:spcPct val="150000"/>
                        </a:lnSpc>
                        <a:spcAft>
                          <a:spcPts val="0"/>
                        </a:spcAft>
                      </a:pPr>
                      <a:r>
                        <a:rPr lang="en-GB" sz="1200" dirty="0">
                          <a:effectLst/>
                          <a:latin typeface="+mn-lt"/>
                        </a:rPr>
                        <a:t>Total</a:t>
                      </a:r>
                      <a:endParaRPr lang="en-GB" sz="1200" dirty="0">
                        <a:effectLst/>
                        <a:latin typeface="+mn-lt"/>
                        <a:ea typeface="Times New Roman"/>
                        <a:cs typeface="Arial"/>
                      </a:endParaRP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5,083</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19,984,643</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193</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1,292,347</a:t>
                      </a:r>
                    </a:p>
                  </a:txBody>
                  <a:tcPr marL="35351" marR="35351" marT="0" marB="0"/>
                </a:tc>
                <a:tc>
                  <a:txBody>
                    <a:bodyPr/>
                    <a:lstStyle/>
                    <a:p>
                      <a:pPr algn="just">
                        <a:lnSpc>
                          <a:spcPct val="150000"/>
                        </a:lnSpc>
                        <a:spcAft>
                          <a:spcPts val="0"/>
                        </a:spcAft>
                      </a:pPr>
                      <a:r>
                        <a:rPr lang="en-GB" sz="1200" dirty="0">
                          <a:effectLst/>
                          <a:latin typeface="+mn-lt"/>
                          <a:ea typeface="Times New Roman"/>
                          <a:cs typeface="Arial"/>
                        </a:rPr>
                        <a:t>238</a:t>
                      </a:r>
                    </a:p>
                  </a:txBody>
                  <a:tcPr marL="35351" marR="35351" marT="0" marB="0"/>
                </a:tc>
                <a:tc>
                  <a:txBody>
                    <a:bodyPr/>
                    <a:lstStyle/>
                    <a:p>
                      <a:r>
                        <a:rPr lang="en-GB" sz="1200" kern="1200" dirty="0">
                          <a:solidFill>
                            <a:schemeClr val="dk1"/>
                          </a:solidFill>
                          <a:effectLst/>
                          <a:latin typeface="+mn-lt"/>
                          <a:ea typeface="Times New Roman"/>
                          <a:cs typeface="Arial"/>
                        </a:rPr>
                        <a:t>1,866,328</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432</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3,160,914</a:t>
                      </a:r>
                    </a:p>
                  </a:txBody>
                  <a:tcPr marL="35351" marR="35351" marT="0" marB="0"/>
                </a:tc>
                <a:tc>
                  <a:txBody>
                    <a:bodyPr/>
                    <a:lstStyle/>
                    <a:p>
                      <a:pPr algn="just">
                        <a:lnSpc>
                          <a:spcPct val="150000"/>
                        </a:lnSpc>
                        <a:spcAft>
                          <a:spcPts val="0"/>
                        </a:spcAft>
                      </a:pPr>
                      <a:r>
                        <a:rPr lang="en-GB" sz="1200" kern="1200" dirty="0">
                          <a:solidFill>
                            <a:schemeClr val="dk1"/>
                          </a:solidFill>
                          <a:effectLst/>
                          <a:latin typeface="+mn-lt"/>
                          <a:ea typeface="Times New Roman"/>
                          <a:cs typeface="Arial"/>
                        </a:rPr>
                        <a:t>15.8</a:t>
                      </a:r>
                    </a:p>
                  </a:txBody>
                  <a:tcPr marL="35351" marR="35351"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8371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16</a:t>
            </a:fld>
            <a:endParaRPr lang="fr-FR" dirty="0">
              <a:latin typeface="Arial"/>
            </a:endParaRPr>
          </a:p>
        </p:txBody>
      </p:sp>
      <p:sp>
        <p:nvSpPr>
          <p:cNvPr id="4" name="Content Placeholder 3"/>
          <p:cNvSpPr>
            <a:spLocks noGrp="1"/>
          </p:cNvSpPr>
          <p:nvPr>
            <p:ph idx="1"/>
          </p:nvPr>
        </p:nvSpPr>
        <p:spPr>
          <a:xfrm>
            <a:off x="457200" y="1121790"/>
            <a:ext cx="8229600" cy="4821811"/>
          </a:xfrm>
        </p:spPr>
        <p:txBody>
          <a:bodyPr/>
          <a:lstStyle/>
          <a:p>
            <a:r>
              <a:rPr lang="en-GB" dirty="0"/>
              <a:t>xxx</a:t>
            </a:r>
          </a:p>
          <a:p>
            <a:endParaRPr lang="en-GB" dirty="0"/>
          </a:p>
        </p:txBody>
      </p:sp>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31114"/>
            <a:ext cx="91440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593464"/>
            <a:ext cx="9144000" cy="321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0" y="4545396"/>
            <a:ext cx="4114800" cy="1268550"/>
          </a:xfrm>
          <a:solidFill>
            <a:schemeClr val="bg1"/>
          </a:solidFill>
          <a:ln>
            <a:solidFill>
              <a:schemeClr val="tx1"/>
            </a:solidFill>
          </a:ln>
        </p:spPr>
        <p:txBody>
          <a:bodyPr/>
          <a:lstStyle/>
          <a:p>
            <a:r>
              <a:rPr lang="en-GB" dirty="0"/>
              <a:t>World fleet 1</a:t>
            </a:r>
            <a:r>
              <a:rPr lang="en-GB" baseline="30000" dirty="0"/>
              <a:t>st</a:t>
            </a:r>
            <a:r>
              <a:rPr lang="en-GB" dirty="0"/>
              <a:t> august 2017</a:t>
            </a:r>
          </a:p>
        </p:txBody>
      </p:sp>
      <p:sp>
        <p:nvSpPr>
          <p:cNvPr id="5" name="TextBox 4"/>
          <p:cNvSpPr txBox="1"/>
          <p:nvPr/>
        </p:nvSpPr>
        <p:spPr>
          <a:xfrm>
            <a:off x="3479564" y="136476"/>
            <a:ext cx="5513696" cy="646331"/>
          </a:xfrm>
          <a:prstGeom prst="rect">
            <a:avLst/>
          </a:prstGeom>
          <a:noFill/>
        </p:spPr>
        <p:txBody>
          <a:bodyPr wrap="square" rtlCol="0">
            <a:spAutoFit/>
          </a:bodyPr>
          <a:lstStyle/>
          <a:p>
            <a:r>
              <a:rPr lang="en-GB" dirty="0"/>
              <a:t>https://lloydslist.maritimeintelligence.informa.com/markets/containers/data-hub/operating-fleet</a:t>
            </a:r>
          </a:p>
        </p:txBody>
      </p:sp>
    </p:spTree>
    <p:extLst>
      <p:ext uri="{BB962C8B-B14F-4D97-AF65-F5344CB8AC3E}">
        <p14:creationId xmlns:p14="http://schemas.microsoft.com/office/powerpoint/2010/main" val="313913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17</a:t>
            </a:fld>
            <a:endParaRPr lang="fr-FR" dirty="0">
              <a:latin typeface="Arial"/>
            </a:endParaRPr>
          </a:p>
        </p:txBody>
      </p:sp>
      <p:sp>
        <p:nvSpPr>
          <p:cNvPr id="3" name="Title 2"/>
          <p:cNvSpPr>
            <a:spLocks noGrp="1"/>
          </p:cNvSpPr>
          <p:nvPr>
            <p:ph type="title"/>
          </p:nvPr>
        </p:nvSpPr>
        <p:spPr/>
        <p:txBody>
          <a:bodyPr/>
          <a:lstStyle/>
          <a:p>
            <a:r>
              <a:rPr lang="en-GB" dirty="0"/>
              <a:t>Idle fleet</a:t>
            </a:r>
          </a:p>
        </p:txBody>
      </p:sp>
      <p:graphicFrame>
        <p:nvGraphicFramePr>
          <p:cNvPr id="5" name="Table 4"/>
          <p:cNvGraphicFramePr>
            <a:graphicFrameLocks noGrp="1"/>
          </p:cNvGraphicFramePr>
          <p:nvPr>
            <p:extLst>
              <p:ext uri="{D42A27DB-BD31-4B8C-83A1-F6EECF244321}">
                <p14:modId xmlns:p14="http://schemas.microsoft.com/office/powerpoint/2010/main" val="3517915527"/>
              </p:ext>
            </p:extLst>
          </p:nvPr>
        </p:nvGraphicFramePr>
        <p:xfrm>
          <a:off x="1717038" y="1117602"/>
          <a:ext cx="6566691" cy="4825999"/>
        </p:xfrm>
        <a:graphic>
          <a:graphicData uri="http://schemas.openxmlformats.org/drawingml/2006/table">
            <a:tbl>
              <a:tblPr firstRow="1" firstCol="1" bandRow="1">
                <a:tableStyleId>{5C22544A-7EE6-4342-B048-85BDC9FD1C3A}</a:tableStyleId>
              </a:tblPr>
              <a:tblGrid>
                <a:gridCol w="1351967">
                  <a:extLst>
                    <a:ext uri="{9D8B030D-6E8A-4147-A177-3AD203B41FA5}">
                      <a16:colId xmlns:a16="http://schemas.microsoft.com/office/drawing/2014/main" val="20000"/>
                    </a:ext>
                  </a:extLst>
                </a:gridCol>
                <a:gridCol w="411849">
                  <a:extLst>
                    <a:ext uri="{9D8B030D-6E8A-4147-A177-3AD203B41FA5}">
                      <a16:colId xmlns:a16="http://schemas.microsoft.com/office/drawing/2014/main" val="20001"/>
                    </a:ext>
                  </a:extLst>
                </a:gridCol>
                <a:gridCol w="830033">
                  <a:extLst>
                    <a:ext uri="{9D8B030D-6E8A-4147-A177-3AD203B41FA5}">
                      <a16:colId xmlns:a16="http://schemas.microsoft.com/office/drawing/2014/main" val="20002"/>
                    </a:ext>
                  </a:extLst>
                </a:gridCol>
                <a:gridCol w="518769">
                  <a:extLst>
                    <a:ext uri="{9D8B030D-6E8A-4147-A177-3AD203B41FA5}">
                      <a16:colId xmlns:a16="http://schemas.microsoft.com/office/drawing/2014/main" val="20003"/>
                    </a:ext>
                  </a:extLst>
                </a:gridCol>
                <a:gridCol w="933786">
                  <a:extLst>
                    <a:ext uri="{9D8B030D-6E8A-4147-A177-3AD203B41FA5}">
                      <a16:colId xmlns:a16="http://schemas.microsoft.com/office/drawing/2014/main" val="20004"/>
                    </a:ext>
                  </a:extLst>
                </a:gridCol>
                <a:gridCol w="518769">
                  <a:extLst>
                    <a:ext uri="{9D8B030D-6E8A-4147-A177-3AD203B41FA5}">
                      <a16:colId xmlns:a16="http://schemas.microsoft.com/office/drawing/2014/main" val="20005"/>
                    </a:ext>
                  </a:extLst>
                </a:gridCol>
                <a:gridCol w="933786">
                  <a:extLst>
                    <a:ext uri="{9D8B030D-6E8A-4147-A177-3AD203B41FA5}">
                      <a16:colId xmlns:a16="http://schemas.microsoft.com/office/drawing/2014/main" val="20006"/>
                    </a:ext>
                  </a:extLst>
                </a:gridCol>
                <a:gridCol w="1067732">
                  <a:extLst>
                    <a:ext uri="{9D8B030D-6E8A-4147-A177-3AD203B41FA5}">
                      <a16:colId xmlns:a16="http://schemas.microsoft.com/office/drawing/2014/main" val="20007"/>
                    </a:ext>
                  </a:extLst>
                </a:gridCol>
              </a:tblGrid>
              <a:tr h="715227">
                <a:tc rowSpan="2">
                  <a:txBody>
                    <a:bodyPr/>
                    <a:lstStyle/>
                    <a:p>
                      <a:pPr algn="just">
                        <a:lnSpc>
                          <a:spcPct val="150000"/>
                        </a:lnSpc>
                        <a:spcAft>
                          <a:spcPts val="0"/>
                        </a:spcAft>
                      </a:pPr>
                      <a:r>
                        <a:rPr lang="en-GB" sz="1200" dirty="0">
                          <a:effectLst/>
                          <a:latin typeface="+mn-lt"/>
                        </a:rPr>
                        <a:t>TEU range</a:t>
                      </a:r>
                      <a:endParaRPr lang="en-GB" sz="1200" dirty="0">
                        <a:effectLst/>
                        <a:latin typeface="+mn-lt"/>
                        <a:ea typeface="Times New Roman"/>
                        <a:cs typeface="Arial"/>
                      </a:endParaRPr>
                    </a:p>
                  </a:txBody>
                  <a:tcPr marL="37034" marR="37034" marT="0" marB="0"/>
                </a:tc>
                <a:tc gridSpan="2">
                  <a:txBody>
                    <a:bodyPr/>
                    <a:lstStyle/>
                    <a:p>
                      <a:pPr algn="just">
                        <a:lnSpc>
                          <a:spcPct val="150000"/>
                        </a:lnSpc>
                        <a:spcAft>
                          <a:spcPts val="0"/>
                        </a:spcAft>
                      </a:pPr>
                      <a:r>
                        <a:rPr lang="en-GB" sz="1200" dirty="0">
                          <a:effectLst/>
                          <a:latin typeface="+mn-lt"/>
                        </a:rPr>
                        <a:t>Owner operator</a:t>
                      </a:r>
                      <a:endParaRPr lang="en-GB" sz="1200" dirty="0">
                        <a:effectLst/>
                        <a:latin typeface="+mn-lt"/>
                        <a:ea typeface="Times New Roman"/>
                        <a:cs typeface="Arial"/>
                      </a:endParaRPr>
                    </a:p>
                  </a:txBody>
                  <a:tcPr marL="37034" marR="37034" marT="0" marB="0"/>
                </a:tc>
                <a:tc hMerge="1">
                  <a:txBody>
                    <a:bodyPr/>
                    <a:lstStyle/>
                    <a:p>
                      <a:endParaRPr lang="en-GB"/>
                    </a:p>
                  </a:txBody>
                  <a:tcPr/>
                </a:tc>
                <a:tc gridSpan="2">
                  <a:txBody>
                    <a:bodyPr/>
                    <a:lstStyle/>
                    <a:p>
                      <a:pPr algn="just">
                        <a:lnSpc>
                          <a:spcPct val="150000"/>
                        </a:lnSpc>
                        <a:spcAft>
                          <a:spcPts val="0"/>
                        </a:spcAft>
                      </a:pPr>
                      <a:r>
                        <a:rPr lang="en-GB" sz="1200">
                          <a:effectLst/>
                          <a:latin typeface="+mn-lt"/>
                        </a:rPr>
                        <a:t>Chartered/</a:t>
                      </a:r>
                    </a:p>
                    <a:p>
                      <a:pPr algn="just">
                        <a:lnSpc>
                          <a:spcPct val="150000"/>
                        </a:lnSpc>
                        <a:spcAft>
                          <a:spcPts val="0"/>
                        </a:spcAft>
                      </a:pPr>
                      <a:r>
                        <a:rPr lang="en-GB" sz="1200">
                          <a:effectLst/>
                          <a:latin typeface="+mn-lt"/>
                        </a:rPr>
                        <a:t>unknown</a:t>
                      </a:r>
                      <a:endParaRPr lang="en-GB" sz="1200">
                        <a:effectLst/>
                        <a:latin typeface="+mn-lt"/>
                        <a:ea typeface="Times New Roman"/>
                        <a:cs typeface="Arial"/>
                      </a:endParaRPr>
                    </a:p>
                  </a:txBody>
                  <a:tcPr marL="37034" marR="37034" marT="0" marB="0"/>
                </a:tc>
                <a:tc hMerge="1">
                  <a:txBody>
                    <a:bodyPr/>
                    <a:lstStyle/>
                    <a:p>
                      <a:endParaRPr lang="en-GB"/>
                    </a:p>
                  </a:txBody>
                  <a:tcPr/>
                </a:tc>
                <a:tc gridSpan="2">
                  <a:txBody>
                    <a:bodyPr/>
                    <a:lstStyle/>
                    <a:p>
                      <a:pPr algn="just">
                        <a:lnSpc>
                          <a:spcPct val="150000"/>
                        </a:lnSpc>
                        <a:spcAft>
                          <a:spcPts val="0"/>
                        </a:spcAft>
                      </a:pPr>
                      <a:r>
                        <a:rPr lang="en-GB" sz="1200" dirty="0">
                          <a:effectLst/>
                          <a:latin typeface="+mn-lt"/>
                        </a:rPr>
                        <a:t>Total</a:t>
                      </a:r>
                      <a:endParaRPr lang="en-GB" sz="1200" dirty="0">
                        <a:effectLst/>
                        <a:latin typeface="+mn-lt"/>
                        <a:ea typeface="Times New Roman"/>
                        <a:cs typeface="Arial"/>
                      </a:endParaRPr>
                    </a:p>
                  </a:txBody>
                  <a:tcPr marL="37034" marR="37034" marT="0" marB="0"/>
                </a:tc>
                <a:tc hMerge="1">
                  <a:txBody>
                    <a:bodyPr/>
                    <a:lstStyle/>
                    <a:p>
                      <a:endParaRPr lang="en-GB"/>
                    </a:p>
                  </a:txBody>
                  <a:tcPr/>
                </a:tc>
                <a:tc rowSpan="2">
                  <a:txBody>
                    <a:bodyPr/>
                    <a:lstStyle/>
                    <a:p>
                      <a:pPr algn="just">
                        <a:lnSpc>
                          <a:spcPct val="150000"/>
                        </a:lnSpc>
                        <a:spcAft>
                          <a:spcPts val="0"/>
                        </a:spcAft>
                      </a:pPr>
                      <a:r>
                        <a:rPr lang="en-GB" sz="1200" dirty="0">
                          <a:effectLst/>
                          <a:latin typeface="+mn-lt"/>
                        </a:rPr>
                        <a:t>% of total fleet</a:t>
                      </a:r>
                      <a:endParaRPr lang="en-GB" sz="1200" dirty="0">
                        <a:effectLst/>
                        <a:latin typeface="+mn-lt"/>
                        <a:ea typeface="Times New Roman"/>
                        <a:cs typeface="Arial"/>
                      </a:endParaRPr>
                    </a:p>
                  </a:txBody>
                  <a:tcPr marL="37034" marR="37034" marT="0" marB="0"/>
                </a:tc>
                <a:extLst>
                  <a:ext uri="{0D108BD9-81ED-4DB2-BD59-A6C34878D82A}">
                    <a16:rowId xmlns:a16="http://schemas.microsoft.com/office/drawing/2014/main" val="10000"/>
                  </a:ext>
                </a:extLst>
              </a:tr>
              <a:tr h="357612">
                <a:tc vMerge="1">
                  <a:txBody>
                    <a:bodyPr/>
                    <a:lstStyle/>
                    <a:p>
                      <a:endParaRPr lang="en-GB"/>
                    </a:p>
                  </a:txBody>
                  <a:tcPr/>
                </a:tc>
                <a:tc>
                  <a:txBody>
                    <a:bodyPr/>
                    <a:lstStyle/>
                    <a:p>
                      <a:pPr algn="just">
                        <a:lnSpc>
                          <a:spcPct val="150000"/>
                        </a:lnSpc>
                        <a:spcAft>
                          <a:spcPts val="0"/>
                        </a:spcAft>
                      </a:pPr>
                      <a:r>
                        <a:rPr lang="en-GB" sz="1200">
                          <a:effectLst/>
                          <a:latin typeface="+mn-lt"/>
                        </a:rPr>
                        <a:t>No.</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a:effectLst/>
                          <a:latin typeface="+mn-lt"/>
                        </a:rPr>
                        <a:t>TEU</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a:effectLst/>
                          <a:latin typeface="+mn-lt"/>
                        </a:rPr>
                        <a:t>No.</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a:effectLst/>
                          <a:latin typeface="+mn-lt"/>
                        </a:rPr>
                        <a:t>TEU</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a:effectLst/>
                          <a:latin typeface="+mn-lt"/>
                        </a:rPr>
                        <a:t>No.</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a:effectLst/>
                          <a:latin typeface="+mn-lt"/>
                        </a:rPr>
                        <a:t>TEU</a:t>
                      </a:r>
                      <a:endParaRPr lang="en-GB" sz="1200">
                        <a:effectLst/>
                        <a:latin typeface="+mn-lt"/>
                        <a:ea typeface="Times New Roman"/>
                        <a:cs typeface="Arial"/>
                      </a:endParaRPr>
                    </a:p>
                  </a:txBody>
                  <a:tcPr marL="37034" marR="37034" marT="0" marB="0"/>
                </a:tc>
                <a:tc vMerge="1">
                  <a:txBody>
                    <a:bodyPr/>
                    <a:lstStyle/>
                    <a:p>
                      <a:endParaRPr lang="en-GB"/>
                    </a:p>
                  </a:txBody>
                  <a:tcPr/>
                </a:tc>
                <a:extLst>
                  <a:ext uri="{0D108BD9-81ED-4DB2-BD59-A6C34878D82A}">
                    <a16:rowId xmlns:a16="http://schemas.microsoft.com/office/drawing/2014/main" val="10001"/>
                  </a:ext>
                </a:extLst>
              </a:tr>
              <a:tr h="357612">
                <a:tc>
                  <a:txBody>
                    <a:bodyPr/>
                    <a:lstStyle/>
                    <a:p>
                      <a:pPr algn="just">
                        <a:lnSpc>
                          <a:spcPct val="150000"/>
                        </a:lnSpc>
                        <a:spcAft>
                          <a:spcPts val="0"/>
                        </a:spcAft>
                      </a:pPr>
                      <a:r>
                        <a:rPr lang="en-GB" sz="1200" dirty="0">
                          <a:effectLst/>
                          <a:latin typeface="+mn-lt"/>
                        </a:rPr>
                        <a:t>0-499</a:t>
                      </a:r>
                      <a:endParaRPr lang="en-GB" sz="1200" dirty="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14</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4,649</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98</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22,147</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112</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26,796</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31.1</a:t>
                      </a:r>
                    </a:p>
                  </a:txBody>
                  <a:tcPr marL="37034" marR="37034" marT="0" marB="0"/>
                </a:tc>
                <a:extLst>
                  <a:ext uri="{0D108BD9-81ED-4DB2-BD59-A6C34878D82A}">
                    <a16:rowId xmlns:a16="http://schemas.microsoft.com/office/drawing/2014/main" val="10002"/>
                  </a:ext>
                </a:extLst>
              </a:tr>
              <a:tr h="357612">
                <a:tc>
                  <a:txBody>
                    <a:bodyPr/>
                    <a:lstStyle/>
                    <a:p>
                      <a:pPr algn="just">
                        <a:lnSpc>
                          <a:spcPct val="150000"/>
                        </a:lnSpc>
                        <a:spcAft>
                          <a:spcPts val="0"/>
                        </a:spcAft>
                      </a:pPr>
                      <a:r>
                        <a:rPr lang="en-GB" sz="1200" dirty="0">
                          <a:effectLst/>
                          <a:latin typeface="+mn-lt"/>
                        </a:rPr>
                        <a:t>500-999</a:t>
                      </a:r>
                      <a:endParaRPr lang="en-GB" sz="1200" dirty="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12</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7,536</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51</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36,188</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63</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43,724</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8.5</a:t>
                      </a:r>
                    </a:p>
                  </a:txBody>
                  <a:tcPr marL="37034" marR="37034" marT="0" marB="0"/>
                </a:tc>
                <a:extLst>
                  <a:ext uri="{0D108BD9-81ED-4DB2-BD59-A6C34878D82A}">
                    <a16:rowId xmlns:a16="http://schemas.microsoft.com/office/drawing/2014/main" val="10003"/>
                  </a:ext>
                </a:extLst>
              </a:tr>
              <a:tr h="357612">
                <a:tc>
                  <a:txBody>
                    <a:bodyPr/>
                    <a:lstStyle/>
                    <a:p>
                      <a:pPr algn="just">
                        <a:lnSpc>
                          <a:spcPct val="150000"/>
                        </a:lnSpc>
                        <a:spcAft>
                          <a:spcPts val="0"/>
                        </a:spcAft>
                      </a:pPr>
                      <a:r>
                        <a:rPr lang="en-GB" sz="1200">
                          <a:effectLst/>
                          <a:latin typeface="+mn-lt"/>
                        </a:rPr>
                        <a:t>1,000-2,999</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11</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17,205</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37</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64,450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48</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81,655</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2.5</a:t>
                      </a:r>
                    </a:p>
                  </a:txBody>
                  <a:tcPr marL="37034" marR="37034" marT="0" marB="0"/>
                </a:tc>
                <a:extLst>
                  <a:ext uri="{0D108BD9-81ED-4DB2-BD59-A6C34878D82A}">
                    <a16:rowId xmlns:a16="http://schemas.microsoft.com/office/drawing/2014/main" val="10004"/>
                  </a:ext>
                </a:extLst>
              </a:tr>
              <a:tr h="357612">
                <a:tc>
                  <a:txBody>
                    <a:bodyPr/>
                    <a:lstStyle/>
                    <a:p>
                      <a:pPr algn="just">
                        <a:lnSpc>
                          <a:spcPct val="150000"/>
                        </a:lnSpc>
                        <a:spcAft>
                          <a:spcPts val="0"/>
                        </a:spcAft>
                      </a:pPr>
                      <a:r>
                        <a:rPr lang="en-GB" sz="1200" dirty="0">
                          <a:effectLst/>
                          <a:latin typeface="+mn-lt"/>
                        </a:rPr>
                        <a:t>3,000-4,999</a:t>
                      </a:r>
                      <a:endParaRPr lang="en-GB" sz="1200" dirty="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37</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150,281</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37</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150,281</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4.4</a:t>
                      </a:r>
                    </a:p>
                  </a:txBody>
                  <a:tcPr marL="37034" marR="37034" marT="0" marB="0"/>
                </a:tc>
                <a:extLst>
                  <a:ext uri="{0D108BD9-81ED-4DB2-BD59-A6C34878D82A}">
                    <a16:rowId xmlns:a16="http://schemas.microsoft.com/office/drawing/2014/main" val="10005"/>
                  </a:ext>
                </a:extLst>
              </a:tr>
              <a:tr h="357612">
                <a:tc>
                  <a:txBody>
                    <a:bodyPr/>
                    <a:lstStyle/>
                    <a:p>
                      <a:pPr algn="just">
                        <a:lnSpc>
                          <a:spcPct val="150000"/>
                        </a:lnSpc>
                        <a:spcAft>
                          <a:spcPts val="0"/>
                        </a:spcAft>
                      </a:pPr>
                      <a:r>
                        <a:rPr lang="en-GB" sz="1200" dirty="0">
                          <a:effectLst/>
                          <a:latin typeface="+mn-lt"/>
                        </a:rPr>
                        <a:t>5,000-7,499</a:t>
                      </a:r>
                      <a:endParaRPr lang="en-GB" sz="1200" dirty="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5,714</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16</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90,038</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17</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95,752</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2.7</a:t>
                      </a:r>
                    </a:p>
                  </a:txBody>
                  <a:tcPr marL="37034" marR="37034" marT="0" marB="0"/>
                </a:tc>
                <a:extLst>
                  <a:ext uri="{0D108BD9-81ED-4DB2-BD59-A6C34878D82A}">
                    <a16:rowId xmlns:a16="http://schemas.microsoft.com/office/drawing/2014/main" val="10006"/>
                  </a:ext>
                </a:extLst>
              </a:tr>
              <a:tr h="357612">
                <a:tc>
                  <a:txBody>
                    <a:bodyPr/>
                    <a:lstStyle/>
                    <a:p>
                      <a:pPr algn="just">
                        <a:lnSpc>
                          <a:spcPct val="150000"/>
                        </a:lnSpc>
                        <a:spcAft>
                          <a:spcPts val="0"/>
                        </a:spcAft>
                      </a:pPr>
                      <a:r>
                        <a:rPr lang="en-GB" sz="1200">
                          <a:effectLst/>
                          <a:latin typeface="+mn-lt"/>
                        </a:rPr>
                        <a:t>7,500-9,999</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28,494</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28,494</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0.7</a:t>
                      </a:r>
                    </a:p>
                  </a:txBody>
                  <a:tcPr marL="37034" marR="37034" marT="0" marB="0"/>
                </a:tc>
                <a:extLst>
                  <a:ext uri="{0D108BD9-81ED-4DB2-BD59-A6C34878D82A}">
                    <a16:rowId xmlns:a16="http://schemas.microsoft.com/office/drawing/2014/main" val="10007"/>
                  </a:ext>
                </a:extLst>
              </a:tr>
              <a:tr h="357612">
                <a:tc>
                  <a:txBody>
                    <a:bodyPr/>
                    <a:lstStyle/>
                    <a:p>
                      <a:pPr algn="just">
                        <a:lnSpc>
                          <a:spcPct val="150000"/>
                        </a:lnSpc>
                        <a:spcAft>
                          <a:spcPts val="0"/>
                        </a:spcAft>
                      </a:pPr>
                      <a:r>
                        <a:rPr lang="en-GB" sz="1200" dirty="0">
                          <a:effectLst/>
                          <a:latin typeface="+mn-lt"/>
                        </a:rPr>
                        <a:t>10,000-12,999</a:t>
                      </a:r>
                      <a:endParaRPr lang="en-GB" sz="1200" dirty="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0.0</a:t>
                      </a:r>
                    </a:p>
                  </a:txBody>
                  <a:tcPr marL="37034" marR="37034" marT="0" marB="0"/>
                </a:tc>
                <a:extLst>
                  <a:ext uri="{0D108BD9-81ED-4DB2-BD59-A6C34878D82A}">
                    <a16:rowId xmlns:a16="http://schemas.microsoft.com/office/drawing/2014/main" val="10008"/>
                  </a:ext>
                </a:extLst>
              </a:tr>
              <a:tr h="357612">
                <a:tc>
                  <a:txBody>
                    <a:bodyPr/>
                    <a:lstStyle/>
                    <a:p>
                      <a:pPr algn="just">
                        <a:lnSpc>
                          <a:spcPct val="150000"/>
                        </a:lnSpc>
                        <a:spcAft>
                          <a:spcPts val="0"/>
                        </a:spcAft>
                      </a:pPr>
                      <a:r>
                        <a:rPr lang="en-GB" sz="1200" dirty="0">
                          <a:effectLst/>
                          <a:latin typeface="+mn-lt"/>
                        </a:rPr>
                        <a:t>13,000-15,999</a:t>
                      </a:r>
                      <a:endParaRPr lang="en-GB" sz="1200" dirty="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0.0</a:t>
                      </a:r>
                    </a:p>
                  </a:txBody>
                  <a:tcPr marL="37034" marR="37034" marT="0" marB="0"/>
                </a:tc>
                <a:extLst>
                  <a:ext uri="{0D108BD9-81ED-4DB2-BD59-A6C34878D82A}">
                    <a16:rowId xmlns:a16="http://schemas.microsoft.com/office/drawing/2014/main" val="10009"/>
                  </a:ext>
                </a:extLst>
              </a:tr>
              <a:tr h="446132">
                <a:tc>
                  <a:txBody>
                    <a:bodyPr/>
                    <a:lstStyle/>
                    <a:p>
                      <a:pPr algn="just">
                        <a:lnSpc>
                          <a:spcPct val="150000"/>
                        </a:lnSpc>
                        <a:spcAft>
                          <a:spcPts val="0"/>
                        </a:spcAft>
                      </a:pPr>
                      <a:r>
                        <a:rPr lang="en-GB" sz="1200" dirty="0">
                          <a:effectLst/>
                          <a:latin typeface="+mn-lt"/>
                          <a:ea typeface="Times New Roman"/>
                          <a:cs typeface="Arial"/>
                        </a:rPr>
                        <a:t>16,000+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0.0</a:t>
                      </a:r>
                    </a:p>
                  </a:txBody>
                  <a:tcPr marL="37034" marR="37034" marT="0" marB="0"/>
                </a:tc>
                <a:extLst>
                  <a:ext uri="{0D108BD9-81ED-4DB2-BD59-A6C34878D82A}">
                    <a16:rowId xmlns:a16="http://schemas.microsoft.com/office/drawing/2014/main" val="10010"/>
                  </a:ext>
                </a:extLst>
              </a:tr>
              <a:tr h="446132">
                <a:tc>
                  <a:txBody>
                    <a:bodyPr/>
                    <a:lstStyle/>
                    <a:p>
                      <a:pPr algn="just">
                        <a:lnSpc>
                          <a:spcPct val="150000"/>
                        </a:lnSpc>
                        <a:spcAft>
                          <a:spcPts val="0"/>
                        </a:spcAft>
                      </a:pPr>
                      <a:r>
                        <a:rPr lang="en-GB" sz="1200">
                          <a:effectLst/>
                          <a:latin typeface="+mn-lt"/>
                        </a:rPr>
                        <a:t>Total</a:t>
                      </a:r>
                      <a:endParaRPr lang="en-GB" sz="1200">
                        <a:effectLst/>
                        <a:latin typeface="+mn-lt"/>
                        <a:ea typeface="Times New Roman"/>
                        <a:cs typeface="Arial"/>
                      </a:endParaRP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38</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35,104</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242</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391,598</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280</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426,702</a:t>
                      </a:r>
                    </a:p>
                  </a:txBody>
                  <a:tcPr marL="37034" marR="37034" marT="0" marB="0"/>
                </a:tc>
                <a:tc>
                  <a:txBody>
                    <a:bodyPr/>
                    <a:lstStyle/>
                    <a:p>
                      <a:pPr algn="just">
                        <a:lnSpc>
                          <a:spcPct val="150000"/>
                        </a:lnSpc>
                        <a:spcAft>
                          <a:spcPts val="0"/>
                        </a:spcAft>
                      </a:pPr>
                      <a:r>
                        <a:rPr lang="en-GB" sz="1200" dirty="0">
                          <a:effectLst/>
                          <a:latin typeface="+mn-lt"/>
                          <a:ea typeface="Times New Roman"/>
                          <a:cs typeface="Arial"/>
                        </a:rPr>
                        <a:t>2.1</a:t>
                      </a:r>
                    </a:p>
                  </a:txBody>
                  <a:tcPr marL="37034" marR="37034" marT="0" marB="0"/>
                </a:tc>
                <a:extLst>
                  <a:ext uri="{0D108BD9-81ED-4DB2-BD59-A6C34878D82A}">
                    <a16:rowId xmlns:a16="http://schemas.microsoft.com/office/drawing/2014/main" val="10011"/>
                  </a:ext>
                </a:extLst>
              </a:tr>
            </a:tbl>
          </a:graphicData>
        </a:graphic>
      </p:graphicFrame>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245670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18</a:t>
            </a:fld>
            <a:endParaRPr lang="fr-FR" dirty="0">
              <a:latin typeface="Arial"/>
            </a:endParaRPr>
          </a:p>
        </p:txBody>
      </p:sp>
      <p:sp>
        <p:nvSpPr>
          <p:cNvPr id="3" name="Title 2"/>
          <p:cNvSpPr>
            <a:spLocks noGrp="1"/>
          </p:cNvSpPr>
          <p:nvPr>
            <p:ph type="title"/>
          </p:nvPr>
        </p:nvSpPr>
        <p:spPr/>
        <p:txBody>
          <a:bodyPr/>
          <a:lstStyle/>
          <a:p>
            <a:r>
              <a:rPr lang="en-GB" dirty="0"/>
              <a:t>Future?</a:t>
            </a:r>
          </a:p>
        </p:txBody>
      </p:sp>
      <p:sp>
        <p:nvSpPr>
          <p:cNvPr id="4" name="Content Placeholder 3"/>
          <p:cNvSpPr>
            <a:spLocks noGrp="1"/>
          </p:cNvSpPr>
          <p:nvPr>
            <p:ph idx="1"/>
          </p:nvPr>
        </p:nvSpPr>
        <p:spPr>
          <a:xfrm>
            <a:off x="457200" y="1121790"/>
            <a:ext cx="8229600" cy="4821811"/>
          </a:xfrm>
        </p:spPr>
        <p:txBody>
          <a:bodyPr/>
          <a:lstStyle/>
          <a:p>
            <a:r>
              <a:rPr lang="en-GB" dirty="0"/>
              <a:t>More bankruptcies e.g. </a:t>
            </a:r>
            <a:r>
              <a:rPr lang="en-GB" dirty="0" err="1"/>
              <a:t>Hanjin</a:t>
            </a:r>
            <a:endParaRPr lang="en-GB" dirty="0"/>
          </a:p>
          <a:p>
            <a:r>
              <a:rPr lang="en-GB" dirty="0"/>
              <a:t>More </a:t>
            </a:r>
            <a:r>
              <a:rPr lang="en-GB" dirty="0" err="1"/>
              <a:t>scrappings</a:t>
            </a:r>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72376" y="846137"/>
            <a:ext cx="3480682" cy="5871759"/>
          </a:xfrm>
          <a:prstGeom prst="rect">
            <a:avLst/>
          </a:prstGeom>
        </p:spPr>
      </p:pic>
      <p:sp>
        <p:nvSpPr>
          <p:cNvPr id="6" name="TextBox 5"/>
          <p:cNvSpPr txBox="1"/>
          <p:nvPr/>
        </p:nvSpPr>
        <p:spPr>
          <a:xfrm>
            <a:off x="4033521" y="124052"/>
            <a:ext cx="4826000" cy="646331"/>
          </a:xfrm>
          <a:prstGeom prst="rect">
            <a:avLst/>
          </a:prstGeom>
          <a:noFill/>
        </p:spPr>
        <p:txBody>
          <a:bodyPr wrap="square" rtlCol="0">
            <a:spAutoFit/>
          </a:bodyPr>
          <a:lstStyle/>
          <a:p>
            <a:r>
              <a:rPr lang="en-GB" dirty="0"/>
              <a:t>http://www.koreatimes.co.kr/www/news/biz/2016/09/488_214473.html</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941" y="3515360"/>
            <a:ext cx="4909583" cy="3275393"/>
          </a:xfrm>
          <a:prstGeom prst="rect">
            <a:avLst/>
          </a:prstGeom>
        </p:spPr>
      </p:pic>
      <p:sp>
        <p:nvSpPr>
          <p:cNvPr id="8" name="TextBox 7"/>
          <p:cNvSpPr txBox="1"/>
          <p:nvPr/>
        </p:nvSpPr>
        <p:spPr>
          <a:xfrm>
            <a:off x="558801" y="2159483"/>
            <a:ext cx="4114800" cy="1200329"/>
          </a:xfrm>
          <a:prstGeom prst="rect">
            <a:avLst/>
          </a:prstGeom>
          <a:noFill/>
        </p:spPr>
        <p:txBody>
          <a:bodyPr wrap="square" rtlCol="0">
            <a:spAutoFit/>
          </a:bodyPr>
          <a:lstStyle/>
          <a:p>
            <a:r>
              <a:rPr lang="en-GB" dirty="0"/>
              <a:t>https://www.joc.com/maritime-news/ships-shipbuilding/rickmers-maritime-scrap-youngest-container-ship-ever_20161212.html</a:t>
            </a:r>
          </a:p>
        </p:txBody>
      </p:sp>
    </p:spTree>
    <p:extLst>
      <p:ext uri="{BB962C8B-B14F-4D97-AF65-F5344CB8AC3E}">
        <p14:creationId xmlns:p14="http://schemas.microsoft.com/office/powerpoint/2010/main" val="121205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 Page </a:t>
            </a:r>
            <a:fld id="{15073263-7638-534A-8B7F-52BFD5F3022A}" type="slidenum">
              <a:rPr lang="fr-FR" smtClean="0">
                <a:latin typeface="Arial"/>
              </a:rPr>
              <a:pPr/>
              <a:t>19</a:t>
            </a:fld>
            <a:endParaRPr lang="fr-FR" dirty="0">
              <a:latin typeface="Arial"/>
            </a:endParaRPr>
          </a:p>
        </p:txBody>
      </p:sp>
      <p:sp>
        <p:nvSpPr>
          <p:cNvPr id="3" name="Title 2"/>
          <p:cNvSpPr>
            <a:spLocks noGrp="1"/>
          </p:cNvSpPr>
          <p:nvPr>
            <p:ph type="ctrTitle"/>
          </p:nvPr>
        </p:nvSpPr>
        <p:spPr/>
        <p:txBody>
          <a:bodyPr/>
          <a:lstStyle/>
          <a:p>
            <a:r>
              <a:rPr lang="en-GB" dirty="0"/>
              <a:t>Megaships</a:t>
            </a:r>
          </a:p>
        </p:txBody>
      </p:sp>
    </p:spTree>
    <p:extLst>
      <p:ext uri="{BB962C8B-B14F-4D97-AF65-F5344CB8AC3E}">
        <p14:creationId xmlns:p14="http://schemas.microsoft.com/office/powerpoint/2010/main" val="6344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a:t>
            </a:fld>
            <a:endParaRPr lang="fr-FR" dirty="0">
              <a:latin typeface="Arial"/>
            </a:endParaRPr>
          </a:p>
        </p:txBody>
      </p:sp>
      <p:sp>
        <p:nvSpPr>
          <p:cNvPr id="3" name="Title 2"/>
          <p:cNvSpPr>
            <a:spLocks noGrp="1"/>
          </p:cNvSpPr>
          <p:nvPr>
            <p:ph type="title"/>
          </p:nvPr>
        </p:nvSpPr>
        <p:spPr/>
        <p:txBody>
          <a:bodyPr/>
          <a:lstStyle/>
          <a:p>
            <a:r>
              <a:rPr lang="en-GB" dirty="0"/>
              <a:t>overview</a:t>
            </a:r>
          </a:p>
        </p:txBody>
      </p:sp>
      <p:sp>
        <p:nvSpPr>
          <p:cNvPr id="4" name="Content Placeholder 3"/>
          <p:cNvSpPr>
            <a:spLocks noGrp="1"/>
          </p:cNvSpPr>
          <p:nvPr>
            <p:ph sz="half" idx="1"/>
          </p:nvPr>
        </p:nvSpPr>
        <p:spPr>
          <a:xfrm>
            <a:off x="457200" y="1194318"/>
            <a:ext cx="4038600" cy="4678163"/>
          </a:xfrm>
        </p:spPr>
        <p:txBody>
          <a:bodyPr/>
          <a:lstStyle/>
          <a:p>
            <a:pPr marL="457200" indent="-457200">
              <a:buFont typeface="+mj-lt"/>
              <a:buAutoNum type="arabicPeriod"/>
            </a:pPr>
            <a:r>
              <a:rPr lang="en-GB" dirty="0"/>
              <a:t>Introduction</a:t>
            </a:r>
          </a:p>
          <a:p>
            <a:pPr marL="457200" indent="-457200">
              <a:buFont typeface="+mj-lt"/>
              <a:buAutoNum type="arabicPeriod"/>
            </a:pPr>
            <a:r>
              <a:rPr lang="en-GB" dirty="0"/>
              <a:t>Overcapacity</a:t>
            </a:r>
          </a:p>
          <a:p>
            <a:pPr marL="457200" indent="-457200">
              <a:buFont typeface="+mj-lt"/>
              <a:buAutoNum type="arabicPeriod"/>
            </a:pPr>
            <a:r>
              <a:rPr lang="en-GB" dirty="0"/>
              <a:t>Megaships</a:t>
            </a:r>
          </a:p>
          <a:p>
            <a:pPr marL="457200" indent="-457200">
              <a:buFont typeface="+mj-lt"/>
              <a:buAutoNum type="arabicPeriod"/>
            </a:pPr>
            <a:r>
              <a:rPr lang="en-GB" dirty="0"/>
              <a:t>Oligopoly</a:t>
            </a:r>
          </a:p>
          <a:p>
            <a:pPr marL="457200" indent="-457200">
              <a:buFont typeface="+mj-lt"/>
              <a:buAutoNum type="arabicPeriod"/>
            </a:pPr>
            <a:endParaRPr lang="en-GB" dirty="0"/>
          </a:p>
        </p:txBody>
      </p:sp>
      <p:sp>
        <p:nvSpPr>
          <p:cNvPr id="5" name="Content Placeholder 4"/>
          <p:cNvSpPr>
            <a:spLocks noGrp="1"/>
          </p:cNvSpPr>
          <p:nvPr>
            <p:ph sz="half" idx="13"/>
          </p:nvPr>
        </p:nvSpPr>
        <p:spPr>
          <a:xfrm>
            <a:off x="5524631" y="4286052"/>
            <a:ext cx="3468629" cy="1432684"/>
          </a:xfrm>
        </p:spPr>
        <p:txBody>
          <a:bodyPr/>
          <a:lstStyle/>
          <a:p>
            <a:pPr marL="457200" indent="-457200">
              <a:buFont typeface="+mj-lt"/>
              <a:buAutoNum type="arabicPeriod" startAt="5"/>
            </a:pPr>
            <a:r>
              <a:rPr lang="en-GB" dirty="0"/>
              <a:t>Environment</a:t>
            </a:r>
          </a:p>
          <a:p>
            <a:pPr marL="457200" indent="-457200">
              <a:buFont typeface="+mj-lt"/>
              <a:buAutoNum type="arabicPeriod" startAt="5"/>
            </a:pPr>
            <a:r>
              <a:rPr lang="en-GB" dirty="0"/>
              <a:t>Other challenges</a:t>
            </a:r>
          </a:p>
          <a:p>
            <a:pPr marL="457200" indent="-457200">
              <a:buFont typeface="+mj-lt"/>
              <a:buAutoNum type="arabicPeriod" startAt="5"/>
            </a:pPr>
            <a:r>
              <a:rPr lang="en-GB" dirty="0"/>
              <a:t>Research agenda</a:t>
            </a:r>
          </a:p>
          <a:p>
            <a:endParaRPr lang="en-GB"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47702" y="912155"/>
            <a:ext cx="5745557" cy="304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2574" y="3486051"/>
            <a:ext cx="5033320" cy="329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65145" y="6436379"/>
            <a:ext cx="2497158" cy="338554"/>
          </a:xfrm>
          <a:prstGeom prst="rect">
            <a:avLst/>
          </a:prstGeom>
          <a:solidFill>
            <a:schemeClr val="accent1">
              <a:lumMod val="40000"/>
              <a:lumOff val="60000"/>
            </a:schemeClr>
          </a:solidFill>
          <a:ln>
            <a:solidFill>
              <a:schemeClr val="tx1"/>
            </a:solidFill>
          </a:ln>
        </p:spPr>
        <p:txBody>
          <a:bodyPr wrap="none" rtlCol="0">
            <a:spAutoFit/>
          </a:bodyPr>
          <a:lstStyle/>
          <a:p>
            <a:r>
              <a:rPr lang="en-GB" sz="1600" dirty="0">
                <a:solidFill>
                  <a:schemeClr val="tx2"/>
                </a:solidFill>
              </a:rPr>
              <a:t>Images: Port of Gothenburg</a:t>
            </a:r>
          </a:p>
        </p:txBody>
      </p:sp>
    </p:spTree>
    <p:extLst>
      <p:ext uri="{BB962C8B-B14F-4D97-AF65-F5344CB8AC3E}">
        <p14:creationId xmlns:p14="http://schemas.microsoft.com/office/powerpoint/2010/main" val="310351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20</a:t>
            </a:fld>
            <a:endParaRPr lang="fr-FR" dirty="0">
              <a:latin typeface="Arial"/>
            </a:endParaRPr>
          </a:p>
        </p:txBody>
      </p:sp>
      <p:sp>
        <p:nvSpPr>
          <p:cNvPr id="3" name="Title 2"/>
          <p:cNvSpPr>
            <a:spLocks noGrp="1"/>
          </p:cNvSpPr>
          <p:nvPr>
            <p:ph type="title"/>
          </p:nvPr>
        </p:nvSpPr>
        <p:spPr/>
        <p:txBody>
          <a:bodyPr/>
          <a:lstStyle/>
          <a:p>
            <a:r>
              <a:rPr lang="en-GB" dirty="0"/>
              <a:t>Increase in largest vessel</a:t>
            </a:r>
          </a:p>
        </p:txBody>
      </p:sp>
      <p:sp>
        <p:nvSpPr>
          <p:cNvPr id="4" name="Content Placeholder 3"/>
          <p:cNvSpPr>
            <a:spLocks noGrp="1"/>
          </p:cNvSpPr>
          <p:nvPr>
            <p:ph idx="1"/>
          </p:nvPr>
        </p:nvSpPr>
        <p:spPr>
          <a:xfrm>
            <a:off x="5228514" y="2312894"/>
            <a:ext cx="3764746" cy="3630707"/>
          </a:xfrm>
        </p:spPr>
        <p:txBody>
          <a:bodyPr/>
          <a:lstStyle/>
          <a:p>
            <a:r>
              <a:rPr lang="en-GB" dirty="0"/>
              <a:t>OOCL has the world’s largest container vessels – the 21,413 </a:t>
            </a:r>
            <a:r>
              <a:rPr lang="en-GB" dirty="0" err="1"/>
              <a:t>teu</a:t>
            </a:r>
            <a:r>
              <a:rPr lang="en-GB" dirty="0"/>
              <a:t> </a:t>
            </a:r>
            <a:r>
              <a:rPr lang="en-GB" i="1" dirty="0"/>
              <a:t>OOCL Hong Kong</a:t>
            </a:r>
            <a:r>
              <a:rPr lang="en-GB" dirty="0"/>
              <a:t> and </a:t>
            </a:r>
            <a:r>
              <a:rPr lang="en-GB" i="1" dirty="0"/>
              <a:t>OOCL Germany</a:t>
            </a:r>
          </a:p>
          <a:p>
            <a:r>
              <a:rPr lang="en-GB" dirty="0"/>
              <a:t>August 2017: CMA CGM in discussions for 6+3 vessels of around 22,000 TEU, around USD150m each</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49779"/>
            <a:ext cx="5228514" cy="590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29431" y="949779"/>
            <a:ext cx="3334870" cy="1200329"/>
          </a:xfrm>
          <a:prstGeom prst="rect">
            <a:avLst/>
          </a:prstGeom>
          <a:noFill/>
        </p:spPr>
        <p:txBody>
          <a:bodyPr wrap="square" rtlCol="0">
            <a:spAutoFit/>
          </a:bodyPr>
          <a:lstStyle/>
          <a:p>
            <a:r>
              <a:rPr lang="en-GB" dirty="0">
                <a:hlinkClick r:id="rId3"/>
              </a:rPr>
              <a:t>http://www.agcs.allianz.com/assets/Infographics/ContainerShipGrowthInfographic2015_1000X1125.jpg</a:t>
            </a:r>
            <a:r>
              <a:rPr lang="en-GB" dirty="0"/>
              <a:t> </a:t>
            </a:r>
          </a:p>
        </p:txBody>
      </p:sp>
    </p:spTree>
    <p:extLst>
      <p:ext uri="{BB962C8B-B14F-4D97-AF65-F5344CB8AC3E}">
        <p14:creationId xmlns:p14="http://schemas.microsoft.com/office/powerpoint/2010/main" val="335846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21</a:t>
            </a:fld>
            <a:endParaRPr lang="fr-FR" dirty="0">
              <a:latin typeface="Arial"/>
            </a:endParaRPr>
          </a:p>
        </p:txBody>
      </p:sp>
      <p:sp>
        <p:nvSpPr>
          <p:cNvPr id="3" name="Title 2"/>
          <p:cNvSpPr>
            <a:spLocks noGrp="1"/>
          </p:cNvSpPr>
          <p:nvPr>
            <p:ph type="title"/>
          </p:nvPr>
        </p:nvSpPr>
        <p:spPr/>
        <p:txBody>
          <a:bodyPr/>
          <a:lstStyle/>
          <a:p>
            <a:r>
              <a:rPr lang="en-GB" dirty="0"/>
              <a:t>Increase in largest vessel</a:t>
            </a:r>
          </a:p>
        </p:txBody>
      </p:sp>
      <p:pic>
        <p:nvPicPr>
          <p:cNvPr id="9218"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27866" y="846138"/>
            <a:ext cx="7814189" cy="5176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54751" y="5551849"/>
            <a:ext cx="1374607" cy="369332"/>
          </a:xfrm>
          <a:prstGeom prst="rect">
            <a:avLst/>
          </a:prstGeom>
          <a:noFill/>
        </p:spPr>
        <p:txBody>
          <a:bodyPr wrap="none" rtlCol="0">
            <a:spAutoFit/>
          </a:bodyPr>
          <a:lstStyle/>
          <a:p>
            <a:r>
              <a:rPr lang="en-GB" dirty="0"/>
              <a:t>OECD (2015)</a:t>
            </a:r>
          </a:p>
        </p:txBody>
      </p:sp>
    </p:spTree>
    <p:extLst>
      <p:ext uri="{BB962C8B-B14F-4D97-AF65-F5344CB8AC3E}">
        <p14:creationId xmlns:p14="http://schemas.microsoft.com/office/powerpoint/2010/main" val="329633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22</a:t>
            </a:fld>
            <a:endParaRPr lang="fr-FR" dirty="0">
              <a:latin typeface="Arial"/>
            </a:endParaRPr>
          </a:p>
        </p:txBody>
      </p:sp>
      <p:sp>
        <p:nvSpPr>
          <p:cNvPr id="3" name="Title 2"/>
          <p:cNvSpPr>
            <a:spLocks noGrp="1"/>
          </p:cNvSpPr>
          <p:nvPr>
            <p:ph type="title"/>
          </p:nvPr>
        </p:nvSpPr>
        <p:spPr/>
        <p:txBody>
          <a:bodyPr/>
          <a:lstStyle/>
          <a:p>
            <a:r>
              <a:rPr lang="en-GB" dirty="0"/>
              <a:t>Why megaships?</a:t>
            </a:r>
          </a:p>
        </p:txBody>
      </p:sp>
      <p:sp>
        <p:nvSpPr>
          <p:cNvPr id="4" name="Content Placeholder 3"/>
          <p:cNvSpPr>
            <a:spLocks noGrp="1"/>
          </p:cNvSpPr>
          <p:nvPr>
            <p:ph idx="1"/>
          </p:nvPr>
        </p:nvSpPr>
        <p:spPr>
          <a:xfrm>
            <a:off x="457200" y="1121790"/>
            <a:ext cx="8229600" cy="4821811"/>
          </a:xfrm>
        </p:spPr>
        <p:txBody>
          <a:bodyPr/>
          <a:lstStyle/>
          <a:p>
            <a:r>
              <a:rPr lang="en-GB" dirty="0"/>
              <a:t>Asia-Europe ok but leads to cascading</a:t>
            </a:r>
          </a:p>
          <a:p>
            <a:r>
              <a:rPr lang="en-GB" dirty="0"/>
              <a:t>On cascaded routes, little correlation between vessel size and either total route demand or drops per port call.</a:t>
            </a:r>
          </a:p>
          <a:p>
            <a:r>
              <a:rPr lang="en-GB" dirty="0"/>
              <a:t>Hub-to-hub but what about spokes?</a:t>
            </a:r>
          </a:p>
          <a:p>
            <a:r>
              <a:rPr lang="en-GB" dirty="0"/>
              <a:t>Opportunities for other ports to undercut and develop secondary networks?</a:t>
            </a:r>
          </a:p>
          <a:p>
            <a:pPr marL="457200" indent="-457200">
              <a:buFont typeface="+mj-lt"/>
              <a:buAutoNum type="arabicPeriod"/>
            </a:pPr>
            <a:endParaRPr lang="en-GB" dirty="0"/>
          </a:p>
        </p:txBody>
      </p:sp>
    </p:spTree>
    <p:extLst>
      <p:ext uri="{BB962C8B-B14F-4D97-AF65-F5344CB8AC3E}">
        <p14:creationId xmlns:p14="http://schemas.microsoft.com/office/powerpoint/2010/main" val="82157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23</a:t>
            </a:fld>
            <a:endParaRPr lang="fr-FR" dirty="0">
              <a:latin typeface="Arial"/>
            </a:endParaRPr>
          </a:p>
        </p:txBody>
      </p:sp>
      <p:sp>
        <p:nvSpPr>
          <p:cNvPr id="3" name="Title 2"/>
          <p:cNvSpPr>
            <a:spLocks noGrp="1"/>
          </p:cNvSpPr>
          <p:nvPr>
            <p:ph type="title"/>
          </p:nvPr>
        </p:nvSpPr>
        <p:spPr>
          <a:xfrm>
            <a:off x="457200" y="274638"/>
            <a:ext cx="8536060" cy="1143000"/>
          </a:xfrm>
        </p:spPr>
        <p:txBody>
          <a:bodyPr/>
          <a:lstStyle/>
          <a:p>
            <a:r>
              <a:rPr lang="en-GB" dirty="0"/>
              <a:t>Vessel cascading</a:t>
            </a:r>
          </a:p>
        </p:txBody>
      </p:sp>
      <p:sp>
        <p:nvSpPr>
          <p:cNvPr id="4" name="Content Placeholder 3"/>
          <p:cNvSpPr>
            <a:spLocks noGrp="1"/>
          </p:cNvSpPr>
          <p:nvPr>
            <p:ph idx="1"/>
          </p:nvPr>
        </p:nvSpPr>
        <p:spPr>
          <a:xfrm>
            <a:off x="0" y="839972"/>
            <a:ext cx="8712035" cy="1345841"/>
          </a:xfrm>
        </p:spPr>
        <p:txBody>
          <a:bodyPr/>
          <a:lstStyle/>
          <a:p>
            <a:r>
              <a:rPr lang="en-GB" dirty="0"/>
              <a:t>One of the main strategies of shipping lines to cope with oversupply on main routes is to shift vessels to secondary markets. This shift is disconnected from demand growth on these secondary routes.</a:t>
            </a:r>
          </a:p>
          <a:p>
            <a:endParaRPr lang="en-GB" dirty="0"/>
          </a:p>
          <a:p>
            <a:pPr marL="457200" indent="-457200">
              <a:buFont typeface="+mj-lt"/>
              <a:buAutoNum type="arabicPeriod"/>
            </a:pPr>
            <a:endParaRPr lang="en-GB" dirty="0"/>
          </a:p>
        </p:txBody>
      </p:sp>
      <p:graphicFrame>
        <p:nvGraphicFramePr>
          <p:cNvPr id="5" name="Gráfico 10">
            <a:extLst>
              <a:ext uri="{FF2B5EF4-FFF2-40B4-BE49-F238E27FC236}">
                <a16:creationId xmlns:a16="http://schemas.microsoft.com/office/drawing/2014/main" id="{2C4DD37E-16D9-413D-B602-400EE827EB14}"/>
              </a:ext>
            </a:extLst>
          </p:cNvPr>
          <p:cNvGraphicFramePr/>
          <p:nvPr>
            <p:extLst>
              <p:ext uri="{D42A27DB-BD31-4B8C-83A1-F6EECF244321}">
                <p14:modId xmlns:p14="http://schemas.microsoft.com/office/powerpoint/2010/main" val="1045015592"/>
              </p:ext>
            </p:extLst>
          </p:nvPr>
        </p:nvGraphicFramePr>
        <p:xfrm>
          <a:off x="1324292" y="2644884"/>
          <a:ext cx="7819708" cy="4168031"/>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a:xfrm>
            <a:off x="0" y="4146698"/>
            <a:ext cx="1244009" cy="999459"/>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a:t>Wilmsmeier and Monios (2018). </a:t>
            </a:r>
          </a:p>
        </p:txBody>
      </p:sp>
    </p:spTree>
    <p:extLst>
      <p:ext uri="{BB962C8B-B14F-4D97-AF65-F5344CB8AC3E}">
        <p14:creationId xmlns:p14="http://schemas.microsoft.com/office/powerpoint/2010/main" val="61347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24</a:t>
            </a:fld>
            <a:endParaRPr lang="fr-FR" dirty="0">
              <a:latin typeface="Arial"/>
            </a:endParaRPr>
          </a:p>
        </p:txBody>
      </p:sp>
      <p:sp>
        <p:nvSpPr>
          <p:cNvPr id="3" name="Title 2"/>
          <p:cNvSpPr>
            <a:spLocks noGrp="1"/>
          </p:cNvSpPr>
          <p:nvPr>
            <p:ph type="title"/>
          </p:nvPr>
        </p:nvSpPr>
        <p:spPr>
          <a:xfrm>
            <a:off x="457200" y="274638"/>
            <a:ext cx="8536060" cy="1143000"/>
          </a:xfrm>
        </p:spPr>
        <p:txBody>
          <a:bodyPr/>
          <a:lstStyle/>
          <a:p>
            <a:r>
              <a:rPr lang="en-GB" dirty="0"/>
              <a:t>Diseconomies of scale in ports</a:t>
            </a:r>
          </a:p>
        </p:txBody>
      </p:sp>
      <p:sp>
        <p:nvSpPr>
          <p:cNvPr id="4" name="Content Placeholder 3"/>
          <p:cNvSpPr>
            <a:spLocks noGrp="1"/>
          </p:cNvSpPr>
          <p:nvPr>
            <p:ph idx="1"/>
          </p:nvPr>
        </p:nvSpPr>
        <p:spPr>
          <a:xfrm>
            <a:off x="457200" y="1121790"/>
            <a:ext cx="8229600" cy="4821811"/>
          </a:xfrm>
        </p:spPr>
        <p:txBody>
          <a:bodyPr/>
          <a:lstStyle/>
          <a:p>
            <a:r>
              <a:rPr lang="en-US" dirty="0"/>
              <a:t>A 19,000 TEU vessel dropping 8,800 TEU in a single call will necessitate 14,000 container moves, six 800 TEU feeders, 53 trains (carrying 90 containers each), three 96 TEU barges and 2,640 trucks (Grey, 2015).</a:t>
            </a:r>
          </a:p>
          <a:p>
            <a:r>
              <a:rPr lang="en-US" dirty="0"/>
              <a:t>Shipping lines already cannot meet their own schedules; current average reliability across the industry is below 70%. The larger the vessel and the larger the drop of containers at each call, the larger the knock-on effect of such poor reliability on the rest of the container system. </a:t>
            </a:r>
          </a:p>
        </p:txBody>
      </p:sp>
    </p:spTree>
    <p:extLst>
      <p:ext uri="{BB962C8B-B14F-4D97-AF65-F5344CB8AC3E}">
        <p14:creationId xmlns:p14="http://schemas.microsoft.com/office/powerpoint/2010/main" val="4293273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25</a:t>
            </a:fld>
            <a:endParaRPr lang="fr-FR" dirty="0">
              <a:latin typeface="Arial"/>
            </a:endParaRPr>
          </a:p>
        </p:txBody>
      </p:sp>
      <p:sp>
        <p:nvSpPr>
          <p:cNvPr id="3" name="Title 2"/>
          <p:cNvSpPr>
            <a:spLocks noGrp="1"/>
          </p:cNvSpPr>
          <p:nvPr>
            <p:ph type="title"/>
          </p:nvPr>
        </p:nvSpPr>
        <p:spPr>
          <a:xfrm>
            <a:off x="457200" y="274638"/>
            <a:ext cx="8536060" cy="1143000"/>
          </a:xfrm>
        </p:spPr>
        <p:txBody>
          <a:bodyPr/>
          <a:lstStyle/>
          <a:p>
            <a:r>
              <a:rPr lang="en-GB" dirty="0"/>
              <a:t>Diseconomies of scale in ports</a:t>
            </a:r>
          </a:p>
        </p:txBody>
      </p:sp>
      <p:sp>
        <p:nvSpPr>
          <p:cNvPr id="4" name="Content Placeholder 3"/>
          <p:cNvSpPr>
            <a:spLocks noGrp="1"/>
          </p:cNvSpPr>
          <p:nvPr>
            <p:ph idx="1"/>
          </p:nvPr>
        </p:nvSpPr>
        <p:spPr>
          <a:xfrm>
            <a:off x="457200" y="1121790"/>
            <a:ext cx="3423684" cy="4534731"/>
          </a:xfrm>
        </p:spPr>
        <p:txBody>
          <a:bodyPr/>
          <a:lstStyle/>
          <a:p>
            <a:endParaRPr lang="en-US" dirty="0"/>
          </a:p>
        </p:txBody>
      </p:sp>
      <p:pic>
        <p:nvPicPr>
          <p:cNvPr id="5" name="Picture 2" descr="C:\Users\Jason\Dropbox\Work\Kedge\Lectures\Useful docs for planning lectures\joint optimiza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9943" y="989290"/>
            <a:ext cx="7019804" cy="525064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6972300" y="2574072"/>
            <a:ext cx="2020960" cy="502615"/>
          </a:xfrm>
          <a:prstGeom prst="rect">
            <a:avLst/>
          </a:prstGeom>
          <a:solidFill>
            <a:schemeClr val="bg1"/>
          </a:solidFill>
          <a:ln>
            <a:solidFill>
              <a:schemeClr val="tx1"/>
            </a:solidFill>
          </a:ln>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err="1"/>
              <a:t>Haralambides</a:t>
            </a:r>
            <a:r>
              <a:rPr lang="en-GB" sz="1400" dirty="0"/>
              <a:t>,  2016</a:t>
            </a:r>
          </a:p>
        </p:txBody>
      </p:sp>
    </p:spTree>
    <p:extLst>
      <p:ext uri="{BB962C8B-B14F-4D97-AF65-F5344CB8AC3E}">
        <p14:creationId xmlns:p14="http://schemas.microsoft.com/office/powerpoint/2010/main" val="4289800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26</a:t>
            </a:fld>
            <a:endParaRPr lang="fr-FR" dirty="0">
              <a:latin typeface="Arial"/>
            </a:endParaRPr>
          </a:p>
        </p:txBody>
      </p:sp>
      <p:sp>
        <p:nvSpPr>
          <p:cNvPr id="3" name="Title 2"/>
          <p:cNvSpPr>
            <a:spLocks noGrp="1"/>
          </p:cNvSpPr>
          <p:nvPr>
            <p:ph type="title"/>
          </p:nvPr>
        </p:nvSpPr>
        <p:spPr>
          <a:xfrm>
            <a:off x="457200" y="274638"/>
            <a:ext cx="8536060" cy="1143000"/>
          </a:xfrm>
        </p:spPr>
        <p:txBody>
          <a:bodyPr/>
          <a:lstStyle/>
          <a:p>
            <a:r>
              <a:rPr lang="en-GB" dirty="0"/>
              <a:t>Diseconomies of scale in ports</a:t>
            </a:r>
          </a:p>
        </p:txBody>
      </p:sp>
      <p:sp>
        <p:nvSpPr>
          <p:cNvPr id="4" name="Content Placeholder 3"/>
          <p:cNvSpPr>
            <a:spLocks noGrp="1"/>
          </p:cNvSpPr>
          <p:nvPr>
            <p:ph idx="1"/>
          </p:nvPr>
        </p:nvSpPr>
        <p:spPr>
          <a:xfrm>
            <a:off x="236484" y="1121790"/>
            <a:ext cx="2617076" cy="4534731"/>
          </a:xfrm>
        </p:spPr>
        <p:txBody>
          <a:bodyPr/>
          <a:lstStyle/>
          <a:p>
            <a:r>
              <a:rPr lang="en-US" dirty="0"/>
              <a:t>Crane productivity goes down</a:t>
            </a:r>
          </a:p>
          <a:p>
            <a:r>
              <a:rPr lang="en-US" dirty="0"/>
              <a:t>Dwell time goes up</a:t>
            </a: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13265" y="1954924"/>
            <a:ext cx="6530735" cy="490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245200" y="1585592"/>
            <a:ext cx="1285032" cy="369332"/>
          </a:xfrm>
          <a:prstGeom prst="rect">
            <a:avLst/>
          </a:prstGeom>
          <a:noFill/>
          <a:ln>
            <a:solidFill>
              <a:schemeClr val="tx1"/>
            </a:solidFill>
          </a:ln>
        </p:spPr>
        <p:txBody>
          <a:bodyPr wrap="none" rtlCol="0">
            <a:spAutoFit/>
          </a:bodyPr>
          <a:lstStyle/>
          <a:p>
            <a:r>
              <a:rPr lang="en-GB" dirty="0"/>
              <a:t>OECD, 2015</a:t>
            </a:r>
          </a:p>
        </p:txBody>
      </p:sp>
      <p:pic>
        <p:nvPicPr>
          <p:cNvPr id="1229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405352"/>
            <a:ext cx="3880884" cy="345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72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27</a:t>
            </a:fld>
            <a:endParaRPr lang="fr-FR" dirty="0">
              <a:latin typeface="Arial"/>
            </a:endParaRPr>
          </a:p>
        </p:txBody>
      </p:sp>
      <p:sp>
        <p:nvSpPr>
          <p:cNvPr id="3" name="Title 2"/>
          <p:cNvSpPr>
            <a:spLocks noGrp="1"/>
          </p:cNvSpPr>
          <p:nvPr>
            <p:ph type="title"/>
          </p:nvPr>
        </p:nvSpPr>
        <p:spPr>
          <a:xfrm>
            <a:off x="457200" y="274638"/>
            <a:ext cx="8536060" cy="1143000"/>
          </a:xfrm>
        </p:spPr>
        <p:txBody>
          <a:bodyPr/>
          <a:lstStyle/>
          <a:p>
            <a:r>
              <a:rPr lang="en-GB" dirty="0"/>
              <a:t>Must ports obey?</a:t>
            </a:r>
          </a:p>
        </p:txBody>
      </p:sp>
      <p:sp>
        <p:nvSpPr>
          <p:cNvPr id="4" name="Content Placeholder 3"/>
          <p:cNvSpPr>
            <a:spLocks noGrp="1"/>
          </p:cNvSpPr>
          <p:nvPr>
            <p:ph idx="1"/>
          </p:nvPr>
        </p:nvSpPr>
        <p:spPr>
          <a:xfrm>
            <a:off x="252805" y="1121790"/>
            <a:ext cx="8740455" cy="1706203"/>
          </a:xfrm>
        </p:spPr>
        <p:txBody>
          <a:bodyPr/>
          <a:lstStyle/>
          <a:p>
            <a:r>
              <a:rPr lang="en-US" dirty="0"/>
              <a:t>Bird (1963; p.33): “The ship designer has always been the pacemaker in shipping transport innovations since his creation has merely to float and sail economically per ton mile; whereas the port engineer has to cope not only with</a:t>
            </a:r>
            <a:endParaRPr lang="en-GB" dirty="0"/>
          </a:p>
        </p:txBody>
      </p:sp>
      <p:pic>
        <p:nvPicPr>
          <p:cNvPr id="3074" name="Picture 2" descr="Image result for huge container vesse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0152" y="2827993"/>
            <a:ext cx="6303848" cy="40300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580912" y="2635624"/>
            <a:ext cx="2259239" cy="1452282"/>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the demands of ship designers, but also with the physical difficulties of the port’s land and water sites.” </a:t>
            </a:r>
          </a:p>
          <a:p>
            <a:endParaRPr lang="en-GB" dirty="0"/>
          </a:p>
        </p:txBody>
      </p:sp>
      <p:sp>
        <p:nvSpPr>
          <p:cNvPr id="8" name="TextBox 7"/>
          <p:cNvSpPr txBox="1"/>
          <p:nvPr/>
        </p:nvSpPr>
        <p:spPr>
          <a:xfrm>
            <a:off x="5325035" y="90739"/>
            <a:ext cx="3668225" cy="954107"/>
          </a:xfrm>
          <a:prstGeom prst="rect">
            <a:avLst/>
          </a:prstGeom>
          <a:noFill/>
        </p:spPr>
        <p:txBody>
          <a:bodyPr wrap="square" rtlCol="0">
            <a:spAutoFit/>
          </a:bodyPr>
          <a:lstStyle/>
          <a:p>
            <a:r>
              <a:rPr lang="en-GB" sz="1400" dirty="0">
                <a:hlinkClick r:id="rId3"/>
              </a:rPr>
              <a:t>https://www.cma-cgm.com/news/1069/the-cma-cgm-benjamin-franklin-the-largest-vessel-ever-to-call-the-united-states-will-be-inaugurated-in-long-beach-today</a:t>
            </a:r>
            <a:r>
              <a:rPr lang="en-GB" sz="1400" dirty="0"/>
              <a:t> </a:t>
            </a:r>
          </a:p>
        </p:txBody>
      </p:sp>
    </p:spTree>
    <p:extLst>
      <p:ext uri="{BB962C8B-B14F-4D97-AF65-F5344CB8AC3E}">
        <p14:creationId xmlns:p14="http://schemas.microsoft.com/office/powerpoint/2010/main" val="1900400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 Page </a:t>
            </a:r>
            <a:fld id="{15073263-7638-534A-8B7F-52BFD5F3022A}" type="slidenum">
              <a:rPr lang="fr-FR" smtClean="0">
                <a:latin typeface="Arial"/>
              </a:rPr>
              <a:pPr/>
              <a:t>28</a:t>
            </a:fld>
            <a:endParaRPr lang="fr-FR" dirty="0">
              <a:latin typeface="Arial"/>
            </a:endParaRPr>
          </a:p>
        </p:txBody>
      </p:sp>
      <p:sp>
        <p:nvSpPr>
          <p:cNvPr id="3" name="Title 2"/>
          <p:cNvSpPr>
            <a:spLocks noGrp="1"/>
          </p:cNvSpPr>
          <p:nvPr>
            <p:ph type="ctrTitle"/>
          </p:nvPr>
        </p:nvSpPr>
        <p:spPr/>
        <p:txBody>
          <a:bodyPr/>
          <a:lstStyle/>
          <a:p>
            <a:r>
              <a:rPr lang="en-GB" dirty="0"/>
              <a:t>oligopoly</a:t>
            </a:r>
          </a:p>
        </p:txBody>
      </p:sp>
    </p:spTree>
    <p:extLst>
      <p:ext uri="{BB962C8B-B14F-4D97-AF65-F5344CB8AC3E}">
        <p14:creationId xmlns:p14="http://schemas.microsoft.com/office/powerpoint/2010/main" val="6344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29</a:t>
            </a:fld>
            <a:endParaRPr lang="fr-FR" dirty="0">
              <a:latin typeface="Arial"/>
            </a:endParaRPr>
          </a:p>
        </p:txBody>
      </p:sp>
      <p:sp>
        <p:nvSpPr>
          <p:cNvPr id="3" name="Title 2"/>
          <p:cNvSpPr>
            <a:spLocks noGrp="1"/>
          </p:cNvSpPr>
          <p:nvPr>
            <p:ph type="title"/>
          </p:nvPr>
        </p:nvSpPr>
        <p:spPr/>
        <p:txBody>
          <a:bodyPr/>
          <a:lstStyle/>
          <a:p>
            <a:r>
              <a:rPr lang="en-GB" dirty="0"/>
              <a:t>Market share of carriers</a:t>
            </a:r>
          </a:p>
        </p:txBody>
      </p:sp>
      <p:graphicFrame>
        <p:nvGraphicFramePr>
          <p:cNvPr id="5" name="Chart 4"/>
          <p:cNvGraphicFramePr/>
          <p:nvPr>
            <p:extLst>
              <p:ext uri="{D42A27DB-BD31-4B8C-83A1-F6EECF244321}">
                <p14:modId xmlns:p14="http://schemas.microsoft.com/office/powerpoint/2010/main" val="2244870733"/>
              </p:ext>
            </p:extLst>
          </p:nvPr>
        </p:nvGraphicFramePr>
        <p:xfrm>
          <a:off x="777766" y="1099510"/>
          <a:ext cx="7746123" cy="4996489"/>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a:xfrm>
            <a:off x="170121" y="5740234"/>
            <a:ext cx="8229600" cy="44119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a:t>Wilmsmeier et al. (2018). </a:t>
            </a:r>
          </a:p>
        </p:txBody>
      </p:sp>
    </p:spTree>
    <p:extLst>
      <p:ext uri="{BB962C8B-B14F-4D97-AF65-F5344CB8AC3E}">
        <p14:creationId xmlns:p14="http://schemas.microsoft.com/office/powerpoint/2010/main" val="359881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 Page </a:t>
            </a:r>
            <a:fld id="{15073263-7638-534A-8B7F-52BFD5F3022A}" type="slidenum">
              <a:rPr lang="fr-FR" smtClean="0">
                <a:latin typeface="Arial"/>
              </a:rPr>
              <a:pPr/>
              <a:t>3</a:t>
            </a:fld>
            <a:endParaRPr lang="fr-FR" dirty="0">
              <a:latin typeface="Arial"/>
            </a:endParaRPr>
          </a:p>
        </p:txBody>
      </p:sp>
      <p:sp>
        <p:nvSpPr>
          <p:cNvPr id="3" name="Title 2"/>
          <p:cNvSpPr>
            <a:spLocks noGrp="1"/>
          </p:cNvSpPr>
          <p:nvPr>
            <p:ph type="ctrTitle"/>
          </p:nvPr>
        </p:nvSpPr>
        <p:spPr/>
        <p:txBody>
          <a:bodyPr/>
          <a:lstStyle/>
          <a:p>
            <a:r>
              <a:rPr lang="en-GB" dirty="0"/>
              <a:t>introduction</a:t>
            </a:r>
          </a:p>
        </p:txBody>
      </p:sp>
    </p:spTree>
    <p:extLst>
      <p:ext uri="{BB962C8B-B14F-4D97-AF65-F5344CB8AC3E}">
        <p14:creationId xmlns:p14="http://schemas.microsoft.com/office/powerpoint/2010/main" val="1753743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ason\Dropbox\Work\Kedge\Lectures\Useful docs for planning lectures\Shipping alliances 201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86028"/>
            <a:ext cx="9159069" cy="52694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30</a:t>
            </a:fld>
            <a:endParaRPr lang="fr-FR" dirty="0">
              <a:latin typeface="Arial"/>
            </a:endParaRPr>
          </a:p>
        </p:txBody>
      </p:sp>
      <p:sp>
        <p:nvSpPr>
          <p:cNvPr id="3" name="Title 2"/>
          <p:cNvSpPr>
            <a:spLocks noGrp="1"/>
          </p:cNvSpPr>
          <p:nvPr>
            <p:ph type="title"/>
          </p:nvPr>
        </p:nvSpPr>
        <p:spPr/>
        <p:txBody>
          <a:bodyPr/>
          <a:lstStyle/>
          <a:p>
            <a:pPr algn="r"/>
            <a:r>
              <a:rPr lang="en-GB" dirty="0"/>
              <a:t>alliances</a:t>
            </a:r>
          </a:p>
        </p:txBody>
      </p:sp>
      <p:sp>
        <p:nvSpPr>
          <p:cNvPr id="6" name="Content Placeholder 3"/>
          <p:cNvSpPr txBox="1">
            <a:spLocks/>
          </p:cNvSpPr>
          <p:nvPr/>
        </p:nvSpPr>
        <p:spPr>
          <a:xfrm>
            <a:off x="170121" y="5834587"/>
            <a:ext cx="8229600" cy="441195"/>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t>Sánchez &amp; </a:t>
            </a:r>
            <a:r>
              <a:rPr lang="en-GB" sz="1400" dirty="0" err="1"/>
              <a:t>Mouftier</a:t>
            </a:r>
            <a:r>
              <a:rPr lang="en-GB" sz="1400" dirty="0"/>
              <a:t> (2017). </a:t>
            </a:r>
            <a:r>
              <a:rPr lang="en-GB" sz="1400" dirty="0">
                <a:hlinkClick r:id="rId3"/>
              </a:rPr>
              <a:t>http://www.porteconomics.eu/2017/04/20/the-puzzle-of-shipping-alliances-in-july-2016/</a:t>
            </a:r>
            <a:r>
              <a:rPr lang="en-GB" sz="1400" dirty="0"/>
              <a:t> </a:t>
            </a:r>
          </a:p>
        </p:txBody>
      </p:sp>
    </p:spTree>
    <p:extLst>
      <p:ext uri="{BB962C8B-B14F-4D97-AF65-F5344CB8AC3E}">
        <p14:creationId xmlns:p14="http://schemas.microsoft.com/office/powerpoint/2010/main" val="363572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31</a:t>
            </a:fld>
            <a:endParaRPr lang="fr-FR" dirty="0">
              <a:latin typeface="Arial"/>
            </a:endParaRPr>
          </a:p>
        </p:txBody>
      </p:sp>
      <p:sp>
        <p:nvSpPr>
          <p:cNvPr id="3" name="Title 2"/>
          <p:cNvSpPr>
            <a:spLocks noGrp="1"/>
          </p:cNvSpPr>
          <p:nvPr>
            <p:ph type="title"/>
          </p:nvPr>
        </p:nvSpPr>
        <p:spPr>
          <a:xfrm>
            <a:off x="170121" y="274638"/>
            <a:ext cx="8823139" cy="1143000"/>
          </a:xfrm>
        </p:spPr>
        <p:txBody>
          <a:bodyPr/>
          <a:lstStyle/>
          <a:p>
            <a:r>
              <a:rPr lang="en-US" dirty="0"/>
              <a:t>Global containership fleet growth vs throughput growth</a:t>
            </a:r>
            <a:endParaRPr lang="en-GB" dirty="0"/>
          </a:p>
        </p:txBody>
      </p:sp>
      <p:graphicFrame>
        <p:nvGraphicFramePr>
          <p:cNvPr id="7" name="Chart 6"/>
          <p:cNvGraphicFramePr/>
          <p:nvPr>
            <p:extLst>
              <p:ext uri="{D42A27DB-BD31-4B8C-83A1-F6EECF244321}">
                <p14:modId xmlns:p14="http://schemas.microsoft.com/office/powerpoint/2010/main" val="2466644015"/>
              </p:ext>
            </p:extLst>
          </p:nvPr>
        </p:nvGraphicFramePr>
        <p:xfrm>
          <a:off x="1280160" y="1503390"/>
          <a:ext cx="7863840" cy="5181889"/>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3"/>
          <p:cNvSpPr txBox="1">
            <a:spLocks/>
          </p:cNvSpPr>
          <p:nvPr/>
        </p:nvSpPr>
        <p:spPr>
          <a:xfrm>
            <a:off x="170121" y="6259386"/>
            <a:ext cx="2153919" cy="376808"/>
          </a:xfrm>
          <a:prstGeom prst="rect">
            <a:avLst/>
          </a:prstGeom>
          <a:solidFill>
            <a:schemeClr val="bg1"/>
          </a:solidFill>
          <a:ln>
            <a:solidFill>
              <a:schemeClr val="tx1"/>
            </a:solidFill>
          </a:ln>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dirty="0"/>
              <a:t>Wilmsmeier et al. (2018). </a:t>
            </a:r>
          </a:p>
        </p:txBody>
      </p:sp>
    </p:spTree>
    <p:extLst>
      <p:ext uri="{BB962C8B-B14F-4D97-AF65-F5344CB8AC3E}">
        <p14:creationId xmlns:p14="http://schemas.microsoft.com/office/powerpoint/2010/main" val="69200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32</a:t>
            </a:fld>
            <a:endParaRPr lang="fr-FR" dirty="0">
              <a:latin typeface="Arial"/>
            </a:endParaRPr>
          </a:p>
        </p:txBody>
      </p:sp>
      <p:sp>
        <p:nvSpPr>
          <p:cNvPr id="3" name="Title 2"/>
          <p:cNvSpPr>
            <a:spLocks noGrp="1"/>
          </p:cNvSpPr>
          <p:nvPr>
            <p:ph type="title"/>
          </p:nvPr>
        </p:nvSpPr>
        <p:spPr/>
        <p:txBody>
          <a:bodyPr/>
          <a:lstStyle/>
          <a:p>
            <a:r>
              <a:rPr lang="en-GB" dirty="0"/>
              <a:t>Mergers and alliances</a:t>
            </a:r>
          </a:p>
        </p:txBody>
      </p:sp>
      <p:sp>
        <p:nvSpPr>
          <p:cNvPr id="4" name="Content Placeholder 3"/>
          <p:cNvSpPr>
            <a:spLocks noGrp="1"/>
          </p:cNvSpPr>
          <p:nvPr>
            <p:ph idx="1"/>
          </p:nvPr>
        </p:nvSpPr>
        <p:spPr>
          <a:xfrm>
            <a:off x="457200" y="1121790"/>
            <a:ext cx="8686800" cy="4821811"/>
          </a:xfrm>
        </p:spPr>
        <p:txBody>
          <a:bodyPr/>
          <a:lstStyle/>
          <a:p>
            <a:r>
              <a:rPr lang="en-GB" dirty="0"/>
              <a:t>2016: big mergers: </a:t>
            </a:r>
            <a:r>
              <a:rPr lang="en-GB" dirty="0" err="1"/>
              <a:t>Cosco</a:t>
            </a:r>
            <a:r>
              <a:rPr lang="en-GB" dirty="0"/>
              <a:t>/China Shipping, CMA CGM/NOL, </a:t>
            </a:r>
            <a:r>
              <a:rPr lang="en-GB" dirty="0" err="1"/>
              <a:t>Hapag</a:t>
            </a:r>
            <a:r>
              <a:rPr lang="en-GB" dirty="0"/>
              <a:t> Lloyd/UASC, Maersk/Hamburg </a:t>
            </a:r>
            <a:r>
              <a:rPr lang="en-GB" dirty="0" err="1"/>
              <a:t>Sud</a:t>
            </a:r>
            <a:r>
              <a:rPr lang="en-GB" dirty="0"/>
              <a:t>, K-Line, MOL and NYK Line</a:t>
            </a:r>
          </a:p>
          <a:p>
            <a:r>
              <a:rPr lang="en-GB" dirty="0"/>
              <a:t>Three big alliances: 2M, Ocean Alliance and The Alliance.</a:t>
            </a:r>
          </a:p>
          <a:p>
            <a:r>
              <a:rPr lang="en-GB" dirty="0"/>
              <a:t>Drivers for increased efficiency or market power to force others out of the market?</a:t>
            </a:r>
          </a:p>
          <a:p>
            <a:r>
              <a:rPr lang="en-GB" dirty="0"/>
              <a:t>P3, 2M – need for regulation?</a:t>
            </a:r>
          </a:p>
          <a:p>
            <a:r>
              <a:rPr lang="en-GB" dirty="0"/>
              <a:t>What is the point of deregulation if it leads to monopoly (same as passenger transport)</a:t>
            </a:r>
          </a:p>
          <a:p>
            <a:pPr lvl="0"/>
            <a:r>
              <a:rPr lang="en-GB" dirty="0"/>
              <a:t>Liners are seeking more market share as a survival strategy. Is this good for the market and the customer?</a:t>
            </a:r>
          </a:p>
          <a:p>
            <a:endParaRPr lang="en-GB" dirty="0"/>
          </a:p>
        </p:txBody>
      </p:sp>
    </p:spTree>
    <p:extLst>
      <p:ext uri="{BB962C8B-B14F-4D97-AF65-F5344CB8AC3E}">
        <p14:creationId xmlns:p14="http://schemas.microsoft.com/office/powerpoint/2010/main" val="4020616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33</a:t>
            </a:fld>
            <a:endParaRPr lang="fr-FR" dirty="0">
              <a:latin typeface="Arial"/>
            </a:endParaRPr>
          </a:p>
        </p:txBody>
      </p:sp>
      <p:sp>
        <p:nvSpPr>
          <p:cNvPr id="3" name="Title 2"/>
          <p:cNvSpPr>
            <a:spLocks noGrp="1"/>
          </p:cNvSpPr>
          <p:nvPr>
            <p:ph type="title"/>
          </p:nvPr>
        </p:nvSpPr>
        <p:spPr/>
        <p:txBody>
          <a:bodyPr/>
          <a:lstStyle/>
          <a:p>
            <a:r>
              <a:rPr lang="en-GB" dirty="0"/>
              <a:t>European shippers council</a:t>
            </a:r>
          </a:p>
        </p:txBody>
      </p:sp>
      <p:sp>
        <p:nvSpPr>
          <p:cNvPr id="4" name="Content Placeholder 3"/>
          <p:cNvSpPr>
            <a:spLocks noGrp="1"/>
          </p:cNvSpPr>
          <p:nvPr>
            <p:ph idx="1"/>
          </p:nvPr>
        </p:nvSpPr>
        <p:spPr>
          <a:xfrm>
            <a:off x="457200" y="1121790"/>
            <a:ext cx="8229600" cy="4821811"/>
          </a:xfrm>
        </p:spPr>
        <p:txBody>
          <a:bodyPr/>
          <a:lstStyle/>
          <a:p>
            <a:r>
              <a:rPr lang="en-GB" dirty="0"/>
              <a:t>“It was presented as a way to improve the quality of services but it has not — the number of ports called has decreased, lead times have increased.”</a:t>
            </a:r>
          </a:p>
          <a:p>
            <a:r>
              <a:rPr lang="en-GB" dirty="0"/>
              <a:t>“We, as ESC, are constantly monitoring the market and we will be able to see what is the real impact of this second round of consolidation. This will give us lots of valuable information for the revision of the European Commission’s Block Exemption Regulation [BER] or any other competition topic.”</a:t>
            </a:r>
          </a:p>
          <a:p>
            <a:r>
              <a:rPr lang="en-GB" dirty="0"/>
              <a:t> August 2017</a:t>
            </a:r>
          </a:p>
          <a:p>
            <a:pPr marL="457200" indent="-457200">
              <a:buFont typeface="+mj-lt"/>
              <a:buAutoNum type="arabicPeriod"/>
            </a:pPr>
            <a:endParaRPr lang="en-GB" dirty="0"/>
          </a:p>
        </p:txBody>
      </p:sp>
    </p:spTree>
    <p:extLst>
      <p:ext uri="{BB962C8B-B14F-4D97-AF65-F5344CB8AC3E}">
        <p14:creationId xmlns:p14="http://schemas.microsoft.com/office/powerpoint/2010/main" val="4142931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 Page </a:t>
            </a:r>
            <a:fld id="{15073263-7638-534A-8B7F-52BFD5F3022A}" type="slidenum">
              <a:rPr lang="fr-FR" smtClean="0">
                <a:latin typeface="Arial"/>
              </a:rPr>
              <a:pPr/>
              <a:t>34</a:t>
            </a:fld>
            <a:endParaRPr lang="fr-FR" dirty="0">
              <a:latin typeface="Arial"/>
            </a:endParaRPr>
          </a:p>
        </p:txBody>
      </p:sp>
      <p:sp>
        <p:nvSpPr>
          <p:cNvPr id="3" name="Title 2"/>
          <p:cNvSpPr>
            <a:spLocks noGrp="1"/>
          </p:cNvSpPr>
          <p:nvPr>
            <p:ph type="ctrTitle"/>
          </p:nvPr>
        </p:nvSpPr>
        <p:spPr/>
        <p:txBody>
          <a:bodyPr/>
          <a:lstStyle/>
          <a:p>
            <a:r>
              <a:rPr lang="en-GB" dirty="0"/>
              <a:t>environment</a:t>
            </a:r>
          </a:p>
        </p:txBody>
      </p:sp>
    </p:spTree>
    <p:extLst>
      <p:ext uri="{BB962C8B-B14F-4D97-AF65-F5344CB8AC3E}">
        <p14:creationId xmlns:p14="http://schemas.microsoft.com/office/powerpoint/2010/main" val="63440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35</a:t>
            </a:fld>
            <a:endParaRPr lang="fr-FR" dirty="0">
              <a:latin typeface="Arial"/>
            </a:endParaRPr>
          </a:p>
        </p:txBody>
      </p:sp>
      <p:sp>
        <p:nvSpPr>
          <p:cNvPr id="3" name="Title 2"/>
          <p:cNvSpPr>
            <a:spLocks noGrp="1"/>
          </p:cNvSpPr>
          <p:nvPr>
            <p:ph type="title"/>
          </p:nvPr>
        </p:nvSpPr>
        <p:spPr>
          <a:xfrm>
            <a:off x="457200" y="274638"/>
            <a:ext cx="8536060" cy="1143000"/>
          </a:xfrm>
        </p:spPr>
        <p:txBody>
          <a:bodyPr/>
          <a:lstStyle/>
          <a:p>
            <a:r>
              <a:rPr lang="en-GB" dirty="0" err="1"/>
              <a:t>Espo</a:t>
            </a:r>
            <a:r>
              <a:rPr lang="en-GB" dirty="0"/>
              <a:t> environmental priorities</a:t>
            </a:r>
          </a:p>
        </p:txBody>
      </p:sp>
      <p:sp>
        <p:nvSpPr>
          <p:cNvPr id="4" name="Content Placeholder 3"/>
          <p:cNvSpPr>
            <a:spLocks noGrp="1"/>
          </p:cNvSpPr>
          <p:nvPr>
            <p:ph idx="1"/>
          </p:nvPr>
        </p:nvSpPr>
        <p:spPr>
          <a:xfrm>
            <a:off x="241738" y="1121790"/>
            <a:ext cx="8751521" cy="4821811"/>
          </a:xfrm>
        </p:spPr>
        <p:txBody>
          <a:bodyPr/>
          <a:lstStyle/>
          <a:p>
            <a:pPr marL="457200" indent="-457200">
              <a:buFont typeface="+mj-lt"/>
              <a:buAutoNum type="arabicPeriod"/>
            </a:pPr>
            <a:r>
              <a:rPr lang="en-GB" dirty="0"/>
              <a:t>Air quality</a:t>
            </a:r>
          </a:p>
          <a:p>
            <a:pPr marL="457200" indent="-457200">
              <a:buFont typeface="+mj-lt"/>
              <a:buAutoNum type="arabicPeriod"/>
            </a:pPr>
            <a:r>
              <a:rPr lang="en-GB" dirty="0"/>
              <a:t>Energy consumption</a:t>
            </a:r>
          </a:p>
          <a:p>
            <a:pPr marL="457200" indent="-457200">
              <a:buFont typeface="+mj-lt"/>
              <a:buAutoNum type="arabicPeriod"/>
            </a:pPr>
            <a:r>
              <a:rPr lang="en-GB" dirty="0"/>
              <a:t>Noise</a:t>
            </a:r>
          </a:p>
          <a:p>
            <a:pPr marL="457200" indent="-457200">
              <a:buFont typeface="+mj-lt"/>
              <a:buAutoNum type="arabicPeriod"/>
            </a:pPr>
            <a:r>
              <a:rPr lang="en-GB" dirty="0"/>
              <a:t>Relationship with local community</a:t>
            </a:r>
          </a:p>
          <a:p>
            <a:pPr marL="457200" indent="-457200">
              <a:buFont typeface="+mj-lt"/>
              <a:buAutoNum type="arabicPeriod"/>
            </a:pPr>
            <a:r>
              <a:rPr lang="en-GB" dirty="0"/>
              <a:t>Garbage/ port waste</a:t>
            </a:r>
          </a:p>
          <a:p>
            <a:pPr marL="457200" indent="-457200">
              <a:buFont typeface="+mj-lt"/>
              <a:buAutoNum type="arabicPeriod"/>
            </a:pPr>
            <a:r>
              <a:rPr lang="en-GB" dirty="0"/>
              <a:t>Ship waste</a:t>
            </a:r>
          </a:p>
          <a:p>
            <a:pPr marL="457200" indent="-457200">
              <a:buFont typeface="+mj-lt"/>
              <a:buAutoNum type="arabicPeriod"/>
            </a:pPr>
            <a:r>
              <a:rPr lang="en-GB" dirty="0"/>
              <a:t>Port development</a:t>
            </a:r>
          </a:p>
          <a:p>
            <a:pPr marL="457200" indent="-457200">
              <a:buFont typeface="+mj-lt"/>
              <a:buAutoNum type="arabicPeriod"/>
            </a:pPr>
            <a:r>
              <a:rPr lang="en-GB" dirty="0"/>
              <a:t>Water quality</a:t>
            </a:r>
          </a:p>
          <a:p>
            <a:pPr marL="457200" indent="-457200">
              <a:buFont typeface="+mj-lt"/>
              <a:buAutoNum type="arabicPeriod"/>
            </a:pPr>
            <a:r>
              <a:rPr lang="en-GB" dirty="0"/>
              <a:t>Dust</a:t>
            </a:r>
          </a:p>
          <a:p>
            <a:pPr marL="457200" indent="-457200">
              <a:buFont typeface="+mj-lt"/>
              <a:buAutoNum type="arabicPeriod"/>
            </a:pPr>
            <a:r>
              <a:rPr lang="en-GB" dirty="0"/>
              <a:t>Dredging operations</a:t>
            </a:r>
          </a:p>
        </p:txBody>
      </p:sp>
      <p:sp>
        <p:nvSpPr>
          <p:cNvPr id="5" name="TextBox 4"/>
          <p:cNvSpPr txBox="1"/>
          <p:nvPr/>
        </p:nvSpPr>
        <p:spPr>
          <a:xfrm>
            <a:off x="5843752" y="1954923"/>
            <a:ext cx="3149507" cy="923330"/>
          </a:xfrm>
          <a:prstGeom prst="rect">
            <a:avLst/>
          </a:prstGeom>
          <a:noFill/>
        </p:spPr>
        <p:txBody>
          <a:bodyPr wrap="square" rtlCol="0">
            <a:spAutoFit/>
          </a:bodyPr>
          <a:lstStyle/>
          <a:p>
            <a:r>
              <a:rPr lang="en-GB" dirty="0">
                <a:hlinkClick r:id="rId2"/>
              </a:rPr>
              <a:t>http://www.espo.be/news/espo-reveals-new-top-10-environmental-priorities-o</a:t>
            </a:r>
            <a:r>
              <a:rPr lang="en-GB" dirty="0"/>
              <a:t> </a:t>
            </a: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14800" y="3270121"/>
            <a:ext cx="4591050" cy="317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06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36</a:t>
            </a:fld>
            <a:endParaRPr lang="fr-FR" dirty="0">
              <a:latin typeface="Arial"/>
            </a:endParaRPr>
          </a:p>
        </p:txBody>
      </p:sp>
      <p:sp>
        <p:nvSpPr>
          <p:cNvPr id="3" name="Title 2"/>
          <p:cNvSpPr>
            <a:spLocks noGrp="1"/>
          </p:cNvSpPr>
          <p:nvPr>
            <p:ph type="title"/>
          </p:nvPr>
        </p:nvSpPr>
        <p:spPr/>
        <p:txBody>
          <a:bodyPr/>
          <a:lstStyle/>
          <a:p>
            <a:r>
              <a:rPr lang="en-GB" dirty="0"/>
              <a:t>Green ports?</a:t>
            </a:r>
          </a:p>
        </p:txBody>
      </p:sp>
      <p:sp>
        <p:nvSpPr>
          <p:cNvPr id="4" name="Content Placeholder 3"/>
          <p:cNvSpPr>
            <a:spLocks noGrp="1"/>
          </p:cNvSpPr>
          <p:nvPr>
            <p:ph idx="1"/>
          </p:nvPr>
        </p:nvSpPr>
        <p:spPr>
          <a:xfrm>
            <a:off x="457200" y="1121790"/>
            <a:ext cx="8229600" cy="4821811"/>
          </a:xfrm>
        </p:spPr>
        <p:txBody>
          <a:bodyPr/>
          <a:lstStyle/>
          <a:p>
            <a:r>
              <a:rPr lang="en-GB" dirty="0"/>
              <a:t>Lots of branding but is it greenwash?</a:t>
            </a:r>
          </a:p>
          <a:p>
            <a:pPr marL="457200" indent="-457200">
              <a:buFont typeface="+mj-lt"/>
              <a:buAutoNum type="arabicPeriod"/>
            </a:pPr>
            <a:endParaRPr lang="en-GB" dirty="0"/>
          </a:p>
        </p:txBody>
      </p:sp>
      <p:pic>
        <p:nvPicPr>
          <p:cNvPr id="9218" name="Picture 2" descr="https://www.lagersmit.com/wp-content/uploads/2015/08/ESI.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9308" y="1764186"/>
            <a:ext cx="7261543" cy="36307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56578" y="5574269"/>
            <a:ext cx="6430222" cy="369332"/>
          </a:xfrm>
          <a:prstGeom prst="rect">
            <a:avLst/>
          </a:prstGeom>
          <a:noFill/>
        </p:spPr>
        <p:txBody>
          <a:bodyPr wrap="none" rtlCol="0">
            <a:spAutoFit/>
          </a:bodyPr>
          <a:lstStyle/>
          <a:p>
            <a:r>
              <a:rPr lang="en-GB" dirty="0"/>
              <a:t>https://www.lagersmit.com/wp-content/uploads/2015/08/ESI.png</a:t>
            </a:r>
          </a:p>
        </p:txBody>
      </p:sp>
    </p:spTree>
    <p:extLst>
      <p:ext uri="{BB962C8B-B14F-4D97-AF65-F5344CB8AC3E}">
        <p14:creationId xmlns:p14="http://schemas.microsoft.com/office/powerpoint/2010/main" val="550929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37</a:t>
            </a:fld>
            <a:endParaRPr lang="fr-FR" dirty="0">
              <a:latin typeface="Arial"/>
            </a:endParaRPr>
          </a:p>
        </p:txBody>
      </p:sp>
      <p:sp>
        <p:nvSpPr>
          <p:cNvPr id="3" name="Title 2"/>
          <p:cNvSpPr>
            <a:spLocks noGrp="1"/>
          </p:cNvSpPr>
          <p:nvPr>
            <p:ph type="title"/>
          </p:nvPr>
        </p:nvSpPr>
        <p:spPr/>
        <p:txBody>
          <a:bodyPr/>
          <a:lstStyle/>
          <a:p>
            <a:r>
              <a:rPr lang="en-GB" dirty="0"/>
              <a:t>EU Directive 2014/94</a:t>
            </a:r>
          </a:p>
        </p:txBody>
      </p:sp>
      <p:sp>
        <p:nvSpPr>
          <p:cNvPr id="4" name="Content Placeholder 3"/>
          <p:cNvSpPr>
            <a:spLocks noGrp="1"/>
          </p:cNvSpPr>
          <p:nvPr>
            <p:ph idx="1"/>
          </p:nvPr>
        </p:nvSpPr>
        <p:spPr>
          <a:xfrm>
            <a:off x="241738" y="1121790"/>
            <a:ext cx="8751521" cy="4821811"/>
          </a:xfrm>
        </p:spPr>
        <p:txBody>
          <a:bodyPr/>
          <a:lstStyle/>
          <a:p>
            <a:r>
              <a:rPr lang="en-GB" dirty="0"/>
              <a:t>Member States ‘’shall ensure, through their national policy frameworks, that an </a:t>
            </a:r>
            <a:r>
              <a:rPr lang="en-GB" u="sng" dirty="0">
                <a:solidFill>
                  <a:srgbClr val="0070C0"/>
                </a:solidFill>
              </a:rPr>
              <a:t>appropriate</a:t>
            </a:r>
            <a:r>
              <a:rPr lang="en-GB" dirty="0"/>
              <a:t> number of refuelling points for LNG are put in place at maritime ports to enable LNG inland waterway vessels or sea-going ships to circulate throughout the TEN-T Core Network by 31 December 2025 at the latest.”</a:t>
            </a:r>
          </a:p>
          <a:p>
            <a:r>
              <a:rPr lang="en-GB" dirty="0"/>
              <a:t>Member States “shall ensure that the need for shore-side electricity supply for inland waterway vessels and seagoing ships in maritime and inland ports is </a:t>
            </a:r>
            <a:r>
              <a:rPr lang="en-GB" u="sng" dirty="0">
                <a:solidFill>
                  <a:srgbClr val="0070C0"/>
                </a:solidFill>
              </a:rPr>
              <a:t>assessed</a:t>
            </a:r>
            <a:r>
              <a:rPr lang="en-GB" dirty="0"/>
              <a:t> in their national policy frameworks. Such shore-side electricity supply shall be installed as a priority in ports of the TEN-T Core Network, and in other ports, by 31 December 2025, unless there is no demand and the costs are disproportionate to the benefits, including environmental benefits.”</a:t>
            </a:r>
          </a:p>
          <a:p>
            <a:pPr marL="0" indent="0">
              <a:buNone/>
            </a:pPr>
            <a:endParaRPr lang="en-GB" dirty="0"/>
          </a:p>
        </p:txBody>
      </p:sp>
    </p:spTree>
    <p:extLst>
      <p:ext uri="{BB962C8B-B14F-4D97-AF65-F5344CB8AC3E}">
        <p14:creationId xmlns:p14="http://schemas.microsoft.com/office/powerpoint/2010/main" val="1425299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38</a:t>
            </a:fld>
            <a:endParaRPr lang="fr-FR" dirty="0">
              <a:latin typeface="Arial"/>
            </a:endParaRPr>
          </a:p>
        </p:txBody>
      </p:sp>
      <p:sp>
        <p:nvSpPr>
          <p:cNvPr id="3" name="Title 2"/>
          <p:cNvSpPr>
            <a:spLocks noGrp="1"/>
          </p:cNvSpPr>
          <p:nvPr>
            <p:ph type="title"/>
          </p:nvPr>
        </p:nvSpPr>
        <p:spPr/>
        <p:txBody>
          <a:bodyPr/>
          <a:lstStyle/>
          <a:p>
            <a:r>
              <a:rPr lang="en-GB" b="0" dirty="0"/>
              <a:t>Regulation (EU) 2015/757</a:t>
            </a:r>
            <a:endParaRPr lang="en-GB" dirty="0"/>
          </a:p>
        </p:txBody>
      </p:sp>
      <p:sp>
        <p:nvSpPr>
          <p:cNvPr id="4" name="Content Placeholder 3"/>
          <p:cNvSpPr>
            <a:spLocks noGrp="1"/>
          </p:cNvSpPr>
          <p:nvPr>
            <p:ph idx="1"/>
          </p:nvPr>
        </p:nvSpPr>
        <p:spPr>
          <a:xfrm>
            <a:off x="241738" y="1121790"/>
            <a:ext cx="8751521" cy="4821811"/>
          </a:xfrm>
        </p:spPr>
        <p:txBody>
          <a:bodyPr/>
          <a:lstStyle/>
          <a:p>
            <a:r>
              <a:rPr lang="en-GB" dirty="0"/>
              <a:t>MRV: Monitoring, reporting and verification of CO</a:t>
            </a:r>
            <a:r>
              <a:rPr lang="en-GB" baseline="-25000" dirty="0"/>
              <a:t>2</a:t>
            </a:r>
            <a:r>
              <a:rPr lang="en-GB" dirty="0"/>
              <a:t>.</a:t>
            </a:r>
          </a:p>
          <a:p>
            <a:r>
              <a:rPr lang="en-GB" dirty="0"/>
              <a:t>1</a:t>
            </a:r>
            <a:r>
              <a:rPr lang="en-GB" baseline="30000" dirty="0"/>
              <a:t>st</a:t>
            </a:r>
            <a:r>
              <a:rPr lang="en-GB" dirty="0"/>
              <a:t> Jan 2018</a:t>
            </a:r>
          </a:p>
          <a:p>
            <a:r>
              <a:rPr lang="en-GB" dirty="0"/>
              <a:t>Large ships over 5,000 gross tonnes calling at EU maritime ports must monitor and report their CO</a:t>
            </a:r>
            <a:r>
              <a:rPr lang="en-GB" baseline="-25000" dirty="0"/>
              <a:t>2</a:t>
            </a:r>
            <a:r>
              <a:rPr lang="en-GB" dirty="0"/>
              <a:t> emissions in accordance with their monitoring plan.</a:t>
            </a:r>
          </a:p>
          <a:p>
            <a:r>
              <a:rPr lang="en-GB" dirty="0">
                <a:hlinkClick r:id="rId2"/>
              </a:rPr>
              <a:t>https://ec.europa.eu/clima/policies/transport/shipping_en#tab-0-3</a:t>
            </a:r>
            <a:endParaRPr lang="en-GB" dirty="0"/>
          </a:p>
          <a:p>
            <a:r>
              <a:rPr lang="en-GB" dirty="0"/>
              <a:t>It is the first step towards integrating shipping emissions into EU emissions policy and then setting </a:t>
            </a:r>
            <a:r>
              <a:rPr lang="en-GB"/>
              <a:t>reduction targets.</a:t>
            </a:r>
            <a:endParaRPr lang="en-GB" dirty="0"/>
          </a:p>
        </p:txBody>
      </p:sp>
    </p:spTree>
    <p:extLst>
      <p:ext uri="{BB962C8B-B14F-4D97-AF65-F5344CB8AC3E}">
        <p14:creationId xmlns:p14="http://schemas.microsoft.com/office/powerpoint/2010/main" val="73009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39</a:t>
            </a:fld>
            <a:endParaRPr lang="fr-FR" dirty="0">
              <a:latin typeface="Arial"/>
            </a:endParaRPr>
          </a:p>
        </p:txBody>
      </p:sp>
      <p:sp>
        <p:nvSpPr>
          <p:cNvPr id="3" name="Title 2"/>
          <p:cNvSpPr>
            <a:spLocks noGrp="1"/>
          </p:cNvSpPr>
          <p:nvPr>
            <p:ph type="title"/>
          </p:nvPr>
        </p:nvSpPr>
        <p:spPr/>
        <p:txBody>
          <a:bodyPr/>
          <a:lstStyle/>
          <a:p>
            <a:r>
              <a:rPr lang="en-GB" dirty="0"/>
              <a:t>Oil price</a:t>
            </a:r>
          </a:p>
        </p:txBody>
      </p:sp>
      <p:sp>
        <p:nvSpPr>
          <p:cNvPr id="4" name="Content Placeholder 3"/>
          <p:cNvSpPr>
            <a:spLocks noGrp="1"/>
          </p:cNvSpPr>
          <p:nvPr>
            <p:ph idx="1"/>
          </p:nvPr>
        </p:nvSpPr>
        <p:spPr>
          <a:xfrm>
            <a:off x="457200" y="1121790"/>
            <a:ext cx="8229600" cy="4821811"/>
          </a:xfrm>
        </p:spPr>
        <p:txBody>
          <a:bodyPr/>
          <a:lstStyle/>
          <a:p>
            <a:r>
              <a:rPr lang="en-GB" dirty="0"/>
              <a:t>No problems anymore? What about peak oil?</a:t>
            </a:r>
          </a:p>
          <a:p>
            <a:pPr marL="457200" indent="-457200">
              <a:buFont typeface="+mj-lt"/>
              <a:buAutoNum type="arabicPeriod"/>
            </a:pPr>
            <a:endParaRPr lang="en-GB"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2347" y="1751682"/>
            <a:ext cx="8024453" cy="506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01505" y="650148"/>
            <a:ext cx="3340273" cy="369332"/>
          </a:xfrm>
          <a:prstGeom prst="rect">
            <a:avLst/>
          </a:prstGeom>
          <a:solidFill>
            <a:schemeClr val="bg1"/>
          </a:solidFill>
          <a:ln>
            <a:solidFill>
              <a:schemeClr val="tx1"/>
            </a:solidFill>
          </a:ln>
        </p:spPr>
        <p:txBody>
          <a:bodyPr wrap="none" rtlCol="0">
            <a:spAutoFit/>
          </a:bodyPr>
          <a:lstStyle/>
          <a:p>
            <a:r>
              <a:rPr lang="en-GB" dirty="0">
                <a:hlinkClick r:id="rId3"/>
              </a:rPr>
              <a:t>https://ktwop.com/tag/oil-price/</a:t>
            </a:r>
            <a:r>
              <a:rPr lang="en-GB" dirty="0"/>
              <a:t> </a:t>
            </a:r>
          </a:p>
        </p:txBody>
      </p:sp>
    </p:spTree>
    <p:extLst>
      <p:ext uri="{BB962C8B-B14F-4D97-AF65-F5344CB8AC3E}">
        <p14:creationId xmlns:p14="http://schemas.microsoft.com/office/powerpoint/2010/main" val="50916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a:t>
            </a:fld>
            <a:endParaRPr lang="fr-FR" dirty="0">
              <a:latin typeface="Arial"/>
            </a:endParaRPr>
          </a:p>
        </p:txBody>
      </p:sp>
      <p:sp>
        <p:nvSpPr>
          <p:cNvPr id="3" name="Title 2"/>
          <p:cNvSpPr>
            <a:spLocks noGrp="1"/>
          </p:cNvSpPr>
          <p:nvPr>
            <p:ph type="title"/>
          </p:nvPr>
        </p:nvSpPr>
        <p:spPr>
          <a:xfrm>
            <a:off x="207390" y="274638"/>
            <a:ext cx="8785870" cy="1143000"/>
          </a:xfrm>
        </p:spPr>
        <p:txBody>
          <a:bodyPr/>
          <a:lstStyle/>
          <a:p>
            <a:r>
              <a:rPr lang="en-GB" dirty="0"/>
              <a:t>Fourth industrial revolution?</a:t>
            </a:r>
          </a:p>
        </p:txBody>
      </p:sp>
      <p:sp>
        <p:nvSpPr>
          <p:cNvPr id="4" name="Content Placeholder 3"/>
          <p:cNvSpPr>
            <a:spLocks noGrp="1"/>
          </p:cNvSpPr>
          <p:nvPr>
            <p:ph idx="1"/>
          </p:nvPr>
        </p:nvSpPr>
        <p:spPr>
          <a:xfrm>
            <a:off x="457200" y="1121790"/>
            <a:ext cx="2727434" cy="4821811"/>
          </a:xfrm>
        </p:spPr>
        <p:txBody>
          <a:bodyPr/>
          <a:lstStyle/>
          <a:p>
            <a:r>
              <a:rPr lang="en-GB" dirty="0"/>
              <a:t>More than just technology and digitalisation but bringing together the physical, digital and biological.</a:t>
            </a:r>
          </a:p>
          <a:p>
            <a:r>
              <a:rPr lang="en-GB" dirty="0"/>
              <a:t>Relevant to ports?</a:t>
            </a:r>
          </a:p>
          <a:p>
            <a:pPr marL="457200" indent="-457200">
              <a:buFont typeface="+mj-lt"/>
              <a:buAutoNum type="arabicPeriod"/>
            </a:pPr>
            <a:endParaRPr lang="en-GB" dirty="0"/>
          </a:p>
        </p:txBody>
      </p:sp>
      <p:pic>
        <p:nvPicPr>
          <p:cNvPr id="1026" name="Picture 2" descr="Industry 4.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5850" y="2831224"/>
            <a:ext cx="5715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7500" y="955973"/>
            <a:ext cx="4711700" cy="1754326"/>
          </a:xfrm>
          <a:prstGeom prst="rect">
            <a:avLst/>
          </a:prstGeom>
          <a:noFill/>
        </p:spPr>
        <p:txBody>
          <a:bodyPr wrap="square" rtlCol="0">
            <a:spAutoFit/>
          </a:bodyPr>
          <a:lstStyle/>
          <a:p>
            <a:r>
              <a:rPr lang="en-GB" dirty="0">
                <a:hlinkClick r:id="rId3"/>
              </a:rPr>
              <a:t>https://www.sheffield.ac.uk/news/nr/science-and-innovation-audit-fourth-industrial-revolution-1.659628</a:t>
            </a:r>
            <a:endParaRPr lang="en-GB" dirty="0"/>
          </a:p>
          <a:p>
            <a:endParaRPr lang="en-GB" dirty="0"/>
          </a:p>
          <a:p>
            <a:r>
              <a:rPr lang="en-GB" dirty="0">
                <a:hlinkClick r:id="rId4"/>
              </a:rPr>
              <a:t>https://www.weforum.org/about/the-fourth-industrial-revolution-by-klaus-schwab</a:t>
            </a:r>
            <a:r>
              <a:rPr lang="en-GB" dirty="0"/>
              <a:t> </a:t>
            </a:r>
          </a:p>
        </p:txBody>
      </p:sp>
    </p:spTree>
    <p:extLst>
      <p:ext uri="{BB962C8B-B14F-4D97-AF65-F5344CB8AC3E}">
        <p14:creationId xmlns:p14="http://schemas.microsoft.com/office/powerpoint/2010/main" val="2229364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40</a:t>
            </a:fld>
            <a:endParaRPr lang="fr-FR" dirty="0">
              <a:latin typeface="Arial"/>
            </a:endParaRPr>
          </a:p>
        </p:txBody>
      </p:sp>
      <p:sp>
        <p:nvSpPr>
          <p:cNvPr id="3" name="Title 2"/>
          <p:cNvSpPr>
            <a:spLocks noGrp="1"/>
          </p:cNvSpPr>
          <p:nvPr>
            <p:ph type="title"/>
          </p:nvPr>
        </p:nvSpPr>
        <p:spPr/>
        <p:txBody>
          <a:bodyPr/>
          <a:lstStyle/>
          <a:p>
            <a:r>
              <a:rPr lang="en-GB" dirty="0"/>
              <a:t>SECA – so what?</a:t>
            </a:r>
          </a:p>
        </p:txBody>
      </p:sp>
      <p:pic>
        <p:nvPicPr>
          <p:cNvPr id="4098" name="Picture 2" descr="Image result for seca are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056" y="1256273"/>
            <a:ext cx="7648575" cy="431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6572" y="5758935"/>
            <a:ext cx="6609566" cy="369332"/>
          </a:xfrm>
          <a:prstGeom prst="rect">
            <a:avLst/>
          </a:prstGeom>
          <a:noFill/>
        </p:spPr>
        <p:txBody>
          <a:bodyPr wrap="none" rtlCol="0">
            <a:spAutoFit/>
          </a:bodyPr>
          <a:lstStyle/>
          <a:p>
            <a:r>
              <a:rPr lang="en-GB" dirty="0">
                <a:hlinkClick r:id="rId3"/>
              </a:rPr>
              <a:t>http://meproduction.dk/emission-standarts/emission-control-areas/</a:t>
            </a:r>
            <a:r>
              <a:rPr lang="en-GB" dirty="0"/>
              <a:t> </a:t>
            </a:r>
          </a:p>
        </p:txBody>
      </p:sp>
    </p:spTree>
    <p:extLst>
      <p:ext uri="{BB962C8B-B14F-4D97-AF65-F5344CB8AC3E}">
        <p14:creationId xmlns:p14="http://schemas.microsoft.com/office/powerpoint/2010/main" val="1633141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41</a:t>
            </a:fld>
            <a:endParaRPr lang="fr-FR" dirty="0">
              <a:latin typeface="Arial"/>
            </a:endParaRPr>
          </a:p>
        </p:txBody>
      </p:sp>
      <p:sp>
        <p:nvSpPr>
          <p:cNvPr id="3" name="Title 2"/>
          <p:cNvSpPr>
            <a:spLocks noGrp="1"/>
          </p:cNvSpPr>
          <p:nvPr>
            <p:ph type="title"/>
          </p:nvPr>
        </p:nvSpPr>
        <p:spPr/>
        <p:txBody>
          <a:bodyPr/>
          <a:lstStyle/>
          <a:p>
            <a:r>
              <a:rPr lang="en-GB" dirty="0"/>
              <a:t>HFO</a:t>
            </a:r>
          </a:p>
        </p:txBody>
      </p:sp>
      <p:sp>
        <p:nvSpPr>
          <p:cNvPr id="5" name="TextBox 4"/>
          <p:cNvSpPr txBox="1"/>
          <p:nvPr/>
        </p:nvSpPr>
        <p:spPr>
          <a:xfrm>
            <a:off x="1606397" y="1008070"/>
            <a:ext cx="4932947" cy="584775"/>
          </a:xfrm>
          <a:prstGeom prst="rect">
            <a:avLst/>
          </a:prstGeom>
          <a:noFill/>
        </p:spPr>
        <p:txBody>
          <a:bodyPr wrap="square" rtlCol="0">
            <a:spAutoFit/>
          </a:bodyPr>
          <a:lstStyle/>
          <a:p>
            <a:r>
              <a:rPr lang="en-GB" sz="1600" dirty="0">
                <a:hlinkClick r:id="rId2"/>
              </a:rPr>
              <a:t>http://worldmaritimenews.com/archives/217140/imo-urged-to-ban-heavy-fuel-oil-in-arctic-waters/</a:t>
            </a:r>
            <a:r>
              <a:rPr lang="en-GB" sz="1600" dirty="0"/>
              <a:t> </a:t>
            </a:r>
          </a:p>
        </p:txBody>
      </p:sp>
      <p:pic>
        <p:nvPicPr>
          <p:cNvPr id="5124" name="Picture 4" descr="https://3.imimg.com/data3/GG/UQ/MY-11613804/heavy-fuel-oil-250x25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6994" y="2685932"/>
            <a:ext cx="2837006" cy="417206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hfo shipp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120" y="1592845"/>
            <a:ext cx="6524625" cy="4210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91745" y="1704109"/>
            <a:ext cx="2452255" cy="923330"/>
          </a:xfrm>
          <a:prstGeom prst="rect">
            <a:avLst/>
          </a:prstGeom>
          <a:noFill/>
        </p:spPr>
        <p:txBody>
          <a:bodyPr wrap="square" rtlCol="0">
            <a:spAutoFit/>
          </a:bodyPr>
          <a:lstStyle/>
          <a:p>
            <a:r>
              <a:rPr lang="en-GB" dirty="0">
                <a:hlinkClick r:id="rId5"/>
              </a:rPr>
              <a:t>http://www.pixelboyz.com/piho/heavy-fuel-oil-price-1673.php</a:t>
            </a:r>
            <a:r>
              <a:rPr lang="en-GB" dirty="0"/>
              <a:t> </a:t>
            </a:r>
          </a:p>
        </p:txBody>
      </p:sp>
      <p:sp>
        <p:nvSpPr>
          <p:cNvPr id="4" name="TextBox 3"/>
          <p:cNvSpPr txBox="1"/>
          <p:nvPr/>
        </p:nvSpPr>
        <p:spPr>
          <a:xfrm>
            <a:off x="4143605" y="274638"/>
            <a:ext cx="4791478" cy="646331"/>
          </a:xfrm>
          <a:prstGeom prst="rect">
            <a:avLst/>
          </a:prstGeom>
          <a:noFill/>
          <a:ln>
            <a:solidFill>
              <a:schemeClr val="tx1"/>
            </a:solidFill>
          </a:ln>
        </p:spPr>
        <p:txBody>
          <a:bodyPr wrap="square" rtlCol="0">
            <a:spAutoFit/>
          </a:bodyPr>
          <a:lstStyle/>
          <a:p>
            <a:r>
              <a:rPr lang="en-GB" dirty="0"/>
              <a:t>Shipping produces 2.8% of global GHG emissions, double that of air travel</a:t>
            </a:r>
          </a:p>
        </p:txBody>
      </p:sp>
    </p:spTree>
    <p:extLst>
      <p:ext uri="{BB962C8B-B14F-4D97-AF65-F5344CB8AC3E}">
        <p14:creationId xmlns:p14="http://schemas.microsoft.com/office/powerpoint/2010/main" val="736206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42</a:t>
            </a:fld>
            <a:endParaRPr lang="fr-FR" dirty="0">
              <a:latin typeface="Arial"/>
            </a:endParaRPr>
          </a:p>
        </p:txBody>
      </p:sp>
      <p:sp>
        <p:nvSpPr>
          <p:cNvPr id="3" name="Title 2"/>
          <p:cNvSpPr>
            <a:spLocks noGrp="1"/>
          </p:cNvSpPr>
          <p:nvPr>
            <p:ph type="title"/>
          </p:nvPr>
        </p:nvSpPr>
        <p:spPr/>
        <p:txBody>
          <a:bodyPr/>
          <a:lstStyle/>
          <a:p>
            <a:r>
              <a:rPr lang="en-GB" dirty="0"/>
              <a:t>Stronger lead needed from </a:t>
            </a:r>
            <a:r>
              <a:rPr lang="en-GB" dirty="0" err="1"/>
              <a:t>imo</a:t>
            </a:r>
            <a:r>
              <a:rPr lang="en-GB" dirty="0"/>
              <a:t>?</a:t>
            </a:r>
          </a:p>
        </p:txBody>
      </p:sp>
      <p:sp>
        <p:nvSpPr>
          <p:cNvPr id="4" name="Content Placeholder 3"/>
          <p:cNvSpPr>
            <a:spLocks noGrp="1"/>
          </p:cNvSpPr>
          <p:nvPr>
            <p:ph idx="1"/>
          </p:nvPr>
        </p:nvSpPr>
        <p:spPr>
          <a:xfrm>
            <a:off x="457200" y="1554480"/>
            <a:ext cx="8229600" cy="4389121"/>
          </a:xfrm>
        </p:spPr>
        <p:txBody>
          <a:bodyPr/>
          <a:lstStyle/>
          <a:p>
            <a:r>
              <a:rPr lang="en-GB" dirty="0"/>
              <a:t>SECA = 0.1% sulphur</a:t>
            </a:r>
          </a:p>
          <a:p>
            <a:r>
              <a:rPr lang="en-GB" dirty="0"/>
              <a:t>0.5% sulphur cap on marine fuel from 2020 imposed by the IMO (HFO = 3.5%)</a:t>
            </a:r>
          </a:p>
          <a:p>
            <a:r>
              <a:rPr lang="en-GB" dirty="0"/>
              <a:t>EU: 0.1% sulphur limits while at EU ports</a:t>
            </a:r>
          </a:p>
          <a:p>
            <a:r>
              <a:rPr lang="en-GB" dirty="0"/>
              <a:t>Some NOx limits on certain vessels</a:t>
            </a:r>
          </a:p>
          <a:p>
            <a:r>
              <a:rPr lang="en-GB" dirty="0"/>
              <a:t>Energy Efficiency Design Index (EEDI) requires a minimum energy efficiency level per capacity mile: certain new ships must adhere </a:t>
            </a:r>
          </a:p>
          <a:p>
            <a:r>
              <a:rPr lang="en-GB" dirty="0"/>
              <a:t>Ship Energy Efficiency Management Plan (SEEMP) requires that shipping companies aim to improve the operational efficiency of vessels: all new ships must adhere</a:t>
            </a:r>
          </a:p>
          <a:p>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1187368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43</a:t>
            </a:fld>
            <a:endParaRPr lang="fr-FR" dirty="0">
              <a:latin typeface="Arial"/>
            </a:endParaRPr>
          </a:p>
        </p:txBody>
      </p:sp>
      <p:sp>
        <p:nvSpPr>
          <p:cNvPr id="3" name="Title 2"/>
          <p:cNvSpPr>
            <a:spLocks noGrp="1"/>
          </p:cNvSpPr>
          <p:nvPr>
            <p:ph type="title"/>
          </p:nvPr>
        </p:nvSpPr>
        <p:spPr>
          <a:xfrm>
            <a:off x="457200" y="274638"/>
            <a:ext cx="8229600" cy="914082"/>
          </a:xfrm>
        </p:spPr>
        <p:txBody>
          <a:bodyPr/>
          <a:lstStyle/>
          <a:p>
            <a:r>
              <a:rPr lang="en-GB" dirty="0"/>
              <a:t>Environmental ship index ESI</a:t>
            </a:r>
            <a:endParaRPr lang="it-IT" dirty="0"/>
          </a:p>
        </p:txBody>
      </p:sp>
      <p:sp>
        <p:nvSpPr>
          <p:cNvPr id="4" name="Content Placeholder 3"/>
          <p:cNvSpPr>
            <a:spLocks noGrp="1"/>
          </p:cNvSpPr>
          <p:nvPr>
            <p:ph idx="1"/>
          </p:nvPr>
        </p:nvSpPr>
        <p:spPr>
          <a:xfrm>
            <a:off x="457200" y="1417638"/>
            <a:ext cx="8229600" cy="4525963"/>
          </a:xfrm>
        </p:spPr>
        <p:txBody>
          <a:bodyPr/>
          <a:lstStyle/>
          <a:p>
            <a:r>
              <a:rPr lang="it-IT" dirty="0"/>
              <a:t>ESI SCORE = ESI NOX + ESI SOX + ESI CO2 + OPS (max. 100) </a:t>
            </a:r>
            <a:endParaRPr lang="en-GB" dirty="0"/>
          </a:p>
          <a:p>
            <a:r>
              <a:rPr lang="en-GB" dirty="0">
                <a:hlinkClick r:id="rId2"/>
              </a:rPr>
              <a:t>http://www.environmentalshipindex.org/Public/Home/ESIFormulas</a:t>
            </a:r>
            <a:r>
              <a:rPr lang="en-GB" dirty="0"/>
              <a:t> </a:t>
            </a:r>
          </a:p>
          <a:p>
            <a:endParaRPr lang="en-GB" dirty="0"/>
          </a:p>
          <a:p>
            <a:r>
              <a:rPr lang="en-GB" dirty="0"/>
              <a:t>Port of Marseille recently joined the World Ports Climate Initiative (WPCI). From 1</a:t>
            </a:r>
            <a:r>
              <a:rPr lang="en-GB" baseline="30000" dirty="0"/>
              <a:t>st</a:t>
            </a:r>
            <a:r>
              <a:rPr lang="en-GB" dirty="0"/>
              <a:t> July 2017 giving discounts in port dues for vessels with an ESI score above 35. Around 50 ports worldwide have joined.</a:t>
            </a:r>
          </a:p>
          <a:p>
            <a:endParaRPr lang="en-GB" dirty="0"/>
          </a:p>
          <a:p>
            <a:pPr marL="457200" indent="-457200">
              <a:buFont typeface="+mj-lt"/>
              <a:buAutoNum type="arabicPeriod"/>
            </a:pPr>
            <a:endParaRPr lang="en-GB" dirty="0"/>
          </a:p>
          <a:p>
            <a:pPr marL="457200" indent="-457200">
              <a:buFont typeface="+mj-lt"/>
              <a:buAutoNum type="arabicPeriod"/>
            </a:pPr>
            <a:endParaRPr lang="en-GB" dirty="0"/>
          </a:p>
        </p:txBody>
      </p:sp>
    </p:spTree>
    <p:extLst>
      <p:ext uri="{BB962C8B-B14F-4D97-AF65-F5344CB8AC3E}">
        <p14:creationId xmlns:p14="http://schemas.microsoft.com/office/powerpoint/2010/main" val="3371820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98351" y="1623849"/>
            <a:ext cx="5145649" cy="5234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44</a:t>
            </a:fld>
            <a:endParaRPr lang="fr-FR" dirty="0">
              <a:latin typeface="Arial"/>
            </a:endParaRPr>
          </a:p>
        </p:txBody>
      </p:sp>
      <p:sp>
        <p:nvSpPr>
          <p:cNvPr id="3" name="Title 2"/>
          <p:cNvSpPr>
            <a:spLocks noGrp="1"/>
          </p:cNvSpPr>
          <p:nvPr>
            <p:ph type="title"/>
          </p:nvPr>
        </p:nvSpPr>
        <p:spPr/>
        <p:txBody>
          <a:bodyPr/>
          <a:lstStyle/>
          <a:p>
            <a:r>
              <a:rPr lang="en-GB" dirty="0"/>
              <a:t>Arctic sea route</a:t>
            </a:r>
          </a:p>
        </p:txBody>
      </p:sp>
      <p:sp>
        <p:nvSpPr>
          <p:cNvPr id="4" name="Content Placeholder 3"/>
          <p:cNvSpPr>
            <a:spLocks noGrp="1"/>
          </p:cNvSpPr>
          <p:nvPr>
            <p:ph idx="1"/>
          </p:nvPr>
        </p:nvSpPr>
        <p:spPr>
          <a:xfrm>
            <a:off x="0" y="4445876"/>
            <a:ext cx="4351283" cy="1639613"/>
          </a:xfrm>
        </p:spPr>
        <p:txBody>
          <a:bodyPr/>
          <a:lstStyle/>
          <a:p>
            <a:pPr marL="0" indent="0">
              <a:buNone/>
            </a:pPr>
            <a:r>
              <a:rPr lang="en-GB" sz="1800" dirty="0"/>
              <a:t>Christophe de </a:t>
            </a:r>
            <a:r>
              <a:rPr lang="en-GB" sz="1800" dirty="0" err="1"/>
              <a:t>Margerie</a:t>
            </a:r>
            <a:r>
              <a:rPr lang="en-GB" sz="1800" dirty="0"/>
              <a:t> carried a cargo of LNG from Hammerfest in Norway to </a:t>
            </a:r>
            <a:r>
              <a:rPr lang="en-GB" sz="1800" dirty="0" err="1"/>
              <a:t>Boryeong</a:t>
            </a:r>
            <a:r>
              <a:rPr lang="en-GB" sz="1800" dirty="0"/>
              <a:t> in South Korea in 19 days, about 30% quicker than the conventional southern shipping route through the Suez Canal.</a:t>
            </a:r>
          </a:p>
          <a:p>
            <a:endParaRPr lang="en-GB" sz="1800" dirty="0"/>
          </a:p>
        </p:txBody>
      </p:sp>
      <p:sp>
        <p:nvSpPr>
          <p:cNvPr id="5" name="AutoShape 4" descr="The Christophe de Marge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The Christophe de Marger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902578"/>
            <a:ext cx="5905497" cy="354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05496" y="160337"/>
            <a:ext cx="3238503" cy="1463511"/>
          </a:xfrm>
          <a:prstGeom prst="rect">
            <a:avLst/>
          </a:prstGeom>
          <a:noFill/>
        </p:spPr>
        <p:txBody>
          <a:bodyPr wrap="square" rtlCol="0">
            <a:spAutoFit/>
          </a:bodyPr>
          <a:lstStyle/>
          <a:p>
            <a:r>
              <a:rPr lang="en-GB" dirty="0"/>
              <a:t>The Guardian 24</a:t>
            </a:r>
            <a:r>
              <a:rPr lang="en-GB" baseline="30000" dirty="0"/>
              <a:t>th</a:t>
            </a:r>
            <a:r>
              <a:rPr lang="en-GB" dirty="0"/>
              <a:t> Aug. 2017. </a:t>
            </a:r>
            <a:r>
              <a:rPr lang="en-GB" dirty="0">
                <a:hlinkClick r:id="rId4"/>
              </a:rPr>
              <a:t>https://www.theguardian.com/environment/2017/aug/24/russian-tanker-sails-arctic-without-icebreaker-first-time</a:t>
            </a:r>
            <a:r>
              <a:rPr lang="en-GB" dirty="0"/>
              <a:t> </a:t>
            </a:r>
          </a:p>
        </p:txBody>
      </p:sp>
    </p:spTree>
    <p:extLst>
      <p:ext uri="{BB962C8B-B14F-4D97-AF65-F5344CB8AC3E}">
        <p14:creationId xmlns:p14="http://schemas.microsoft.com/office/powerpoint/2010/main" val="2152481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45</a:t>
            </a:fld>
            <a:endParaRPr lang="fr-FR" dirty="0">
              <a:latin typeface="Arial"/>
            </a:endParaRPr>
          </a:p>
        </p:txBody>
      </p:sp>
      <p:sp>
        <p:nvSpPr>
          <p:cNvPr id="3" name="Title 2"/>
          <p:cNvSpPr>
            <a:spLocks noGrp="1"/>
          </p:cNvSpPr>
          <p:nvPr>
            <p:ph type="title"/>
          </p:nvPr>
        </p:nvSpPr>
        <p:spPr>
          <a:xfrm>
            <a:off x="259307" y="424763"/>
            <a:ext cx="2475186" cy="1813469"/>
          </a:xfrm>
        </p:spPr>
        <p:txBody>
          <a:bodyPr/>
          <a:lstStyle/>
          <a:p>
            <a:r>
              <a:rPr lang="en-GB" dirty="0"/>
              <a:t>cold ironing</a:t>
            </a:r>
          </a:p>
        </p:txBody>
      </p:sp>
      <p:sp>
        <p:nvSpPr>
          <p:cNvPr id="4" name="Content Placeholder 3"/>
          <p:cNvSpPr>
            <a:spLocks noGrp="1"/>
          </p:cNvSpPr>
          <p:nvPr>
            <p:ph idx="1"/>
          </p:nvPr>
        </p:nvSpPr>
        <p:spPr>
          <a:xfrm>
            <a:off x="259307" y="2784143"/>
            <a:ext cx="2673079" cy="3159458"/>
          </a:xfrm>
        </p:spPr>
        <p:txBody>
          <a:bodyPr/>
          <a:lstStyle/>
          <a:p>
            <a:r>
              <a:rPr lang="en-GB" dirty="0"/>
              <a:t>Slow </a:t>
            </a:r>
            <a:r>
              <a:rPr lang="en-GB" dirty="0" err="1"/>
              <a:t>takeup</a:t>
            </a:r>
            <a:endParaRPr lang="en-GB" dirty="0"/>
          </a:p>
          <a:p>
            <a:r>
              <a:rPr lang="en-GB" dirty="0"/>
              <a:t>Mostly large ports</a:t>
            </a:r>
          </a:p>
          <a:p>
            <a:r>
              <a:rPr lang="en-GB" dirty="0"/>
              <a:t>EU policy</a:t>
            </a:r>
          </a:p>
          <a:p>
            <a:pPr marL="457200" indent="-457200">
              <a:buFont typeface="+mj-lt"/>
              <a:buAutoNum type="arabicPeriod"/>
            </a:pPr>
            <a:endParaRPr lang="en-GB" dirty="0"/>
          </a:p>
        </p:txBody>
      </p:sp>
      <p:pic>
        <p:nvPicPr>
          <p:cNvPr id="7170" name="Picture 2" descr="Image result for cold ironi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34493" y="272955"/>
            <a:ext cx="6211614" cy="480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12191" y="5349921"/>
            <a:ext cx="5076967" cy="646331"/>
          </a:xfrm>
          <a:prstGeom prst="rect">
            <a:avLst/>
          </a:prstGeom>
          <a:noFill/>
        </p:spPr>
        <p:txBody>
          <a:bodyPr wrap="square" rtlCol="0">
            <a:spAutoFit/>
          </a:bodyPr>
          <a:lstStyle/>
          <a:p>
            <a:r>
              <a:rPr lang="en-GB" dirty="0">
                <a:hlinkClick r:id="rId3"/>
              </a:rPr>
              <a:t>http://maritime-executive.com/features/is-cold-ironing-redundant-now</a:t>
            </a:r>
            <a:r>
              <a:rPr lang="en-GB" dirty="0"/>
              <a:t> </a:t>
            </a:r>
          </a:p>
        </p:txBody>
      </p:sp>
    </p:spTree>
    <p:extLst>
      <p:ext uri="{BB962C8B-B14F-4D97-AF65-F5344CB8AC3E}">
        <p14:creationId xmlns:p14="http://schemas.microsoft.com/office/powerpoint/2010/main" val="2046966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46</a:t>
            </a:fld>
            <a:endParaRPr lang="fr-FR" dirty="0">
              <a:latin typeface="Arial"/>
            </a:endParaRPr>
          </a:p>
        </p:txBody>
      </p:sp>
      <p:sp>
        <p:nvSpPr>
          <p:cNvPr id="3" name="Title 2"/>
          <p:cNvSpPr>
            <a:spLocks noGrp="1"/>
          </p:cNvSpPr>
          <p:nvPr>
            <p:ph type="title"/>
          </p:nvPr>
        </p:nvSpPr>
        <p:spPr/>
        <p:txBody>
          <a:bodyPr/>
          <a:lstStyle/>
          <a:p>
            <a:r>
              <a:rPr lang="en-GB" dirty="0"/>
              <a:t>Modal shift - intermodal</a:t>
            </a:r>
          </a:p>
        </p:txBody>
      </p:sp>
      <p:sp>
        <p:nvSpPr>
          <p:cNvPr id="4" name="Content Placeholder 3"/>
          <p:cNvSpPr>
            <a:spLocks noGrp="1"/>
          </p:cNvSpPr>
          <p:nvPr>
            <p:ph idx="1"/>
          </p:nvPr>
        </p:nvSpPr>
        <p:spPr>
          <a:xfrm>
            <a:off x="457200" y="1121790"/>
            <a:ext cx="8229600" cy="4821811"/>
          </a:xfrm>
        </p:spPr>
        <p:txBody>
          <a:bodyPr/>
          <a:lstStyle/>
          <a:p>
            <a:r>
              <a:rPr lang="en-GB" dirty="0"/>
              <a:t>Considerable success in recent decades</a:t>
            </a:r>
          </a:p>
          <a:p>
            <a:r>
              <a:rPr lang="en-GB" dirty="0"/>
              <a:t>Shorter distances still challenging</a:t>
            </a:r>
          </a:p>
          <a:p>
            <a:r>
              <a:rPr lang="en-GB" dirty="0"/>
              <a:t>Some way off meeting EU modal shift goals</a:t>
            </a:r>
          </a:p>
          <a:p>
            <a:r>
              <a:rPr lang="en-GB" dirty="0"/>
              <a:t>Role of TEN-T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69128" y="3377988"/>
            <a:ext cx="5724132" cy="332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2908" y="4578168"/>
            <a:ext cx="2776138" cy="923330"/>
          </a:xfrm>
          <a:prstGeom prst="rect">
            <a:avLst/>
          </a:prstGeom>
          <a:noFill/>
          <a:ln>
            <a:solidFill>
              <a:schemeClr val="tx1"/>
            </a:solidFill>
          </a:ln>
        </p:spPr>
        <p:txBody>
          <a:bodyPr wrap="square" rtlCol="0">
            <a:spAutoFit/>
          </a:bodyPr>
          <a:lstStyle/>
          <a:p>
            <a:r>
              <a:rPr lang="en-GB" dirty="0"/>
              <a:t>http://www.gww-bouw.nl/forse-vertraging-duitse-deel-betuweroute/</a:t>
            </a:r>
          </a:p>
        </p:txBody>
      </p:sp>
    </p:spTree>
    <p:extLst>
      <p:ext uri="{BB962C8B-B14F-4D97-AF65-F5344CB8AC3E}">
        <p14:creationId xmlns:p14="http://schemas.microsoft.com/office/powerpoint/2010/main" val="1428196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Image result for circular econom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81350" y="3491345"/>
            <a:ext cx="5462649" cy="34888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47</a:t>
            </a:fld>
            <a:endParaRPr lang="fr-FR" dirty="0">
              <a:latin typeface="Arial"/>
            </a:endParaRPr>
          </a:p>
        </p:txBody>
      </p:sp>
      <p:sp>
        <p:nvSpPr>
          <p:cNvPr id="3" name="Title 2"/>
          <p:cNvSpPr>
            <a:spLocks noGrp="1"/>
          </p:cNvSpPr>
          <p:nvPr>
            <p:ph type="title"/>
          </p:nvPr>
        </p:nvSpPr>
        <p:spPr/>
        <p:txBody>
          <a:bodyPr/>
          <a:lstStyle/>
          <a:p>
            <a:r>
              <a:rPr lang="en-GB" dirty="0"/>
              <a:t>Circular economy</a:t>
            </a:r>
          </a:p>
        </p:txBody>
      </p:sp>
      <p:sp>
        <p:nvSpPr>
          <p:cNvPr id="4" name="Content Placeholder 3"/>
          <p:cNvSpPr>
            <a:spLocks noGrp="1"/>
          </p:cNvSpPr>
          <p:nvPr>
            <p:ph idx="1"/>
          </p:nvPr>
        </p:nvSpPr>
        <p:spPr>
          <a:xfrm>
            <a:off x="142503" y="1021278"/>
            <a:ext cx="9001495" cy="2470067"/>
          </a:xfrm>
        </p:spPr>
        <p:txBody>
          <a:bodyPr/>
          <a:lstStyle/>
          <a:p>
            <a:pPr marL="0" indent="0">
              <a:buNone/>
            </a:pPr>
            <a:r>
              <a:rPr lang="en-GB" dirty="0"/>
              <a:t>“Maintaining the value of materials and resources as long as possible in the economy and by increasing resource efficiency, recycling and reuse, as well as reducing landfilling. This transition creates local jobs, growth, and opportunities for social integration while enhancing competitiveness. It also helps achieve EU objectives on climate and energy and support its commitments on sustainability.”</a:t>
            </a:r>
          </a:p>
        </p:txBody>
      </p:sp>
      <p:sp>
        <p:nvSpPr>
          <p:cNvPr id="6" name="TextBox 5"/>
          <p:cNvSpPr txBox="1"/>
          <p:nvPr/>
        </p:nvSpPr>
        <p:spPr>
          <a:xfrm>
            <a:off x="142504" y="4571984"/>
            <a:ext cx="3182587" cy="1200329"/>
          </a:xfrm>
          <a:prstGeom prst="rect">
            <a:avLst/>
          </a:prstGeom>
          <a:noFill/>
        </p:spPr>
        <p:txBody>
          <a:bodyPr wrap="square" rtlCol="0">
            <a:spAutoFit/>
          </a:bodyPr>
          <a:lstStyle/>
          <a:p>
            <a:r>
              <a:rPr lang="en-GB" dirty="0"/>
              <a:t>https://ec.europa.eu/jrc/en/news/research-helps-europe-advance-towards-circular-economy</a:t>
            </a:r>
          </a:p>
        </p:txBody>
      </p:sp>
    </p:spTree>
    <p:extLst>
      <p:ext uri="{BB962C8B-B14F-4D97-AF65-F5344CB8AC3E}">
        <p14:creationId xmlns:p14="http://schemas.microsoft.com/office/powerpoint/2010/main" val="2773433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 Page </a:t>
            </a:r>
            <a:fld id="{15073263-7638-534A-8B7F-52BFD5F3022A}" type="slidenum">
              <a:rPr lang="fr-FR" smtClean="0">
                <a:latin typeface="Arial"/>
              </a:rPr>
              <a:pPr/>
              <a:t>48</a:t>
            </a:fld>
            <a:endParaRPr lang="fr-FR" dirty="0">
              <a:latin typeface="Arial"/>
            </a:endParaRPr>
          </a:p>
        </p:txBody>
      </p:sp>
      <p:sp>
        <p:nvSpPr>
          <p:cNvPr id="3" name="Title 2"/>
          <p:cNvSpPr>
            <a:spLocks noGrp="1"/>
          </p:cNvSpPr>
          <p:nvPr>
            <p:ph type="ctrTitle"/>
          </p:nvPr>
        </p:nvSpPr>
        <p:spPr/>
        <p:txBody>
          <a:bodyPr/>
          <a:lstStyle/>
          <a:p>
            <a:r>
              <a:rPr lang="en-GB" dirty="0"/>
              <a:t>other challenges</a:t>
            </a:r>
          </a:p>
        </p:txBody>
      </p:sp>
    </p:spTree>
    <p:extLst>
      <p:ext uri="{BB962C8B-B14F-4D97-AF65-F5344CB8AC3E}">
        <p14:creationId xmlns:p14="http://schemas.microsoft.com/office/powerpoint/2010/main" val="1921760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49</a:t>
            </a:fld>
            <a:endParaRPr lang="fr-FR" dirty="0">
              <a:latin typeface="Arial"/>
            </a:endParaRPr>
          </a:p>
        </p:txBody>
      </p:sp>
      <p:sp>
        <p:nvSpPr>
          <p:cNvPr id="3" name="Title 2"/>
          <p:cNvSpPr>
            <a:spLocks noGrp="1"/>
          </p:cNvSpPr>
          <p:nvPr>
            <p:ph type="title"/>
          </p:nvPr>
        </p:nvSpPr>
        <p:spPr/>
        <p:txBody>
          <a:bodyPr/>
          <a:lstStyle/>
          <a:p>
            <a:r>
              <a:rPr lang="en-GB" dirty="0" err="1"/>
              <a:t>brexit</a:t>
            </a:r>
            <a:endParaRPr lang="en-GB" dirty="0"/>
          </a:p>
        </p:txBody>
      </p:sp>
      <p:sp>
        <p:nvSpPr>
          <p:cNvPr id="4" name="Content Placeholder 3"/>
          <p:cNvSpPr>
            <a:spLocks noGrp="1"/>
          </p:cNvSpPr>
          <p:nvPr>
            <p:ph idx="1"/>
          </p:nvPr>
        </p:nvSpPr>
        <p:spPr>
          <a:xfrm>
            <a:off x="457200" y="1121790"/>
            <a:ext cx="8229600" cy="4821811"/>
          </a:xfrm>
        </p:spPr>
        <p:txBody>
          <a:bodyPr/>
          <a:lstStyle/>
          <a:p>
            <a:r>
              <a:rPr lang="en-GB" dirty="0"/>
              <a:t>Impact on ports of leaving the customs union . . .</a:t>
            </a:r>
          </a:p>
        </p:txBody>
      </p:sp>
      <p:pic>
        <p:nvPicPr>
          <p:cNvPr id="3074" name="Picture 2" descr="https://ichef-1.bbci.co.uk/news/660/cpsprodpb/1144/production/_84102440_8410234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964" y="1860032"/>
            <a:ext cx="6732113" cy="3784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80004" y="5750070"/>
            <a:ext cx="5463996" cy="369332"/>
          </a:xfrm>
          <a:prstGeom prst="rect">
            <a:avLst/>
          </a:prstGeom>
          <a:noFill/>
        </p:spPr>
        <p:txBody>
          <a:bodyPr wrap="none" rtlCol="0">
            <a:spAutoFit/>
          </a:bodyPr>
          <a:lstStyle/>
          <a:p>
            <a:r>
              <a:rPr lang="en-GB" dirty="0">
                <a:hlinkClick r:id="rId3"/>
              </a:rPr>
              <a:t>http://www.bbc.co.uk/news/uk-england-kent-33415361</a:t>
            </a:r>
            <a:r>
              <a:rPr lang="en-GB" dirty="0"/>
              <a:t> </a:t>
            </a:r>
          </a:p>
        </p:txBody>
      </p:sp>
    </p:spTree>
    <p:extLst>
      <p:ext uri="{BB962C8B-B14F-4D97-AF65-F5344CB8AC3E}">
        <p14:creationId xmlns:p14="http://schemas.microsoft.com/office/powerpoint/2010/main" val="151062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a:t>
            </a:fld>
            <a:endParaRPr lang="fr-FR" dirty="0">
              <a:latin typeface="Arial"/>
            </a:endParaRPr>
          </a:p>
        </p:txBody>
      </p:sp>
      <p:sp>
        <p:nvSpPr>
          <p:cNvPr id="3" name="Title 2"/>
          <p:cNvSpPr>
            <a:spLocks noGrp="1"/>
          </p:cNvSpPr>
          <p:nvPr>
            <p:ph type="title"/>
          </p:nvPr>
        </p:nvSpPr>
        <p:spPr>
          <a:xfrm>
            <a:off x="207390" y="274638"/>
            <a:ext cx="8785870" cy="1143000"/>
          </a:xfrm>
        </p:spPr>
        <p:txBody>
          <a:bodyPr/>
          <a:lstStyle/>
          <a:p>
            <a:r>
              <a:rPr lang="en-GB" dirty="0"/>
              <a:t>World port traffic</a:t>
            </a:r>
          </a:p>
        </p:txBody>
      </p:sp>
      <p:sp>
        <p:nvSpPr>
          <p:cNvPr id="4" name="Content Placeholder 3"/>
          <p:cNvSpPr>
            <a:spLocks noGrp="1"/>
          </p:cNvSpPr>
          <p:nvPr>
            <p:ph idx="1"/>
          </p:nvPr>
        </p:nvSpPr>
        <p:spPr>
          <a:xfrm>
            <a:off x="457200" y="1121790"/>
            <a:ext cx="8229600" cy="4821811"/>
          </a:xfrm>
        </p:spPr>
        <p:txBody>
          <a:bodyPr/>
          <a:lstStyle/>
          <a:p>
            <a:r>
              <a:rPr lang="en-GB" dirty="0"/>
              <a:t>Slow growth since 2008 – the new normal?</a:t>
            </a:r>
          </a:p>
          <a:p>
            <a:pPr marL="457200" indent="-457200">
              <a:buFont typeface="+mj-lt"/>
              <a:buAutoNum type="arabicPeriod"/>
            </a:pPr>
            <a:endParaRPr lang="en-GB" dirty="0"/>
          </a:p>
        </p:txBody>
      </p:sp>
      <p:pic>
        <p:nvPicPr>
          <p:cNvPr id="512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65882" y="1676400"/>
            <a:ext cx="8178118"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7469678" y="1033523"/>
            <a:ext cx="1395798" cy="384115"/>
          </a:xfrm>
          <a:prstGeom prst="rect">
            <a:avLst/>
          </a:prstGeom>
          <a:solidFill>
            <a:schemeClr val="bg1"/>
          </a:solidFill>
          <a:ln>
            <a:solidFill>
              <a:schemeClr val="tx1"/>
            </a:solidFill>
          </a:ln>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a:t>UNCTAD 2016</a:t>
            </a:r>
            <a:endParaRPr lang="en-GB" sz="1400" dirty="0"/>
          </a:p>
        </p:txBody>
      </p:sp>
      <p:pic>
        <p:nvPicPr>
          <p:cNvPr id="512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37737" y="1939159"/>
            <a:ext cx="1056290" cy="431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0990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50</a:t>
            </a:fld>
            <a:endParaRPr lang="fr-FR" dirty="0">
              <a:latin typeface="Arial"/>
            </a:endParaRPr>
          </a:p>
        </p:txBody>
      </p:sp>
      <p:sp>
        <p:nvSpPr>
          <p:cNvPr id="3" name="Title 2"/>
          <p:cNvSpPr>
            <a:spLocks noGrp="1"/>
          </p:cNvSpPr>
          <p:nvPr>
            <p:ph type="title"/>
          </p:nvPr>
        </p:nvSpPr>
        <p:spPr/>
        <p:txBody>
          <a:bodyPr/>
          <a:lstStyle/>
          <a:p>
            <a:r>
              <a:rPr lang="en-GB" dirty="0"/>
              <a:t>China</a:t>
            </a:r>
          </a:p>
        </p:txBody>
      </p:sp>
      <p:sp>
        <p:nvSpPr>
          <p:cNvPr id="4" name="Content Placeholder 3"/>
          <p:cNvSpPr>
            <a:spLocks noGrp="1"/>
          </p:cNvSpPr>
          <p:nvPr>
            <p:ph idx="1"/>
          </p:nvPr>
        </p:nvSpPr>
        <p:spPr>
          <a:xfrm>
            <a:off x="457200" y="3586480"/>
            <a:ext cx="8229600" cy="2357121"/>
          </a:xfrm>
        </p:spPr>
        <p:txBody>
          <a:bodyPr/>
          <a:lstStyle/>
          <a:p>
            <a:r>
              <a:rPr lang="en-GB" dirty="0"/>
              <a:t>Economy slowdown?</a:t>
            </a:r>
          </a:p>
          <a:p>
            <a:r>
              <a:rPr lang="en-GB" dirty="0"/>
              <a:t>Focus in internal trade rather than exports?</a:t>
            </a:r>
          </a:p>
          <a:p>
            <a:r>
              <a:rPr lang="en-GB" dirty="0"/>
              <a:t>OBOR</a:t>
            </a:r>
          </a:p>
          <a:p>
            <a:r>
              <a:rPr lang="en-GB" dirty="0"/>
              <a:t>Investing in European ports: COSCO Piraeus &amp; 51% share in </a:t>
            </a:r>
            <a:r>
              <a:rPr lang="en-GB" dirty="0" err="1"/>
              <a:t>Noatum</a:t>
            </a:r>
            <a:endParaRPr lang="en-GB" dirty="0"/>
          </a:p>
          <a:p>
            <a:r>
              <a:rPr lang="en-GB" dirty="0"/>
              <a:t>Overland rail vs shipping?</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8894" y="0"/>
            <a:ext cx="6375106" cy="3717919"/>
          </a:xfrm>
          <a:prstGeom prst="rect">
            <a:avLst/>
          </a:prstGeom>
        </p:spPr>
      </p:pic>
      <p:sp>
        <p:nvSpPr>
          <p:cNvPr id="6" name="TextBox 5"/>
          <p:cNvSpPr txBox="1"/>
          <p:nvPr/>
        </p:nvSpPr>
        <p:spPr>
          <a:xfrm>
            <a:off x="457200" y="951018"/>
            <a:ext cx="1914929" cy="1815882"/>
          </a:xfrm>
          <a:prstGeom prst="rect">
            <a:avLst/>
          </a:prstGeom>
          <a:noFill/>
        </p:spPr>
        <p:txBody>
          <a:bodyPr wrap="square" rtlCol="0">
            <a:spAutoFit/>
          </a:bodyPr>
          <a:lstStyle/>
          <a:p>
            <a:r>
              <a:rPr lang="en-GB" sz="1600" dirty="0">
                <a:hlinkClick r:id="rId3"/>
              </a:rPr>
              <a:t>https://www.economist.com/news/china/21701505-chinas-foreign-policy-could-reshape-good-part-world-economy-our-bulldozers-our-rules</a:t>
            </a:r>
            <a:r>
              <a:rPr lang="en-GB" sz="1600" dirty="0"/>
              <a:t> </a:t>
            </a:r>
          </a:p>
        </p:txBody>
      </p:sp>
    </p:spTree>
    <p:extLst>
      <p:ext uri="{BB962C8B-B14F-4D97-AF65-F5344CB8AC3E}">
        <p14:creationId xmlns:p14="http://schemas.microsoft.com/office/powerpoint/2010/main" val="1510621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51</a:t>
            </a:fld>
            <a:endParaRPr lang="fr-FR" dirty="0">
              <a:latin typeface="Arial"/>
            </a:endParaRPr>
          </a:p>
        </p:txBody>
      </p:sp>
      <p:sp>
        <p:nvSpPr>
          <p:cNvPr id="3" name="Title 2"/>
          <p:cNvSpPr>
            <a:spLocks noGrp="1"/>
          </p:cNvSpPr>
          <p:nvPr>
            <p:ph type="title"/>
          </p:nvPr>
        </p:nvSpPr>
        <p:spPr/>
        <p:txBody>
          <a:bodyPr/>
          <a:lstStyle/>
          <a:p>
            <a:r>
              <a:rPr lang="en-GB" dirty="0"/>
              <a:t>New industry trends</a:t>
            </a:r>
          </a:p>
        </p:txBody>
      </p:sp>
      <p:sp>
        <p:nvSpPr>
          <p:cNvPr id="4" name="Content Placeholder 3"/>
          <p:cNvSpPr>
            <a:spLocks noGrp="1"/>
          </p:cNvSpPr>
          <p:nvPr>
            <p:ph idx="1"/>
          </p:nvPr>
        </p:nvSpPr>
        <p:spPr>
          <a:xfrm>
            <a:off x="335280" y="1121790"/>
            <a:ext cx="3038230" cy="4821811"/>
          </a:xfrm>
        </p:spPr>
        <p:txBody>
          <a:bodyPr/>
          <a:lstStyle/>
          <a:p>
            <a:r>
              <a:rPr lang="en-GB" dirty="0"/>
              <a:t>3D printing</a:t>
            </a:r>
          </a:p>
          <a:p>
            <a:r>
              <a:rPr lang="en-GB" dirty="0"/>
              <a:t>Reshoring</a:t>
            </a:r>
          </a:p>
          <a:p>
            <a:r>
              <a:rPr lang="en-GB" dirty="0"/>
              <a:t>More south-south and intra-regional trade?</a:t>
            </a:r>
          </a:p>
          <a:p>
            <a:r>
              <a:rPr lang="en-GB" dirty="0"/>
              <a:t>Amazon becoming a freight forwarder</a:t>
            </a:r>
          </a:p>
          <a:p>
            <a:endParaRPr lang="en-GB" dirty="0"/>
          </a:p>
          <a:p>
            <a:pPr marL="457200" indent="-457200">
              <a:buFont typeface="+mj-lt"/>
              <a:buAutoNum type="arabicPeriod"/>
            </a:pPr>
            <a:endParaRPr lang="en-GB" dirty="0"/>
          </a:p>
        </p:txBody>
      </p:sp>
      <p:pic>
        <p:nvPicPr>
          <p:cNvPr id="1331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73510" y="997330"/>
            <a:ext cx="5619750" cy="456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821944"/>
            <a:ext cx="6907340" cy="307777"/>
          </a:xfrm>
          <a:prstGeom prst="rect">
            <a:avLst/>
          </a:prstGeom>
          <a:noFill/>
        </p:spPr>
        <p:txBody>
          <a:bodyPr wrap="none" rtlCol="0">
            <a:spAutoFit/>
          </a:bodyPr>
          <a:lstStyle/>
          <a:p>
            <a:r>
              <a:rPr lang="en-GB" sz="1400" dirty="0"/>
              <a:t>http://blog.inkjetwholesale.com.au/featured/comprehensive-guide-3d-printing-3d-printers/</a:t>
            </a:r>
          </a:p>
        </p:txBody>
      </p:sp>
    </p:spTree>
    <p:extLst>
      <p:ext uri="{BB962C8B-B14F-4D97-AF65-F5344CB8AC3E}">
        <p14:creationId xmlns:p14="http://schemas.microsoft.com/office/powerpoint/2010/main" val="1510621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52</a:t>
            </a:fld>
            <a:endParaRPr lang="fr-FR" dirty="0">
              <a:latin typeface="Arial"/>
            </a:endParaRPr>
          </a:p>
        </p:txBody>
      </p:sp>
      <p:sp>
        <p:nvSpPr>
          <p:cNvPr id="3" name="Title 2"/>
          <p:cNvSpPr>
            <a:spLocks noGrp="1"/>
          </p:cNvSpPr>
          <p:nvPr>
            <p:ph type="title"/>
          </p:nvPr>
        </p:nvSpPr>
        <p:spPr/>
        <p:txBody>
          <a:bodyPr/>
          <a:lstStyle/>
          <a:p>
            <a:r>
              <a:rPr lang="en-GB" dirty="0" err="1"/>
              <a:t>iCt</a:t>
            </a:r>
            <a:r>
              <a:rPr lang="en-GB" dirty="0"/>
              <a:t> &amp; digitisation</a:t>
            </a:r>
          </a:p>
        </p:txBody>
      </p:sp>
      <p:sp>
        <p:nvSpPr>
          <p:cNvPr id="4" name="Content Placeholder 3"/>
          <p:cNvSpPr>
            <a:spLocks noGrp="1"/>
          </p:cNvSpPr>
          <p:nvPr>
            <p:ph idx="1"/>
          </p:nvPr>
        </p:nvSpPr>
        <p:spPr>
          <a:xfrm>
            <a:off x="457200" y="1121790"/>
            <a:ext cx="5175355" cy="4821811"/>
          </a:xfrm>
        </p:spPr>
        <p:txBody>
          <a:bodyPr/>
          <a:lstStyle/>
          <a:p>
            <a:r>
              <a:rPr lang="en-GB" dirty="0"/>
              <a:t>Knowledge sharing (e.g. match truck arrivals with container availability)</a:t>
            </a:r>
          </a:p>
          <a:p>
            <a:r>
              <a:rPr lang="en-GB" dirty="0"/>
              <a:t>Linking inland transport with port arrivals/departures</a:t>
            </a:r>
          </a:p>
          <a:p>
            <a:r>
              <a:rPr lang="en-GB" dirty="0"/>
              <a:t>Track and trace</a:t>
            </a:r>
          </a:p>
          <a:p>
            <a:r>
              <a:rPr lang="en-GB" dirty="0"/>
              <a:t>Increased automation in port operations  </a:t>
            </a:r>
          </a:p>
          <a:p>
            <a:r>
              <a:rPr lang="en-GB" dirty="0"/>
              <a:t>Single window customs</a:t>
            </a:r>
          </a:p>
          <a:p>
            <a:r>
              <a:rPr lang="en-GB" dirty="0"/>
              <a:t>More efficient or more risky? </a:t>
            </a:r>
          </a:p>
          <a:p>
            <a:endParaRPr lang="en-GB" dirty="0"/>
          </a:p>
          <a:p>
            <a:endParaRPr lang="en-GB" dirty="0"/>
          </a:p>
          <a:p>
            <a:pPr marL="457200" indent="-457200">
              <a:buFont typeface="+mj-lt"/>
              <a:buAutoNum type="arabicPeriod"/>
            </a:pPr>
            <a:endParaRPr lang="en-GB"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63899" y="441433"/>
            <a:ext cx="3122901" cy="433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63898" y="5019039"/>
            <a:ext cx="3349413" cy="738664"/>
          </a:xfrm>
          <a:prstGeom prst="rect">
            <a:avLst/>
          </a:prstGeom>
          <a:noFill/>
        </p:spPr>
        <p:txBody>
          <a:bodyPr wrap="square" rtlCol="0">
            <a:spAutoFit/>
          </a:bodyPr>
          <a:lstStyle/>
          <a:p>
            <a:r>
              <a:rPr lang="en-GB" sz="1400" dirty="0">
                <a:hlinkClick r:id="rId3"/>
              </a:rPr>
              <a:t>http://www.globalmaritimehub.com/reports-presentations/digitalisation-of-seaports.html</a:t>
            </a:r>
            <a:r>
              <a:rPr lang="en-GB" sz="1400" dirty="0"/>
              <a:t> </a:t>
            </a:r>
          </a:p>
        </p:txBody>
      </p:sp>
    </p:spTree>
    <p:extLst>
      <p:ext uri="{BB962C8B-B14F-4D97-AF65-F5344CB8AC3E}">
        <p14:creationId xmlns:p14="http://schemas.microsoft.com/office/powerpoint/2010/main" val="1510621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1059479"/>
            <a:ext cx="7393060" cy="503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53</a:t>
            </a:fld>
            <a:endParaRPr lang="fr-FR" dirty="0">
              <a:latin typeface="Arial"/>
            </a:endParaRPr>
          </a:p>
        </p:txBody>
      </p:sp>
      <p:sp>
        <p:nvSpPr>
          <p:cNvPr id="3" name="Title 2"/>
          <p:cNvSpPr>
            <a:spLocks noGrp="1"/>
          </p:cNvSpPr>
          <p:nvPr>
            <p:ph type="title"/>
          </p:nvPr>
        </p:nvSpPr>
        <p:spPr/>
        <p:txBody>
          <a:bodyPr/>
          <a:lstStyle/>
          <a:p>
            <a:r>
              <a:rPr lang="en-GB" dirty="0"/>
              <a:t>Cyber attacks</a:t>
            </a:r>
          </a:p>
        </p:txBody>
      </p:sp>
      <p:sp>
        <p:nvSpPr>
          <p:cNvPr id="4" name="Content Placeholder 3"/>
          <p:cNvSpPr>
            <a:spLocks noGrp="1"/>
          </p:cNvSpPr>
          <p:nvPr>
            <p:ph idx="1"/>
          </p:nvPr>
        </p:nvSpPr>
        <p:spPr>
          <a:xfrm>
            <a:off x="247650" y="1909784"/>
            <a:ext cx="3505200" cy="2490766"/>
          </a:xfrm>
          <a:solidFill>
            <a:schemeClr val="bg1"/>
          </a:solidFill>
          <a:ln>
            <a:solidFill>
              <a:schemeClr val="tx1"/>
            </a:solidFill>
          </a:ln>
        </p:spPr>
        <p:txBody>
          <a:bodyPr/>
          <a:lstStyle/>
          <a:p>
            <a:r>
              <a:rPr lang="en-GB" dirty="0"/>
              <a:t>APM terminals 27</a:t>
            </a:r>
            <a:r>
              <a:rPr lang="en-GB" baseline="30000" dirty="0"/>
              <a:t>th</a:t>
            </a:r>
            <a:r>
              <a:rPr lang="en-GB" dirty="0"/>
              <a:t> June 2017.</a:t>
            </a:r>
          </a:p>
          <a:p>
            <a:r>
              <a:rPr lang="en-GB" dirty="0"/>
              <a:t>17 terminals hit by ransomware attack.</a:t>
            </a:r>
          </a:p>
          <a:p>
            <a:r>
              <a:rPr lang="en-GB" dirty="0"/>
              <a:t>Cost USD200-300m</a:t>
            </a:r>
          </a:p>
          <a:p>
            <a:endParaRPr lang="en-GB" dirty="0"/>
          </a:p>
          <a:p>
            <a:endParaRPr lang="en-GB" dirty="0"/>
          </a:p>
          <a:p>
            <a:pPr marL="457200" indent="-457200">
              <a:buFont typeface="+mj-lt"/>
              <a:buAutoNum type="arabicPeriod"/>
            </a:pPr>
            <a:endParaRPr lang="en-GB" dirty="0"/>
          </a:p>
        </p:txBody>
      </p:sp>
      <p:sp>
        <p:nvSpPr>
          <p:cNvPr id="5" name="TextBox 4"/>
          <p:cNvSpPr txBox="1"/>
          <p:nvPr/>
        </p:nvSpPr>
        <p:spPr>
          <a:xfrm>
            <a:off x="4837517" y="109182"/>
            <a:ext cx="4155743" cy="646331"/>
          </a:xfrm>
          <a:prstGeom prst="rect">
            <a:avLst/>
          </a:prstGeom>
          <a:noFill/>
        </p:spPr>
        <p:txBody>
          <a:bodyPr wrap="square" rtlCol="0">
            <a:spAutoFit/>
          </a:bodyPr>
          <a:lstStyle/>
          <a:p>
            <a:r>
              <a:rPr lang="en-GB" dirty="0"/>
              <a:t>http://www.valourconsultancy.com/maersk-cyber-attack-lesson-learned/</a:t>
            </a:r>
          </a:p>
        </p:txBody>
      </p:sp>
    </p:spTree>
    <p:extLst>
      <p:ext uri="{BB962C8B-B14F-4D97-AF65-F5344CB8AC3E}">
        <p14:creationId xmlns:p14="http://schemas.microsoft.com/office/powerpoint/2010/main" val="2725255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904" y="933450"/>
            <a:ext cx="8942356" cy="587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54</a:t>
            </a:fld>
            <a:endParaRPr lang="fr-FR" dirty="0">
              <a:latin typeface="Arial"/>
            </a:endParaRPr>
          </a:p>
        </p:txBody>
      </p:sp>
      <p:sp>
        <p:nvSpPr>
          <p:cNvPr id="3" name="Title 2"/>
          <p:cNvSpPr>
            <a:spLocks noGrp="1"/>
          </p:cNvSpPr>
          <p:nvPr>
            <p:ph type="title"/>
          </p:nvPr>
        </p:nvSpPr>
        <p:spPr/>
        <p:txBody>
          <a:bodyPr/>
          <a:lstStyle/>
          <a:p>
            <a:r>
              <a:rPr lang="en-GB" dirty="0"/>
              <a:t>Climate change adaptation</a:t>
            </a:r>
          </a:p>
        </p:txBody>
      </p:sp>
      <p:sp>
        <p:nvSpPr>
          <p:cNvPr id="4" name="Content Placeholder 3"/>
          <p:cNvSpPr>
            <a:spLocks noGrp="1"/>
          </p:cNvSpPr>
          <p:nvPr>
            <p:ph idx="1"/>
          </p:nvPr>
        </p:nvSpPr>
        <p:spPr>
          <a:xfrm>
            <a:off x="457200" y="1121791"/>
            <a:ext cx="2914650" cy="1049910"/>
          </a:xfrm>
          <a:solidFill>
            <a:schemeClr val="bg1"/>
          </a:solidFill>
          <a:ln>
            <a:solidFill>
              <a:schemeClr val="tx1"/>
            </a:solidFill>
          </a:ln>
        </p:spPr>
        <p:txBody>
          <a:bodyPr/>
          <a:lstStyle/>
          <a:p>
            <a:r>
              <a:rPr lang="en-GB" dirty="0"/>
              <a:t>Storm surge</a:t>
            </a:r>
          </a:p>
          <a:p>
            <a:r>
              <a:rPr lang="en-GB" dirty="0"/>
              <a:t>Sea level rise</a:t>
            </a:r>
          </a:p>
          <a:p>
            <a:endParaRPr lang="en-GB" dirty="0"/>
          </a:p>
          <a:p>
            <a:endParaRPr lang="en-GB" dirty="0"/>
          </a:p>
          <a:p>
            <a:pPr marL="457200" indent="-457200">
              <a:buFont typeface="+mj-lt"/>
              <a:buAutoNum type="arabicPeriod"/>
            </a:pPr>
            <a:endParaRPr lang="en-GB" dirty="0"/>
          </a:p>
        </p:txBody>
      </p:sp>
      <p:sp>
        <p:nvSpPr>
          <p:cNvPr id="5" name="TextBox 4"/>
          <p:cNvSpPr txBox="1"/>
          <p:nvPr/>
        </p:nvSpPr>
        <p:spPr>
          <a:xfrm>
            <a:off x="4800600" y="933450"/>
            <a:ext cx="4192660" cy="923330"/>
          </a:xfrm>
          <a:prstGeom prst="rect">
            <a:avLst/>
          </a:prstGeom>
          <a:solidFill>
            <a:schemeClr val="bg1"/>
          </a:solidFill>
          <a:ln>
            <a:solidFill>
              <a:schemeClr val="tx1"/>
            </a:solidFill>
          </a:ln>
        </p:spPr>
        <p:txBody>
          <a:bodyPr wrap="square" rtlCol="0">
            <a:spAutoFit/>
          </a:bodyPr>
          <a:lstStyle/>
          <a:p>
            <a:r>
              <a:rPr lang="en-GB" dirty="0"/>
              <a:t>http://www.portstrategy.com/news101/port-operations/planning-and-design/a-question-of-magnitude</a:t>
            </a:r>
          </a:p>
        </p:txBody>
      </p:sp>
    </p:spTree>
    <p:extLst>
      <p:ext uri="{BB962C8B-B14F-4D97-AF65-F5344CB8AC3E}">
        <p14:creationId xmlns:p14="http://schemas.microsoft.com/office/powerpoint/2010/main" val="924627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55</a:t>
            </a:fld>
            <a:endParaRPr lang="fr-FR" dirty="0">
              <a:latin typeface="Arial"/>
            </a:endParaRPr>
          </a:p>
        </p:txBody>
      </p:sp>
      <p:sp>
        <p:nvSpPr>
          <p:cNvPr id="3" name="Title 2"/>
          <p:cNvSpPr>
            <a:spLocks noGrp="1"/>
          </p:cNvSpPr>
          <p:nvPr>
            <p:ph type="title"/>
          </p:nvPr>
        </p:nvSpPr>
        <p:spPr/>
        <p:txBody>
          <a:bodyPr/>
          <a:lstStyle/>
          <a:p>
            <a:r>
              <a:rPr lang="en-GB" dirty="0"/>
              <a:t>Future shipping fuels</a:t>
            </a:r>
          </a:p>
        </p:txBody>
      </p:sp>
      <p:sp>
        <p:nvSpPr>
          <p:cNvPr id="4" name="Content Placeholder 3"/>
          <p:cNvSpPr>
            <a:spLocks noGrp="1"/>
          </p:cNvSpPr>
          <p:nvPr>
            <p:ph idx="1"/>
          </p:nvPr>
        </p:nvSpPr>
        <p:spPr>
          <a:xfrm>
            <a:off x="457200" y="1121790"/>
            <a:ext cx="8229600" cy="4821811"/>
          </a:xfrm>
        </p:spPr>
        <p:txBody>
          <a:bodyPr/>
          <a:lstStyle/>
          <a:p>
            <a:r>
              <a:rPr lang="en-GB" dirty="0"/>
              <a:t>Drivers: policy directives and oil price</a:t>
            </a:r>
          </a:p>
          <a:p>
            <a:r>
              <a:rPr lang="en-GB" dirty="0"/>
              <a:t>Many alternatives but most still in their infancy</a:t>
            </a:r>
          </a:p>
          <a:p>
            <a:r>
              <a:rPr lang="en-GB" dirty="0"/>
              <a:t>LNG</a:t>
            </a:r>
          </a:p>
          <a:p>
            <a:r>
              <a:rPr lang="en-GB" dirty="0"/>
              <a:t>Wind </a:t>
            </a:r>
          </a:p>
          <a:p>
            <a:r>
              <a:rPr lang="en-GB" dirty="0"/>
              <a:t>Electric</a:t>
            </a:r>
          </a:p>
          <a:p>
            <a:r>
              <a:rPr lang="en-GB" dirty="0"/>
              <a:t>Hydrogen</a:t>
            </a:r>
          </a:p>
          <a:p>
            <a:r>
              <a:rPr lang="en-GB" dirty="0"/>
              <a:t>Biofuels</a:t>
            </a:r>
          </a:p>
          <a:p>
            <a:r>
              <a:rPr lang="en-GB" dirty="0"/>
              <a:t>Solar</a:t>
            </a:r>
          </a:p>
          <a:p>
            <a:endParaRPr lang="en-GB" dirty="0"/>
          </a:p>
          <a:p>
            <a:endParaRPr lang="en-GB" dirty="0"/>
          </a:p>
          <a:p>
            <a:endParaRPr lang="en-GB" dirty="0"/>
          </a:p>
          <a:p>
            <a:endParaRPr lang="en-GB" dirty="0"/>
          </a:p>
          <a:p>
            <a:pPr marL="457200" indent="-457200">
              <a:buFont typeface="+mj-lt"/>
              <a:buAutoNum type="arabicPeriod"/>
            </a:pPr>
            <a:endParaRPr lang="en-GB"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5999" y="2264790"/>
            <a:ext cx="3972561" cy="18288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1208" y="4322191"/>
            <a:ext cx="4008206" cy="2468562"/>
          </a:xfrm>
          <a:prstGeom prst="rect">
            <a:avLst/>
          </a:prstGeom>
        </p:spPr>
      </p:pic>
      <p:sp>
        <p:nvSpPr>
          <p:cNvPr id="7" name="TextBox 6"/>
          <p:cNvSpPr txBox="1"/>
          <p:nvPr/>
        </p:nvSpPr>
        <p:spPr>
          <a:xfrm>
            <a:off x="6400801" y="5236590"/>
            <a:ext cx="2286000" cy="954107"/>
          </a:xfrm>
          <a:prstGeom prst="rect">
            <a:avLst/>
          </a:prstGeom>
          <a:noFill/>
        </p:spPr>
        <p:txBody>
          <a:bodyPr wrap="square" rtlCol="0">
            <a:spAutoFit/>
          </a:bodyPr>
          <a:lstStyle/>
          <a:p>
            <a:r>
              <a:rPr lang="en-GB" sz="1400" dirty="0"/>
              <a:t>http://www.marineinsight.com/green-shipping/top-7-green-ship-concepts-using-wind-energy/</a:t>
            </a:r>
          </a:p>
        </p:txBody>
      </p:sp>
      <p:sp>
        <p:nvSpPr>
          <p:cNvPr id="8" name="TextBox 7"/>
          <p:cNvSpPr txBox="1"/>
          <p:nvPr/>
        </p:nvSpPr>
        <p:spPr>
          <a:xfrm>
            <a:off x="6376094" y="4255556"/>
            <a:ext cx="2366586" cy="523220"/>
          </a:xfrm>
          <a:prstGeom prst="rect">
            <a:avLst/>
          </a:prstGeom>
          <a:noFill/>
        </p:spPr>
        <p:txBody>
          <a:bodyPr wrap="square" rtlCol="0">
            <a:spAutoFit/>
          </a:bodyPr>
          <a:lstStyle/>
          <a:p>
            <a:r>
              <a:rPr lang="en-GB" sz="1400" dirty="0"/>
              <a:t>https://norsepowerltd-public.sharepoint.com/news</a:t>
            </a:r>
          </a:p>
        </p:txBody>
      </p:sp>
    </p:spTree>
    <p:extLst>
      <p:ext uri="{BB962C8B-B14F-4D97-AF65-F5344CB8AC3E}">
        <p14:creationId xmlns:p14="http://schemas.microsoft.com/office/powerpoint/2010/main" val="3992223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56</a:t>
            </a:fld>
            <a:endParaRPr lang="fr-FR" dirty="0">
              <a:latin typeface="Arial"/>
            </a:endParaRPr>
          </a:p>
        </p:txBody>
      </p:sp>
      <p:sp>
        <p:nvSpPr>
          <p:cNvPr id="3" name="Title 2"/>
          <p:cNvSpPr>
            <a:spLocks noGrp="1"/>
          </p:cNvSpPr>
          <p:nvPr>
            <p:ph type="title"/>
          </p:nvPr>
        </p:nvSpPr>
        <p:spPr/>
        <p:txBody>
          <a:bodyPr/>
          <a:lstStyle/>
          <a:p>
            <a:r>
              <a:rPr lang="en-GB" dirty="0"/>
              <a:t>Research agenda</a:t>
            </a:r>
          </a:p>
        </p:txBody>
      </p:sp>
      <p:sp>
        <p:nvSpPr>
          <p:cNvPr id="4" name="Content Placeholder 3"/>
          <p:cNvSpPr>
            <a:spLocks noGrp="1"/>
          </p:cNvSpPr>
          <p:nvPr>
            <p:ph idx="1"/>
          </p:nvPr>
        </p:nvSpPr>
        <p:spPr>
          <a:xfrm>
            <a:off x="457200" y="965200"/>
            <a:ext cx="8536060" cy="4978401"/>
          </a:xfrm>
        </p:spPr>
        <p:txBody>
          <a:bodyPr/>
          <a:lstStyle/>
          <a:p>
            <a:r>
              <a:rPr lang="en-GB" dirty="0"/>
              <a:t>Geopolitics, China, Brexit</a:t>
            </a:r>
          </a:p>
          <a:p>
            <a:r>
              <a:rPr lang="en-GB" dirty="0"/>
              <a:t>How to predict and adapt to new global trade patterns? Maybe less global trade, more intra-regional, low growth?</a:t>
            </a:r>
          </a:p>
          <a:p>
            <a:r>
              <a:rPr lang="en-GB" dirty="0"/>
              <a:t>Should ports upgrade for megaships? Are we critical enough of it? Waste of (public) money?</a:t>
            </a:r>
          </a:p>
          <a:p>
            <a:r>
              <a:rPr lang="en-GB" dirty="0"/>
              <a:t>Environmental performance – still a long way to go.</a:t>
            </a:r>
          </a:p>
          <a:p>
            <a:pPr lvl="1"/>
            <a:r>
              <a:rPr lang="en-GB" dirty="0"/>
              <a:t>Which strategies are best? Alternative fuels, cold ironing, regulation, intermodal</a:t>
            </a:r>
          </a:p>
          <a:p>
            <a:pPr lvl="1"/>
            <a:r>
              <a:rPr lang="en-GB" dirty="0"/>
              <a:t>Who will lead? IMO? EU? Ports?</a:t>
            </a:r>
          </a:p>
          <a:p>
            <a:r>
              <a:rPr lang="en-GB" dirty="0"/>
              <a:t>How to embed ports more in the community (and local environmental issues not just global)</a:t>
            </a:r>
          </a:p>
          <a:p>
            <a:r>
              <a:rPr lang="en-GB" dirty="0"/>
              <a:t>Is carrier consolidation good or bad for ports?</a:t>
            </a:r>
          </a:p>
          <a:p>
            <a:r>
              <a:rPr lang="en-GB" dirty="0"/>
              <a:t>Resilience to climate change, terrorism, cyber crime</a:t>
            </a:r>
          </a:p>
        </p:txBody>
      </p:sp>
    </p:spTree>
    <p:extLst>
      <p:ext uri="{BB962C8B-B14F-4D97-AF65-F5344CB8AC3E}">
        <p14:creationId xmlns:p14="http://schemas.microsoft.com/office/powerpoint/2010/main" val="3854826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portofgothenburg.com/globalassets/bildbank/_80a7796.jpg?preset=fullscree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00732" y="6451640"/>
            <a:ext cx="2417008" cy="338554"/>
          </a:xfrm>
          <a:prstGeom prst="rect">
            <a:avLst/>
          </a:prstGeom>
          <a:solidFill>
            <a:schemeClr val="accent1">
              <a:lumMod val="40000"/>
              <a:lumOff val="60000"/>
            </a:schemeClr>
          </a:solidFill>
          <a:ln>
            <a:solidFill>
              <a:schemeClr val="tx1"/>
            </a:solidFill>
          </a:ln>
        </p:spPr>
        <p:txBody>
          <a:bodyPr wrap="none" rtlCol="0">
            <a:spAutoFit/>
          </a:bodyPr>
          <a:lstStyle/>
          <a:p>
            <a:r>
              <a:rPr lang="en-GB" sz="1600" dirty="0">
                <a:solidFill>
                  <a:schemeClr val="tx2"/>
                </a:solidFill>
              </a:rPr>
              <a:t>Image: Port of Gothenburg</a:t>
            </a:r>
          </a:p>
        </p:txBody>
      </p:sp>
      <p:sp>
        <p:nvSpPr>
          <p:cNvPr id="3" name="Title 2"/>
          <p:cNvSpPr>
            <a:spLocks noGrp="1"/>
          </p:cNvSpPr>
          <p:nvPr>
            <p:ph type="ctrTitle"/>
          </p:nvPr>
        </p:nvSpPr>
        <p:spPr>
          <a:xfrm>
            <a:off x="4111257" y="206185"/>
            <a:ext cx="4903652" cy="1032734"/>
          </a:xfrm>
        </p:spPr>
        <p:txBody>
          <a:bodyPr/>
          <a:lstStyle/>
          <a:p>
            <a:r>
              <a:rPr lang="en-GB" dirty="0">
                <a:solidFill>
                  <a:schemeClr val="tx2"/>
                </a:solidFill>
              </a:rPr>
              <a:t>Thank you!</a:t>
            </a:r>
          </a:p>
        </p:txBody>
      </p:sp>
      <p:pic>
        <p:nvPicPr>
          <p:cNvPr id="6" name="Image 10" descr="logo-cobranding-blanc.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58" y="5595187"/>
            <a:ext cx="2336800" cy="1066499"/>
          </a:xfrm>
          <a:prstGeom prst="rect">
            <a:avLst/>
          </a:prstGeom>
        </p:spPr>
      </p:pic>
    </p:spTree>
    <p:extLst>
      <p:ext uri="{BB962C8B-B14F-4D97-AF65-F5344CB8AC3E}">
        <p14:creationId xmlns:p14="http://schemas.microsoft.com/office/powerpoint/2010/main" val="259149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6</a:t>
            </a:fld>
            <a:endParaRPr lang="fr-FR" dirty="0">
              <a:latin typeface="Arial"/>
            </a:endParaRPr>
          </a:p>
        </p:txBody>
      </p:sp>
      <p:sp>
        <p:nvSpPr>
          <p:cNvPr id="3" name="Title 2"/>
          <p:cNvSpPr>
            <a:spLocks noGrp="1"/>
          </p:cNvSpPr>
          <p:nvPr>
            <p:ph type="title"/>
          </p:nvPr>
        </p:nvSpPr>
        <p:spPr>
          <a:xfrm>
            <a:off x="207390" y="274638"/>
            <a:ext cx="8785870" cy="1143000"/>
          </a:xfrm>
        </p:spPr>
        <p:txBody>
          <a:bodyPr/>
          <a:lstStyle/>
          <a:p>
            <a:r>
              <a:rPr lang="en-GB" dirty="0"/>
              <a:t>Asia-Europe port traffic</a:t>
            </a:r>
          </a:p>
        </p:txBody>
      </p:sp>
      <p:sp>
        <p:nvSpPr>
          <p:cNvPr id="4" name="Content Placeholder 3"/>
          <p:cNvSpPr>
            <a:spLocks noGrp="1"/>
          </p:cNvSpPr>
          <p:nvPr>
            <p:ph idx="1"/>
          </p:nvPr>
        </p:nvSpPr>
        <p:spPr>
          <a:xfrm>
            <a:off x="457200" y="1121790"/>
            <a:ext cx="8229600" cy="4821811"/>
          </a:xfrm>
        </p:spPr>
        <p:txBody>
          <a:bodyPr/>
          <a:lstStyle/>
          <a:p>
            <a:r>
              <a:rPr lang="en-GB" dirty="0"/>
              <a:t>Stagnation since 2013 – the new normal?</a:t>
            </a:r>
          </a:p>
          <a:p>
            <a:pPr marL="457200" indent="-457200">
              <a:buFont typeface="+mj-lt"/>
              <a:buAutoNum type="arabicPeriod"/>
            </a:pPr>
            <a:endParaRPr lang="en-GB" dirty="0"/>
          </a:p>
        </p:txBody>
      </p:sp>
      <p:sp>
        <p:nvSpPr>
          <p:cNvPr id="6" name="Content Placeholder 3"/>
          <p:cNvSpPr txBox="1">
            <a:spLocks/>
          </p:cNvSpPr>
          <p:nvPr/>
        </p:nvSpPr>
        <p:spPr>
          <a:xfrm>
            <a:off x="7493876" y="1121790"/>
            <a:ext cx="1499384" cy="366493"/>
          </a:xfrm>
          <a:prstGeom prst="rect">
            <a:avLst/>
          </a:prstGeom>
          <a:solidFill>
            <a:schemeClr val="bg1"/>
          </a:solidFill>
          <a:ln>
            <a:solidFill>
              <a:schemeClr val="tx1"/>
            </a:solidFill>
          </a:ln>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a:t>UNCTAD 2016</a:t>
            </a:r>
            <a:endParaRPr lang="en-GB" sz="1400" dirty="0"/>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653" y="1709199"/>
            <a:ext cx="9068347" cy="514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03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7</a:t>
            </a:fld>
            <a:endParaRPr lang="fr-FR" dirty="0">
              <a:latin typeface="Arial"/>
            </a:endParaRPr>
          </a:p>
        </p:txBody>
      </p:sp>
      <p:sp>
        <p:nvSpPr>
          <p:cNvPr id="3" name="Title 2"/>
          <p:cNvSpPr>
            <a:spLocks noGrp="1"/>
          </p:cNvSpPr>
          <p:nvPr>
            <p:ph type="title"/>
          </p:nvPr>
        </p:nvSpPr>
        <p:spPr/>
        <p:txBody>
          <a:bodyPr/>
          <a:lstStyle/>
          <a:p>
            <a:r>
              <a:rPr lang="en-GB" dirty="0"/>
              <a:t>Peak containerisation?</a:t>
            </a:r>
          </a:p>
        </p:txBody>
      </p:sp>
      <p:sp>
        <p:nvSpPr>
          <p:cNvPr id="4" name="Content Placeholder 3"/>
          <p:cNvSpPr>
            <a:spLocks noGrp="1"/>
          </p:cNvSpPr>
          <p:nvPr>
            <p:ph idx="1"/>
          </p:nvPr>
        </p:nvSpPr>
        <p:spPr>
          <a:xfrm>
            <a:off x="6985590" y="5688419"/>
            <a:ext cx="1701209" cy="255182"/>
          </a:xfrm>
        </p:spPr>
        <p:txBody>
          <a:bodyPr/>
          <a:lstStyle/>
          <a:p>
            <a:r>
              <a:rPr lang="en-GB" dirty="0"/>
              <a:t>xxx</a:t>
            </a:r>
          </a:p>
          <a:p>
            <a:pPr marL="457200" indent="-457200">
              <a:buFont typeface="+mj-lt"/>
              <a:buAutoNum type="arabicPeriod"/>
            </a:pPr>
            <a:endParaRPr lang="en-GB"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97632" y="1312724"/>
            <a:ext cx="4073236" cy="232164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7257" y="1325552"/>
            <a:ext cx="4361382" cy="36734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809375" y="3964378"/>
            <a:ext cx="6334625" cy="2887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9532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8</a:t>
            </a:fld>
            <a:endParaRPr lang="fr-FR" dirty="0">
              <a:latin typeface="Arial"/>
            </a:endParaRPr>
          </a:p>
        </p:txBody>
      </p:sp>
      <p:sp>
        <p:nvSpPr>
          <p:cNvPr id="3" name="Title 2"/>
          <p:cNvSpPr>
            <a:spLocks noGrp="1"/>
          </p:cNvSpPr>
          <p:nvPr>
            <p:ph type="title"/>
          </p:nvPr>
        </p:nvSpPr>
        <p:spPr/>
        <p:txBody>
          <a:bodyPr/>
          <a:lstStyle/>
          <a:p>
            <a:r>
              <a:rPr lang="en-GB" dirty="0"/>
              <a:t>Demand and supply</a:t>
            </a:r>
          </a:p>
        </p:txBody>
      </p:sp>
      <p:pic>
        <p:nvPicPr>
          <p:cNvPr id="614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6960" y="1009650"/>
            <a:ext cx="84963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7359320" y="635923"/>
            <a:ext cx="1479880" cy="373727"/>
          </a:xfrm>
          <a:solidFill>
            <a:schemeClr val="bg1"/>
          </a:solidFill>
          <a:ln>
            <a:solidFill>
              <a:schemeClr val="tx1"/>
            </a:solidFill>
          </a:ln>
        </p:spPr>
        <p:txBody>
          <a:bodyPr/>
          <a:lstStyle/>
          <a:p>
            <a:pPr marL="0" indent="0">
              <a:buNone/>
            </a:pPr>
            <a:r>
              <a:rPr lang="en-GB" sz="1400" dirty="0"/>
              <a:t>UNCTAD 2016</a:t>
            </a:r>
          </a:p>
        </p:txBody>
      </p:sp>
    </p:spTree>
    <p:extLst>
      <p:ext uri="{BB962C8B-B14F-4D97-AF65-F5344CB8AC3E}">
        <p14:creationId xmlns:p14="http://schemas.microsoft.com/office/powerpoint/2010/main" val="200550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fr-FR" dirty="0">
                <a:latin typeface="Arial"/>
              </a:rPr>
              <a:t>Page </a:t>
            </a:r>
            <a:fld id="{15073263-7638-534A-8B7F-52BFD5F3022A}" type="slidenum">
              <a:rPr lang="fr-FR" smtClean="0">
                <a:latin typeface="Arial"/>
              </a:rPr>
              <a:pPr/>
              <a:t>9</a:t>
            </a:fld>
            <a:endParaRPr lang="fr-FR" dirty="0">
              <a:latin typeface="Arial"/>
            </a:endParaRPr>
          </a:p>
        </p:txBody>
      </p:sp>
      <p:sp>
        <p:nvSpPr>
          <p:cNvPr id="3" name="Title 2"/>
          <p:cNvSpPr>
            <a:spLocks noGrp="1"/>
          </p:cNvSpPr>
          <p:nvPr>
            <p:ph type="title"/>
          </p:nvPr>
        </p:nvSpPr>
        <p:spPr/>
        <p:txBody>
          <a:bodyPr/>
          <a:lstStyle/>
          <a:p>
            <a:r>
              <a:rPr lang="en-GB" dirty="0"/>
              <a:t>freight rates have picked up</a:t>
            </a:r>
          </a:p>
        </p:txBody>
      </p:sp>
      <p:sp>
        <p:nvSpPr>
          <p:cNvPr id="4" name="Content Placeholder 3"/>
          <p:cNvSpPr>
            <a:spLocks noGrp="1"/>
          </p:cNvSpPr>
          <p:nvPr>
            <p:ph idx="1"/>
          </p:nvPr>
        </p:nvSpPr>
        <p:spPr>
          <a:xfrm>
            <a:off x="0" y="1503581"/>
            <a:ext cx="1724113" cy="4668618"/>
          </a:xfrm>
        </p:spPr>
        <p:txBody>
          <a:bodyPr/>
          <a:lstStyle/>
          <a:p>
            <a:pPr marL="0" indent="0" algn="ctr">
              <a:buNone/>
            </a:pPr>
            <a:r>
              <a:rPr lang="en-GB" dirty="0" err="1"/>
              <a:t>Drewry</a:t>
            </a:r>
            <a:r>
              <a:rPr lang="en-GB" dirty="0"/>
              <a:t> index</a:t>
            </a:r>
          </a:p>
          <a:p>
            <a:pPr marL="0" indent="0" algn="ctr">
              <a:buNone/>
            </a:pPr>
            <a:endParaRPr lang="en-GB" dirty="0"/>
          </a:p>
          <a:p>
            <a:pPr marL="0" indent="0" algn="ctr">
              <a:buNone/>
            </a:pPr>
            <a:r>
              <a:rPr lang="en-GB" dirty="0"/>
              <a:t>16</a:t>
            </a:r>
            <a:r>
              <a:rPr lang="en-GB" baseline="30000" dirty="0"/>
              <a:t>th</a:t>
            </a:r>
            <a:r>
              <a:rPr lang="en-GB" dirty="0"/>
              <a:t> Aug 2017 </a:t>
            </a:r>
          </a:p>
          <a:p>
            <a:pPr marL="0" indent="0" algn="ctr">
              <a:buNone/>
            </a:pPr>
            <a:endParaRPr lang="en-GB" dirty="0"/>
          </a:p>
          <a:p>
            <a:pPr marL="0" indent="0" algn="ctr">
              <a:buNone/>
            </a:pPr>
            <a:r>
              <a:rPr lang="en-GB" dirty="0"/>
              <a:t>$1,754 SHA-ROT</a:t>
            </a:r>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4113" y="1448228"/>
            <a:ext cx="7419887" cy="540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28951" y="857250"/>
            <a:ext cx="5964310" cy="646331"/>
          </a:xfrm>
          <a:prstGeom prst="rect">
            <a:avLst/>
          </a:prstGeom>
          <a:noFill/>
        </p:spPr>
        <p:txBody>
          <a:bodyPr wrap="square" rtlCol="0">
            <a:spAutoFit/>
          </a:bodyPr>
          <a:lstStyle/>
          <a:p>
            <a:r>
              <a:rPr lang="en-GB" dirty="0"/>
              <a:t>https://lloydslist.maritimeintelligence.informa.com/markets/containers/data-hub/world-container-index</a:t>
            </a:r>
          </a:p>
        </p:txBody>
      </p:sp>
    </p:spTree>
    <p:extLst>
      <p:ext uri="{BB962C8B-B14F-4D97-AF65-F5344CB8AC3E}">
        <p14:creationId xmlns:p14="http://schemas.microsoft.com/office/powerpoint/2010/main" val="112236720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1710</TotalTime>
  <Words>2417</Words>
  <Application>Microsoft Macintosh PowerPoint</Application>
  <PresentationFormat>Presentación en pantalla (4:3)</PresentationFormat>
  <Paragraphs>505</Paragraphs>
  <Slides>57</Slides>
  <Notes>3</Notes>
  <HiddenSlides>2</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Calibri</vt:lpstr>
      <vt:lpstr>DIN</vt:lpstr>
      <vt:lpstr>Thème Office</vt:lpstr>
      <vt:lpstr>A research agenda for dealing with current shipping industry challenges facing European seaports</vt:lpstr>
      <vt:lpstr>overview</vt:lpstr>
      <vt:lpstr>introduction</vt:lpstr>
      <vt:lpstr>Fourth industrial revolution?</vt:lpstr>
      <vt:lpstr>World port traffic</vt:lpstr>
      <vt:lpstr>Asia-Europe port traffic</vt:lpstr>
      <vt:lpstr>Peak containerisation?</vt:lpstr>
      <vt:lpstr>Demand and supply</vt:lpstr>
      <vt:lpstr>freight rates have picked up</vt:lpstr>
      <vt:lpstr>charter rates not so much</vt:lpstr>
      <vt:lpstr>But still a volatile market </vt:lpstr>
      <vt:lpstr>Eu port policy</vt:lpstr>
      <vt:lpstr>overcapacity</vt:lpstr>
      <vt:lpstr>Capacity and trade</vt:lpstr>
      <vt:lpstr>Total World fleet and order book</vt:lpstr>
      <vt:lpstr>World fleet 1st august 2017</vt:lpstr>
      <vt:lpstr>Idle fleet</vt:lpstr>
      <vt:lpstr>Future?</vt:lpstr>
      <vt:lpstr>Megaships</vt:lpstr>
      <vt:lpstr>Increase in largest vessel</vt:lpstr>
      <vt:lpstr>Increase in largest vessel</vt:lpstr>
      <vt:lpstr>Why megaships?</vt:lpstr>
      <vt:lpstr>Vessel cascading</vt:lpstr>
      <vt:lpstr>Diseconomies of scale in ports</vt:lpstr>
      <vt:lpstr>Diseconomies of scale in ports</vt:lpstr>
      <vt:lpstr>Diseconomies of scale in ports</vt:lpstr>
      <vt:lpstr>Must ports obey?</vt:lpstr>
      <vt:lpstr>oligopoly</vt:lpstr>
      <vt:lpstr>Market share of carriers</vt:lpstr>
      <vt:lpstr>alliances</vt:lpstr>
      <vt:lpstr>Global containership fleet growth vs throughput growth</vt:lpstr>
      <vt:lpstr>Mergers and alliances</vt:lpstr>
      <vt:lpstr>European shippers council</vt:lpstr>
      <vt:lpstr>environment</vt:lpstr>
      <vt:lpstr>Espo environmental priorities</vt:lpstr>
      <vt:lpstr>Green ports?</vt:lpstr>
      <vt:lpstr>EU Directive 2014/94</vt:lpstr>
      <vt:lpstr>Regulation (EU) 2015/757</vt:lpstr>
      <vt:lpstr>Oil price</vt:lpstr>
      <vt:lpstr>SECA – so what?</vt:lpstr>
      <vt:lpstr>HFO</vt:lpstr>
      <vt:lpstr>Stronger lead needed from imo?</vt:lpstr>
      <vt:lpstr>Environmental ship index ESI</vt:lpstr>
      <vt:lpstr>Arctic sea route</vt:lpstr>
      <vt:lpstr>cold ironing</vt:lpstr>
      <vt:lpstr>Modal shift - intermodal</vt:lpstr>
      <vt:lpstr>Circular economy</vt:lpstr>
      <vt:lpstr>other challenges</vt:lpstr>
      <vt:lpstr>brexit</vt:lpstr>
      <vt:lpstr>China</vt:lpstr>
      <vt:lpstr>New industry trends</vt:lpstr>
      <vt:lpstr>iCt &amp; digitisation</vt:lpstr>
      <vt:lpstr>Cyber attacks</vt:lpstr>
      <vt:lpstr>Climate change adaptation</vt:lpstr>
      <vt:lpstr>Future shipping fuels</vt:lpstr>
      <vt:lpstr>Research agenda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Marion François</dc:creator>
  <cp:lastModifiedBy>Microsoft Office User</cp:lastModifiedBy>
  <cp:revision>283</cp:revision>
  <dcterms:created xsi:type="dcterms:W3CDTF">2013-07-08T10:31:19Z</dcterms:created>
  <dcterms:modified xsi:type="dcterms:W3CDTF">2020-10-27T21:51:13Z</dcterms:modified>
</cp:coreProperties>
</file>