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75" r:id="rId2"/>
    <p:sldId id="311" r:id="rId3"/>
    <p:sldId id="312" r:id="rId4"/>
    <p:sldId id="282" r:id="rId5"/>
    <p:sldId id="313" r:id="rId6"/>
    <p:sldId id="310" r:id="rId7"/>
    <p:sldId id="276" r:id="rId8"/>
    <p:sldId id="316" r:id="rId9"/>
    <p:sldId id="298" r:id="rId10"/>
    <p:sldId id="279" r:id="rId11"/>
    <p:sldId id="283" r:id="rId12"/>
    <p:sldId id="288" r:id="rId13"/>
    <p:sldId id="325" r:id="rId14"/>
    <p:sldId id="330" r:id="rId15"/>
    <p:sldId id="324" r:id="rId16"/>
    <p:sldId id="300" r:id="rId17"/>
    <p:sldId id="305" r:id="rId18"/>
    <p:sldId id="302" r:id="rId19"/>
    <p:sldId id="303" r:id="rId20"/>
    <p:sldId id="323" r:id="rId21"/>
    <p:sldId id="290" r:id="rId22"/>
    <p:sldId id="291" r:id="rId23"/>
    <p:sldId id="318" r:id="rId24"/>
    <p:sldId id="320" r:id="rId25"/>
    <p:sldId id="296" r:id="rId26"/>
    <p:sldId id="297" r:id="rId27"/>
    <p:sldId id="322" r:id="rId28"/>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09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ga, Amaya" initials="VA" lastIdx="11" clrIdx="0"/>
  <p:cmAuthor id="2" name="Eamonn O'Connor" initials="EO"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6405" autoAdjust="0"/>
  </p:normalViewPr>
  <p:slideViewPr>
    <p:cSldViewPr>
      <p:cViewPr varScale="1">
        <p:scale>
          <a:sx n="131" d="100"/>
          <a:sy n="131" d="100"/>
        </p:scale>
        <p:origin x="16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92" y="1140"/>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eoconnor1\AppData\Local\Microsoft\Windows\Temporary%20Internet%20Files\Content.Outlook\1R2EHBDJ\EO'Connor_tradequerysitc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oconnor1\AppData\Local\Microsoft\Windows\Temporary%20Internet%20Files\Content.Outlook\1R2EHBDJ\EO'Connor_tradequerysitc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'Graph for Presentation'!$D$47</c:f>
              <c:strCache>
                <c:ptCount val="1"/>
                <c:pt idx="0">
                  <c:v>Gini</c:v>
                </c:pt>
              </c:strCache>
            </c:strRef>
          </c:tx>
          <c:marker>
            <c:symbol val="none"/>
          </c:marker>
          <c:val>
            <c:numRef>
              <c:f>'Graph for Presentation'!$E$47:$U$47</c:f>
              <c:numCache>
                <c:formatCode>0%</c:formatCode>
                <c:ptCount val="17"/>
                <c:pt idx="0">
                  <c:v>0.55959292625959289</c:v>
                </c:pt>
                <c:pt idx="1">
                  <c:v>0.54870241052115976</c:v>
                </c:pt>
                <c:pt idx="2">
                  <c:v>0.54385416014850962</c:v>
                </c:pt>
                <c:pt idx="3">
                  <c:v>0.54068470449511608</c:v>
                </c:pt>
                <c:pt idx="4">
                  <c:v>0.54479547721982047</c:v>
                </c:pt>
                <c:pt idx="5">
                  <c:v>0.53065209560073667</c:v>
                </c:pt>
                <c:pt idx="6">
                  <c:v>0.55958406093073276</c:v>
                </c:pt>
                <c:pt idx="7">
                  <c:v>0.56799961915643149</c:v>
                </c:pt>
                <c:pt idx="8">
                  <c:v>0.57253526054317738</c:v>
                </c:pt>
                <c:pt idx="9">
                  <c:v>0.5838622899286664</c:v>
                </c:pt>
                <c:pt idx="10">
                  <c:v>0.59818253235241037</c:v>
                </c:pt>
                <c:pt idx="11">
                  <c:v>0.60084109676790465</c:v>
                </c:pt>
                <c:pt idx="12">
                  <c:v>0.62122265681587718</c:v>
                </c:pt>
                <c:pt idx="13">
                  <c:v>0.61695983582527125</c:v>
                </c:pt>
                <c:pt idx="14">
                  <c:v>0.62169371049851807</c:v>
                </c:pt>
                <c:pt idx="15">
                  <c:v>0.62548327449991603</c:v>
                </c:pt>
                <c:pt idx="16">
                  <c:v>0.63194971381464937</c:v>
                </c:pt>
              </c:numCache>
            </c:numRef>
          </c:val>
          <c:smooth val="0"/>
          <c:extLst>
            <c:ext xmlns:c16="http://schemas.microsoft.com/office/drawing/2014/chart" uri="{C3380CC4-5D6E-409C-BE32-E72D297353CC}">
              <c16:uniqueId val="{00000000-77C9-D04D-BD3C-11934376FF9B}"/>
            </c:ext>
          </c:extLst>
        </c:ser>
        <c:ser>
          <c:idx val="1"/>
          <c:order val="1"/>
          <c:tx>
            <c:strRef>
              <c:f>'Graph for Presentation'!$D$48</c:f>
              <c:strCache>
                <c:ptCount val="1"/>
                <c:pt idx="0">
                  <c:v>Dublin</c:v>
                </c:pt>
              </c:strCache>
            </c:strRef>
          </c:tx>
          <c:marker>
            <c:symbol val="none"/>
          </c:marker>
          <c:val>
            <c:numRef>
              <c:f>'Graph for Presentation'!$E$48:$U$48</c:f>
              <c:numCache>
                <c:formatCode>0%</c:formatCode>
                <c:ptCount val="17"/>
                <c:pt idx="0">
                  <c:v>0.41801295559197688</c:v>
                </c:pt>
                <c:pt idx="1">
                  <c:v>0.41730580939947781</c:v>
                </c:pt>
                <c:pt idx="2">
                  <c:v>0.41584468451542195</c:v>
                </c:pt>
                <c:pt idx="3">
                  <c:v>0.42323293021858333</c:v>
                </c:pt>
                <c:pt idx="4">
                  <c:v>0.42367102699693848</c:v>
                </c:pt>
                <c:pt idx="5">
                  <c:v>0.40949349134806318</c:v>
                </c:pt>
                <c:pt idx="6">
                  <c:v>0.44176385512508848</c:v>
                </c:pt>
                <c:pt idx="7">
                  <c:v>0.4487149047308126</c:v>
                </c:pt>
                <c:pt idx="8">
                  <c:v>0.44878291416669258</c:v>
                </c:pt>
                <c:pt idx="9">
                  <c:v>0.45134357679085108</c:v>
                </c:pt>
                <c:pt idx="10">
                  <c:v>0.4611889927310488</c:v>
                </c:pt>
                <c:pt idx="11">
                  <c:v>0.4501862642086159</c:v>
                </c:pt>
                <c:pt idx="12">
                  <c:v>0.46167522718293164</c:v>
                </c:pt>
                <c:pt idx="13">
                  <c:v>0.47702603715788772</c:v>
                </c:pt>
                <c:pt idx="14">
                  <c:v>0.4979476654694715</c:v>
                </c:pt>
                <c:pt idx="15">
                  <c:v>0.50314196815325485</c:v>
                </c:pt>
                <c:pt idx="16">
                  <c:v>0.50218105597099483</c:v>
                </c:pt>
              </c:numCache>
            </c:numRef>
          </c:val>
          <c:smooth val="0"/>
          <c:extLst>
            <c:ext xmlns:c16="http://schemas.microsoft.com/office/drawing/2014/chart" uri="{C3380CC4-5D6E-409C-BE32-E72D297353CC}">
              <c16:uniqueId val="{00000001-77C9-D04D-BD3C-11934376FF9B}"/>
            </c:ext>
          </c:extLst>
        </c:ser>
        <c:ser>
          <c:idx val="2"/>
          <c:order val="2"/>
          <c:tx>
            <c:strRef>
              <c:f>'Graph for Presentation'!$D$49</c:f>
              <c:strCache>
                <c:ptCount val="1"/>
                <c:pt idx="0">
                  <c:v>Belfast</c:v>
                </c:pt>
              </c:strCache>
            </c:strRef>
          </c:tx>
          <c:marker>
            <c:symbol val="none"/>
          </c:marker>
          <c:val>
            <c:numRef>
              <c:f>'Graph for Presentation'!$E$49:$U$49</c:f>
              <c:numCache>
                <c:formatCode>0%</c:formatCode>
                <c:ptCount val="17"/>
                <c:pt idx="0">
                  <c:v>0.22808865995473349</c:v>
                </c:pt>
                <c:pt idx="1">
                  <c:v>0.24930646214099217</c:v>
                </c:pt>
                <c:pt idx="2">
                  <c:v>0.22725849381556287</c:v>
                </c:pt>
                <c:pt idx="3">
                  <c:v>0.22695861188312175</c:v>
                </c:pt>
                <c:pt idx="4">
                  <c:v>0.21597550793209017</c:v>
                </c:pt>
                <c:pt idx="5">
                  <c:v>0.20008194912850255</c:v>
                </c:pt>
                <c:pt idx="6">
                  <c:v>0.19955688217373913</c:v>
                </c:pt>
                <c:pt idx="7">
                  <c:v>0.19923428503591145</c:v>
                </c:pt>
                <c:pt idx="8">
                  <c:v>0.20129325084714147</c:v>
                </c:pt>
                <c:pt idx="9">
                  <c:v>0.21349891250964709</c:v>
                </c:pt>
                <c:pt idx="10">
                  <c:v>0.20054517133956387</c:v>
                </c:pt>
                <c:pt idx="11">
                  <c:v>0.22695577419046709</c:v>
                </c:pt>
                <c:pt idx="12">
                  <c:v>0.26419070196233374</c:v>
                </c:pt>
                <c:pt idx="13">
                  <c:v>0.24818538989145636</c:v>
                </c:pt>
                <c:pt idx="14">
                  <c:v>0.22986146741918934</c:v>
                </c:pt>
                <c:pt idx="15">
                  <c:v>0.22777743883838691</c:v>
                </c:pt>
                <c:pt idx="16">
                  <c:v>0.23495921142080217</c:v>
                </c:pt>
              </c:numCache>
            </c:numRef>
          </c:val>
          <c:smooth val="0"/>
          <c:extLst>
            <c:ext xmlns:c16="http://schemas.microsoft.com/office/drawing/2014/chart" uri="{C3380CC4-5D6E-409C-BE32-E72D297353CC}">
              <c16:uniqueId val="{00000002-77C9-D04D-BD3C-11934376FF9B}"/>
            </c:ext>
          </c:extLst>
        </c:ser>
        <c:ser>
          <c:idx val="3"/>
          <c:order val="3"/>
          <c:tx>
            <c:strRef>
              <c:f>'Graph for Presentation'!$D$50</c:f>
              <c:strCache>
                <c:ptCount val="1"/>
                <c:pt idx="0">
                  <c:v>Larne</c:v>
                </c:pt>
              </c:strCache>
            </c:strRef>
          </c:tx>
          <c:marker>
            <c:symbol val="none"/>
          </c:marker>
          <c:val>
            <c:numRef>
              <c:f>'Graph for Presentation'!$E$50:$U$50</c:f>
              <c:numCache>
                <c:formatCode>0%</c:formatCode>
                <c:ptCount val="17"/>
                <c:pt idx="0">
                  <c:v>0.17587606337313666</c:v>
                </c:pt>
                <c:pt idx="1">
                  <c:v>0.14286879895561358</c:v>
                </c:pt>
                <c:pt idx="2">
                  <c:v>0.16776264286832629</c:v>
                </c:pt>
                <c:pt idx="3">
                  <c:v>0.15871704349132426</c:v>
                </c:pt>
                <c:pt idx="4">
                  <c:v>0.1719315335374339</c:v>
                </c:pt>
                <c:pt idx="5">
                  <c:v>0.17105304630125762</c:v>
                </c:pt>
                <c:pt idx="6">
                  <c:v>0.16533833892359295</c:v>
                </c:pt>
                <c:pt idx="7">
                  <c:v>0.16172018757048734</c:v>
                </c:pt>
                <c:pt idx="8">
                  <c:v>0.16019523113750117</c:v>
                </c:pt>
                <c:pt idx="9">
                  <c:v>0.1501438293692556</c:v>
                </c:pt>
                <c:pt idx="10">
                  <c:v>0.14956516095534786</c:v>
                </c:pt>
                <c:pt idx="11">
                  <c:v>0.13917279587353137</c:v>
                </c:pt>
                <c:pt idx="12">
                  <c:v>9.5285131041748974E-2</c:v>
                </c:pt>
                <c:pt idx="13">
                  <c:v>7.8810681227941673E-2</c:v>
                </c:pt>
                <c:pt idx="14">
                  <c:v>7.5968445356593126E-2</c:v>
                </c:pt>
                <c:pt idx="15">
                  <c:v>7.7817094747117316E-2</c:v>
                </c:pt>
                <c:pt idx="16">
                  <c:v>7.7781554498073877E-2</c:v>
                </c:pt>
              </c:numCache>
            </c:numRef>
          </c:val>
          <c:smooth val="0"/>
          <c:extLst>
            <c:ext xmlns:c16="http://schemas.microsoft.com/office/drawing/2014/chart" uri="{C3380CC4-5D6E-409C-BE32-E72D297353CC}">
              <c16:uniqueId val="{00000003-77C9-D04D-BD3C-11934376FF9B}"/>
            </c:ext>
          </c:extLst>
        </c:ser>
        <c:ser>
          <c:idx val="4"/>
          <c:order val="4"/>
          <c:tx>
            <c:strRef>
              <c:f>'Graph for Presentation'!$D$51</c:f>
              <c:strCache>
                <c:ptCount val="1"/>
                <c:pt idx="0">
                  <c:v>Rosslare</c:v>
                </c:pt>
              </c:strCache>
            </c:strRef>
          </c:tx>
          <c:marker>
            <c:symbol val="none"/>
          </c:marker>
          <c:val>
            <c:numRef>
              <c:f>'Graph for Presentation'!$E$51:$U$51</c:f>
              <c:numCache>
                <c:formatCode>0%</c:formatCode>
                <c:ptCount val="17"/>
                <c:pt idx="0">
                  <c:v>7.4650745336767341E-2</c:v>
                </c:pt>
                <c:pt idx="1">
                  <c:v>8.1184725848563968E-2</c:v>
                </c:pt>
                <c:pt idx="2">
                  <c:v>7.538750587130108E-2</c:v>
                </c:pt>
                <c:pt idx="3">
                  <c:v>7.346202959513258E-2</c:v>
                </c:pt>
                <c:pt idx="4">
                  <c:v>7.5633175619259668E-2</c:v>
                </c:pt>
                <c:pt idx="5">
                  <c:v>9.8275916411888931E-2</c:v>
                </c:pt>
                <c:pt idx="6">
                  <c:v>8.4438563559713201E-2</c:v>
                </c:pt>
                <c:pt idx="7">
                  <c:v>8.6840387012524486E-2</c:v>
                </c:pt>
                <c:pt idx="8">
                  <c:v>8.4620884757670906E-2</c:v>
                </c:pt>
                <c:pt idx="9">
                  <c:v>8.166701747000632E-2</c:v>
                </c:pt>
                <c:pt idx="10">
                  <c:v>8.1191588785046731E-2</c:v>
                </c:pt>
                <c:pt idx="11">
                  <c:v>6.9793358168561151E-2</c:v>
                </c:pt>
                <c:pt idx="12">
                  <c:v>6.1372316607401556E-2</c:v>
                </c:pt>
                <c:pt idx="13">
                  <c:v>6.4593460744489573E-2</c:v>
                </c:pt>
                <c:pt idx="14">
                  <c:v>6.3397896357106215E-2</c:v>
                </c:pt>
                <c:pt idx="15">
                  <c:v>6.2869867610273925E-2</c:v>
                </c:pt>
                <c:pt idx="16">
                  <c:v>6.0418082936777702E-2</c:v>
                </c:pt>
              </c:numCache>
            </c:numRef>
          </c:val>
          <c:smooth val="0"/>
          <c:extLst>
            <c:ext xmlns:c16="http://schemas.microsoft.com/office/drawing/2014/chart" uri="{C3380CC4-5D6E-409C-BE32-E72D297353CC}">
              <c16:uniqueId val="{00000004-77C9-D04D-BD3C-11934376FF9B}"/>
            </c:ext>
          </c:extLst>
        </c:ser>
        <c:ser>
          <c:idx val="5"/>
          <c:order val="5"/>
          <c:tx>
            <c:strRef>
              <c:f>'Graph for Presentation'!$D$52</c:f>
              <c:strCache>
                <c:ptCount val="1"/>
                <c:pt idx="0">
                  <c:v>Waterford</c:v>
                </c:pt>
              </c:strCache>
            </c:strRef>
          </c:tx>
          <c:marker>
            <c:symbol val="none"/>
          </c:marker>
          <c:val>
            <c:numRef>
              <c:f>'Graph for Presentation'!$E$52:$U$52</c:f>
              <c:numCache>
                <c:formatCode>0%</c:formatCode>
                <c:ptCount val="17"/>
                <c:pt idx="0">
                  <c:v>3.9569187543900729E-2</c:v>
                </c:pt>
                <c:pt idx="1">
                  <c:v>4.5732702349869453E-2</c:v>
                </c:pt>
                <c:pt idx="2">
                  <c:v>4.2547361828714575E-2</c:v>
                </c:pt>
                <c:pt idx="3">
                  <c:v>4.7547509952677834E-2</c:v>
                </c:pt>
                <c:pt idx="4">
                  <c:v>4.6131366546061786E-2</c:v>
                </c:pt>
                <c:pt idx="5">
                  <c:v>4.0218110757399061E-2</c:v>
                </c:pt>
                <c:pt idx="6">
                  <c:v>3.9695971935871002E-2</c:v>
                </c:pt>
                <c:pt idx="7">
                  <c:v>3.9057398943432062E-2</c:v>
                </c:pt>
                <c:pt idx="8">
                  <c:v>3.6683557683340071E-2</c:v>
                </c:pt>
                <c:pt idx="9">
                  <c:v>3.1642461236230969E-2</c:v>
                </c:pt>
                <c:pt idx="10">
                  <c:v>1.8918743509865006E-2</c:v>
                </c:pt>
                <c:pt idx="11">
                  <c:v>1.6206578151367529E-2</c:v>
                </c:pt>
                <c:pt idx="12">
                  <c:v>1.014091926774661E-2</c:v>
                </c:pt>
                <c:pt idx="13">
                  <c:v>9.5225411200639282E-3</c:v>
                </c:pt>
                <c:pt idx="14">
                  <c:v>8.5620831195484855E-3</c:v>
                </c:pt>
                <c:pt idx="15">
                  <c:v>8.1752181074980172E-3</c:v>
                </c:pt>
                <c:pt idx="16">
                  <c:v>7.9027872195785182E-3</c:v>
                </c:pt>
              </c:numCache>
            </c:numRef>
          </c:val>
          <c:smooth val="0"/>
          <c:extLst>
            <c:ext xmlns:c16="http://schemas.microsoft.com/office/drawing/2014/chart" uri="{C3380CC4-5D6E-409C-BE32-E72D297353CC}">
              <c16:uniqueId val="{00000005-77C9-D04D-BD3C-11934376FF9B}"/>
            </c:ext>
          </c:extLst>
        </c:ser>
        <c:ser>
          <c:idx val="6"/>
          <c:order val="6"/>
          <c:tx>
            <c:strRef>
              <c:f>'Graph for Presentation'!$D$53</c:f>
              <c:strCache>
                <c:ptCount val="1"/>
                <c:pt idx="0">
                  <c:v>Cork</c:v>
                </c:pt>
              </c:strCache>
            </c:strRef>
          </c:tx>
          <c:marker>
            <c:symbol val="none"/>
          </c:marker>
          <c:val>
            <c:numRef>
              <c:f>'Graph for Presentation'!$E$53:$U$53</c:f>
              <c:numCache>
                <c:formatCode>0%</c:formatCode>
                <c:ptCount val="17"/>
                <c:pt idx="0">
                  <c:v>4.522750331694373E-2</c:v>
                </c:pt>
                <c:pt idx="1">
                  <c:v>4.3488903394255873E-2</c:v>
                </c:pt>
                <c:pt idx="2">
                  <c:v>4.2664787850320962E-2</c:v>
                </c:pt>
                <c:pt idx="3">
                  <c:v>4.7697739052054385E-2</c:v>
                </c:pt>
                <c:pt idx="4">
                  <c:v>4.769691065961592E-2</c:v>
                </c:pt>
                <c:pt idx="5">
                  <c:v>4.7057711097803136E-2</c:v>
                </c:pt>
                <c:pt idx="6">
                  <c:v>4.6742776256269811E-2</c:v>
                </c:pt>
                <c:pt idx="7">
                  <c:v>5.0869591025108331E-2</c:v>
                </c:pt>
                <c:pt idx="8">
                  <c:v>4.9180837504274565E-2</c:v>
                </c:pt>
                <c:pt idx="9">
                  <c:v>5.1357608924436964E-2</c:v>
                </c:pt>
                <c:pt idx="10">
                  <c:v>4.582035306334372E-2</c:v>
                </c:pt>
                <c:pt idx="11">
                  <c:v>4.8587894418441746E-2</c:v>
                </c:pt>
                <c:pt idx="12">
                  <c:v>5.1527722902673517E-2</c:v>
                </c:pt>
                <c:pt idx="13">
                  <c:v>5.9732303389491911E-2</c:v>
                </c:pt>
                <c:pt idx="14">
                  <c:v>6.3077219086711128E-2</c:v>
                </c:pt>
                <c:pt idx="15">
                  <c:v>6.3022390336160083E-2</c:v>
                </c:pt>
                <c:pt idx="16">
                  <c:v>5.5886018581463859E-2</c:v>
                </c:pt>
              </c:numCache>
            </c:numRef>
          </c:val>
          <c:smooth val="0"/>
          <c:extLst>
            <c:ext xmlns:c16="http://schemas.microsoft.com/office/drawing/2014/chart" uri="{C3380CC4-5D6E-409C-BE32-E72D297353CC}">
              <c16:uniqueId val="{00000006-77C9-D04D-BD3C-11934376FF9B}"/>
            </c:ext>
          </c:extLst>
        </c:ser>
        <c:ser>
          <c:idx val="7"/>
          <c:order val="7"/>
          <c:tx>
            <c:strRef>
              <c:f>'Graph for Presentation'!$D$54</c:f>
              <c:strCache>
                <c:ptCount val="1"/>
                <c:pt idx="0">
                  <c:v>Warrenpoint</c:v>
                </c:pt>
              </c:strCache>
            </c:strRef>
          </c:tx>
          <c:marker>
            <c:symbol val="none"/>
          </c:marker>
          <c:val>
            <c:numRef>
              <c:f>'Graph for Presentation'!$E$54:$U$54</c:f>
              <c:numCache>
                <c:formatCode>0%</c:formatCode>
                <c:ptCount val="17"/>
                <c:pt idx="0">
                  <c:v>4.5305549051744325E-2</c:v>
                </c:pt>
                <c:pt idx="1">
                  <c:v>4.2795365535248042E-2</c:v>
                </c:pt>
                <c:pt idx="2">
                  <c:v>4.6422420541725379E-2</c:v>
                </c:pt>
                <c:pt idx="3">
                  <c:v>4.5106287087808908E-2</c:v>
                </c:pt>
                <c:pt idx="4">
                  <c:v>4.6444475368772616E-2</c:v>
                </c:pt>
                <c:pt idx="5">
                  <c:v>5.2478961137201754E-2</c:v>
                </c:pt>
                <c:pt idx="6">
                  <c:v>5.0373880665907624E-2</c:v>
                </c:pt>
                <c:pt idx="7">
                  <c:v>4.4933816109693117E-2</c:v>
                </c:pt>
                <c:pt idx="8">
                  <c:v>5.2662666708117013E-2</c:v>
                </c:pt>
                <c:pt idx="9">
                  <c:v>5.1076966252718729E-2</c:v>
                </c:pt>
                <c:pt idx="10">
                  <c:v>6.1591381100726893E-2</c:v>
                </c:pt>
                <c:pt idx="11">
                  <c:v>6.4921832712452637E-2</c:v>
                </c:pt>
                <c:pt idx="12">
                  <c:v>6.5915975240352961E-2</c:v>
                </c:pt>
                <c:pt idx="13">
                  <c:v>7.1552240793767069E-2</c:v>
                </c:pt>
                <c:pt idx="14">
                  <c:v>6.9426629040533608E-2</c:v>
                </c:pt>
                <c:pt idx="15">
                  <c:v>6.53712403148069E-2</c:v>
                </c:pt>
                <c:pt idx="16">
                  <c:v>6.8774076591887598E-2</c:v>
                </c:pt>
              </c:numCache>
            </c:numRef>
          </c:val>
          <c:smooth val="0"/>
          <c:extLst>
            <c:ext xmlns:c16="http://schemas.microsoft.com/office/drawing/2014/chart" uri="{C3380CC4-5D6E-409C-BE32-E72D297353CC}">
              <c16:uniqueId val="{00000007-77C9-D04D-BD3C-11934376FF9B}"/>
            </c:ext>
          </c:extLst>
        </c:ser>
        <c:ser>
          <c:idx val="8"/>
          <c:order val="8"/>
          <c:tx>
            <c:strRef>
              <c:f>'Graph for Presentation'!$D$55</c:f>
              <c:strCache>
                <c:ptCount val="1"/>
                <c:pt idx="0">
                  <c:v>Drogheda</c:v>
                </c:pt>
              </c:strCache>
            </c:strRef>
          </c:tx>
          <c:marker>
            <c:symbol val="none"/>
          </c:marker>
          <c:val>
            <c:numRef>
              <c:f>'Graph for Presentation'!$E$55:$U$55</c:f>
              <c:numCache>
                <c:formatCode>0%</c:formatCode>
                <c:ptCount val="17"/>
                <c:pt idx="0">
                  <c:v>4.0583782096308436E-3</c:v>
                </c:pt>
                <c:pt idx="1">
                  <c:v>1.554340731070496E-2</c:v>
                </c:pt>
                <c:pt idx="2">
                  <c:v>1.8944731485830594E-2</c:v>
                </c:pt>
                <c:pt idx="3">
                  <c:v>1.7426575527679712E-2</c:v>
                </c:pt>
                <c:pt idx="4">
                  <c:v>1.3080990815474534E-2</c:v>
                </c:pt>
                <c:pt idx="5">
                  <c:v>1.6641976865130647E-2</c:v>
                </c:pt>
                <c:pt idx="6">
                  <c:v>9.2623934517032346E-3</c:v>
                </c:pt>
                <c:pt idx="7">
                  <c:v>5.8764171662610554E-3</c:v>
                </c:pt>
                <c:pt idx="8">
                  <c:v>1.7409146019212237E-3</c:v>
                </c:pt>
                <c:pt idx="9">
                  <c:v>4.2096400757735212E-4</c:v>
                </c:pt>
                <c:pt idx="10">
                  <c:v>3.2450674974039459E-5</c:v>
                </c:pt>
                <c:pt idx="11">
                  <c:v>0</c:v>
                </c:pt>
                <c:pt idx="12">
                  <c:v>0</c:v>
                </c:pt>
                <c:pt idx="13">
                  <c:v>0</c:v>
                </c:pt>
                <c:pt idx="14">
                  <c:v>0</c:v>
                </c:pt>
                <c:pt idx="15">
                  <c:v>0</c:v>
                </c:pt>
                <c:pt idx="16">
                  <c:v>0</c:v>
                </c:pt>
              </c:numCache>
            </c:numRef>
          </c:val>
          <c:smooth val="0"/>
          <c:extLst>
            <c:ext xmlns:c16="http://schemas.microsoft.com/office/drawing/2014/chart" uri="{C3380CC4-5D6E-409C-BE32-E72D297353CC}">
              <c16:uniqueId val="{00000008-77C9-D04D-BD3C-11934376FF9B}"/>
            </c:ext>
          </c:extLst>
        </c:ser>
        <c:ser>
          <c:idx val="9"/>
          <c:order val="9"/>
          <c:tx>
            <c:strRef>
              <c:f>'Graph for Presentation'!$D$56</c:f>
              <c:strCache>
                <c:ptCount val="1"/>
                <c:pt idx="0">
                  <c:v>Dun Laoighre</c:v>
                </c:pt>
              </c:strCache>
            </c:strRef>
          </c:tx>
          <c:marker>
            <c:symbol val="none"/>
          </c:marker>
          <c:val>
            <c:numRef>
              <c:f>'Graph for Presentation'!$E$56:$U$56</c:f>
              <c:numCache>
                <c:formatCode>0%</c:formatCode>
                <c:ptCount val="17"/>
                <c:pt idx="0">
                  <c:v>8.780145165066729E-3</c:v>
                </c:pt>
                <c:pt idx="1">
                  <c:v>7.5065274151436033E-3</c:v>
                </c:pt>
                <c:pt idx="2">
                  <c:v>5.7147330515108811E-3</c:v>
                </c:pt>
                <c:pt idx="3">
                  <c:v>7.3987831442950498E-3</c:v>
                </c:pt>
                <c:pt idx="4">
                  <c:v>5.5663790704146955E-3</c:v>
                </c:pt>
                <c:pt idx="5">
                  <c:v>4.9169477101522361E-3</c:v>
                </c:pt>
                <c:pt idx="6">
                  <c:v>2.5233098439855985E-3</c:v>
                </c:pt>
                <c:pt idx="7">
                  <c:v>1.8104113492016384E-3</c:v>
                </c:pt>
                <c:pt idx="8">
                  <c:v>1.5233002766810706E-3</c:v>
                </c:pt>
                <c:pt idx="9">
                  <c:v>4.9112467550691083E-4</c:v>
                </c:pt>
                <c:pt idx="10">
                  <c:v>6.4901349948078918E-5</c:v>
                </c:pt>
                <c:pt idx="11">
                  <c:v>3.8208042793007926E-4</c:v>
                </c:pt>
                <c:pt idx="12">
                  <c:v>3.2925062557618862E-5</c:v>
                </c:pt>
                <c:pt idx="13">
                  <c:v>9.988679496570554E-5</c:v>
                </c:pt>
                <c:pt idx="14">
                  <c:v>3.2067727039507439E-4</c:v>
                </c:pt>
                <c:pt idx="15">
                  <c:v>0</c:v>
                </c:pt>
                <c:pt idx="16">
                  <c:v>0</c:v>
                </c:pt>
              </c:numCache>
            </c:numRef>
          </c:val>
          <c:smooth val="0"/>
          <c:extLst>
            <c:ext xmlns:c16="http://schemas.microsoft.com/office/drawing/2014/chart" uri="{C3380CC4-5D6E-409C-BE32-E72D297353CC}">
              <c16:uniqueId val="{00000009-77C9-D04D-BD3C-11934376FF9B}"/>
            </c:ext>
          </c:extLst>
        </c:ser>
        <c:dLbls>
          <c:showLegendKey val="0"/>
          <c:showVal val="0"/>
          <c:showCatName val="0"/>
          <c:showSerName val="0"/>
          <c:showPercent val="0"/>
          <c:showBubbleSize val="0"/>
        </c:dLbls>
        <c:smooth val="0"/>
        <c:axId val="5184896"/>
        <c:axId val="5186688"/>
      </c:lineChart>
      <c:catAx>
        <c:axId val="5184896"/>
        <c:scaling>
          <c:orientation val="minMax"/>
        </c:scaling>
        <c:delete val="0"/>
        <c:axPos val="b"/>
        <c:majorTickMark val="out"/>
        <c:minorTickMark val="none"/>
        <c:tickLblPos val="nextTo"/>
        <c:crossAx val="5186688"/>
        <c:crosses val="autoZero"/>
        <c:auto val="1"/>
        <c:lblAlgn val="ctr"/>
        <c:lblOffset val="100"/>
        <c:noMultiLvlLbl val="0"/>
      </c:catAx>
      <c:valAx>
        <c:axId val="5186688"/>
        <c:scaling>
          <c:orientation val="minMax"/>
        </c:scaling>
        <c:delete val="0"/>
        <c:axPos val="l"/>
        <c:majorGridlines/>
        <c:numFmt formatCode="0%" sourceLinked="1"/>
        <c:majorTickMark val="out"/>
        <c:minorTickMark val="none"/>
        <c:tickLblPos val="nextTo"/>
        <c:crossAx val="5184896"/>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Trade Value (Euro)</a:t>
            </a:r>
          </a:p>
        </c:rich>
      </c:tx>
      <c:overlay val="1"/>
    </c:title>
    <c:autoTitleDeleted val="0"/>
    <c:plotArea>
      <c:layout/>
      <c:lineChart>
        <c:grouping val="standard"/>
        <c:varyColors val="0"/>
        <c:ser>
          <c:idx val="0"/>
          <c:order val="0"/>
          <c:marker>
            <c:symbol val="none"/>
          </c:marker>
          <c:cat>
            <c:numRef>
              <c:f>'[EO''Connor_tradequerysitc2.xlsx]Sheet15'!$C$10:$S$10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'[EO''Connor_tradequerysitc2.xlsx]Sheet15'!$C$5:$S$5</c:f>
              <c:numCache>
                <c:formatCode>General</c:formatCode>
                <c:ptCount val="17"/>
                <c:pt idx="0">
                  <c:v>81899796.536369592</c:v>
                </c:pt>
                <c:pt idx="1">
                  <c:v>90563278.946992874</c:v>
                </c:pt>
                <c:pt idx="2">
                  <c:v>92080511.103574812</c:v>
                </c:pt>
                <c:pt idx="3">
                  <c:v>80956098.099023089</c:v>
                </c:pt>
                <c:pt idx="4">
                  <c:v>83061775.900399581</c:v>
                </c:pt>
                <c:pt idx="5">
                  <c:v>84988446.376816675</c:v>
                </c:pt>
                <c:pt idx="6">
                  <c:v>85280306.441372633</c:v>
                </c:pt>
                <c:pt idx="7">
                  <c:v>88144619.170152932</c:v>
                </c:pt>
                <c:pt idx="8">
                  <c:v>86081355.879698232</c:v>
                </c:pt>
                <c:pt idx="9">
                  <c:v>85692157.724756181</c:v>
                </c:pt>
                <c:pt idx="10">
                  <c:v>88555910.679553628</c:v>
                </c:pt>
                <c:pt idx="11">
                  <c:v>90379400.402028516</c:v>
                </c:pt>
                <c:pt idx="12">
                  <c:v>90397028.304479167</c:v>
                </c:pt>
                <c:pt idx="13">
                  <c:v>86860458.065217584</c:v>
                </c:pt>
                <c:pt idx="14">
                  <c:v>90130075.037738964</c:v>
                </c:pt>
                <c:pt idx="15">
                  <c:v>109866312.92877728</c:v>
                </c:pt>
                <c:pt idx="16">
                  <c:v>115167305.24428822</c:v>
                </c:pt>
              </c:numCache>
            </c:numRef>
          </c:val>
          <c:smooth val="0"/>
          <c:extLst>
            <c:ext xmlns:c16="http://schemas.microsoft.com/office/drawing/2014/chart" uri="{C3380CC4-5D6E-409C-BE32-E72D297353CC}">
              <c16:uniqueId val="{00000000-968E-AF49-A097-DBD975F1DCF4}"/>
            </c:ext>
          </c:extLst>
        </c:ser>
        <c:ser>
          <c:idx val="1"/>
          <c:order val="1"/>
          <c:marker>
            <c:symbol val="none"/>
          </c:marker>
          <c:cat>
            <c:numRef>
              <c:f>'[EO''Connor_tradequerysitc2.xlsx]Sheet15'!$C$10:$S$10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'[EO''Connor_tradequerysitc2.xlsx]Sheet15'!$C$6:$S$6</c:f>
              <c:numCache>
                <c:formatCode>General</c:formatCode>
                <c:ptCount val="17"/>
                <c:pt idx="0">
                  <c:v>51412935.109464943</c:v>
                </c:pt>
                <c:pt idx="1">
                  <c:v>52976111.607609138</c:v>
                </c:pt>
                <c:pt idx="2">
                  <c:v>52064323.336429834</c:v>
                </c:pt>
                <c:pt idx="3">
                  <c:v>45424294.128053688</c:v>
                </c:pt>
                <c:pt idx="4">
                  <c:v>47530165.917188309</c:v>
                </c:pt>
                <c:pt idx="5">
                  <c:v>53127323.234148793</c:v>
                </c:pt>
                <c:pt idx="6">
                  <c:v>57686821.967076883</c:v>
                </c:pt>
                <c:pt idx="7">
                  <c:v>58756006.900033556</c:v>
                </c:pt>
                <c:pt idx="8">
                  <c:v>51337064.177057728</c:v>
                </c:pt>
                <c:pt idx="9">
                  <c:v>42686727.178335056</c:v>
                </c:pt>
                <c:pt idx="10">
                  <c:v>41982365.543203793</c:v>
                </c:pt>
                <c:pt idx="11">
                  <c:v>44874881.497546554</c:v>
                </c:pt>
                <c:pt idx="12">
                  <c:v>47819790.17038545</c:v>
                </c:pt>
                <c:pt idx="13">
                  <c:v>47715695.315648802</c:v>
                </c:pt>
                <c:pt idx="14">
                  <c:v>54422835.269225776</c:v>
                </c:pt>
                <c:pt idx="15">
                  <c:v>63721521.374260515</c:v>
                </c:pt>
                <c:pt idx="16">
                  <c:v>67254817.397712126</c:v>
                </c:pt>
              </c:numCache>
            </c:numRef>
          </c:val>
          <c:smooth val="0"/>
          <c:extLst>
            <c:ext xmlns:c16="http://schemas.microsoft.com/office/drawing/2014/chart" uri="{C3380CC4-5D6E-409C-BE32-E72D297353CC}">
              <c16:uniqueId val="{00000001-968E-AF49-A097-DBD975F1DCF4}"/>
            </c:ext>
          </c:extLst>
        </c:ser>
        <c:dLbls>
          <c:showLegendKey val="0"/>
          <c:showVal val="0"/>
          <c:showCatName val="0"/>
          <c:showSerName val="0"/>
          <c:showPercent val="0"/>
          <c:showBubbleSize val="0"/>
        </c:dLbls>
        <c:smooth val="0"/>
        <c:axId val="82661376"/>
        <c:axId val="82662912"/>
      </c:lineChart>
      <c:catAx>
        <c:axId val="82661376"/>
        <c:scaling>
          <c:orientation val="minMax"/>
        </c:scaling>
        <c:delete val="0"/>
        <c:axPos val="b"/>
        <c:numFmt formatCode="General" sourceLinked="1"/>
        <c:majorTickMark val="out"/>
        <c:minorTickMark val="none"/>
        <c:tickLblPos val="nextTo"/>
        <c:crossAx val="82662912"/>
        <c:crosses val="autoZero"/>
        <c:auto val="1"/>
        <c:lblAlgn val="ctr"/>
        <c:lblOffset val="100"/>
        <c:noMultiLvlLbl val="0"/>
      </c:catAx>
      <c:valAx>
        <c:axId val="82662912"/>
        <c:scaling>
          <c:orientation val="minMax"/>
        </c:scaling>
        <c:delete val="0"/>
        <c:axPos val="l"/>
        <c:majorGridlines/>
        <c:numFmt formatCode="General" sourceLinked="1"/>
        <c:majorTickMark val="out"/>
        <c:minorTickMark val="none"/>
        <c:tickLblPos val="nextTo"/>
        <c:crossAx val="826613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Trade Volume (Tonnes)</a:t>
            </a:r>
          </a:p>
        </c:rich>
      </c:tx>
      <c:overlay val="1"/>
    </c:title>
    <c:autoTitleDeleted val="0"/>
    <c:plotArea>
      <c:layout/>
      <c:lineChart>
        <c:grouping val="standard"/>
        <c:varyColors val="0"/>
        <c:ser>
          <c:idx val="0"/>
          <c:order val="0"/>
          <c:marker>
            <c:symbol val="none"/>
          </c:marker>
          <c:cat>
            <c:numRef>
              <c:f>'[EO''Connor_tradequerysitc2.xlsx]Sheet15'!$C$10:$S$10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'[EO''Connor_tradequerysitc2.xlsx]Sheet15'!$C$11:$S$11</c:f>
              <c:numCache>
                <c:formatCode>#,##0</c:formatCode>
                <c:ptCount val="17"/>
                <c:pt idx="0">
                  <c:v>9590493.3844503369</c:v>
                </c:pt>
                <c:pt idx="1">
                  <c:v>8556755.5564211234</c:v>
                </c:pt>
                <c:pt idx="2">
                  <c:v>8374612.7853031494</c:v>
                </c:pt>
                <c:pt idx="3">
                  <c:v>8371691.2786281388</c:v>
                </c:pt>
                <c:pt idx="4">
                  <c:v>8639266.9209829289</c:v>
                </c:pt>
                <c:pt idx="5">
                  <c:v>8674033.4730173778</c:v>
                </c:pt>
                <c:pt idx="6">
                  <c:v>8848160.2188912723</c:v>
                </c:pt>
                <c:pt idx="7">
                  <c:v>8903776.5383885875</c:v>
                </c:pt>
                <c:pt idx="8">
                  <c:v>8890727.96064662</c:v>
                </c:pt>
                <c:pt idx="9">
                  <c:v>7698852.1853512172</c:v>
                </c:pt>
                <c:pt idx="10">
                  <c:v>8925952.4583004061</c:v>
                </c:pt>
                <c:pt idx="11">
                  <c:v>9769472.330849085</c:v>
                </c:pt>
                <c:pt idx="12">
                  <c:v>10606059.273841595</c:v>
                </c:pt>
                <c:pt idx="13">
                  <c:v>11425040.168695267</c:v>
                </c:pt>
                <c:pt idx="14">
                  <c:v>12045793.116858765</c:v>
                </c:pt>
                <c:pt idx="15">
                  <c:v>12583943.711590048</c:v>
                </c:pt>
                <c:pt idx="16">
                  <c:v>12583414.387409693</c:v>
                </c:pt>
              </c:numCache>
            </c:numRef>
          </c:val>
          <c:smooth val="0"/>
          <c:extLst>
            <c:ext xmlns:c16="http://schemas.microsoft.com/office/drawing/2014/chart" uri="{C3380CC4-5D6E-409C-BE32-E72D297353CC}">
              <c16:uniqueId val="{00000000-73D8-1145-A54A-80A2E6A02945}"/>
            </c:ext>
          </c:extLst>
        </c:ser>
        <c:ser>
          <c:idx val="1"/>
          <c:order val="1"/>
          <c:marker>
            <c:symbol val="none"/>
          </c:marker>
          <c:cat>
            <c:numRef>
              <c:f>'[EO''Connor_tradequerysitc2.xlsx]Sheet15'!$C$10:$S$10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'[EO''Connor_tradequerysitc2.xlsx]Sheet15'!$C$12:$S$12</c:f>
              <c:numCache>
                <c:formatCode>#,##0</c:formatCode>
                <c:ptCount val="17"/>
                <c:pt idx="0">
                  <c:v>18065905.43028409</c:v>
                </c:pt>
                <c:pt idx="1">
                  <c:v>17447934.769349806</c:v>
                </c:pt>
                <c:pt idx="2">
                  <c:v>20036221.009500451</c:v>
                </c:pt>
                <c:pt idx="3">
                  <c:v>18550359.468740012</c:v>
                </c:pt>
                <c:pt idx="4">
                  <c:v>18526307.918354549</c:v>
                </c:pt>
                <c:pt idx="5">
                  <c:v>19289387.500603322</c:v>
                </c:pt>
                <c:pt idx="6">
                  <c:v>21390466.493454039</c:v>
                </c:pt>
                <c:pt idx="7">
                  <c:v>22106140.938775953</c:v>
                </c:pt>
                <c:pt idx="8">
                  <c:v>19152668.264361817</c:v>
                </c:pt>
                <c:pt idx="9">
                  <c:v>15636140.814051228</c:v>
                </c:pt>
                <c:pt idx="10">
                  <c:v>17890119.261948142</c:v>
                </c:pt>
                <c:pt idx="11">
                  <c:v>17169590.394797452</c:v>
                </c:pt>
                <c:pt idx="12">
                  <c:v>17356328.000780933</c:v>
                </c:pt>
                <c:pt idx="13">
                  <c:v>19514170.63389663</c:v>
                </c:pt>
                <c:pt idx="14">
                  <c:v>19792478.503868226</c:v>
                </c:pt>
                <c:pt idx="15">
                  <c:v>20960371.574347485</c:v>
                </c:pt>
                <c:pt idx="16">
                  <c:v>22020714.117730848</c:v>
                </c:pt>
              </c:numCache>
            </c:numRef>
          </c:val>
          <c:smooth val="0"/>
          <c:extLst>
            <c:ext xmlns:c16="http://schemas.microsoft.com/office/drawing/2014/chart" uri="{C3380CC4-5D6E-409C-BE32-E72D297353CC}">
              <c16:uniqueId val="{00000001-73D8-1145-A54A-80A2E6A02945}"/>
            </c:ext>
          </c:extLst>
        </c:ser>
        <c:dLbls>
          <c:showLegendKey val="0"/>
          <c:showVal val="0"/>
          <c:showCatName val="0"/>
          <c:showSerName val="0"/>
          <c:showPercent val="0"/>
          <c:showBubbleSize val="0"/>
        </c:dLbls>
        <c:smooth val="0"/>
        <c:axId val="82704256"/>
        <c:axId val="82705792"/>
      </c:lineChart>
      <c:catAx>
        <c:axId val="82704256"/>
        <c:scaling>
          <c:orientation val="minMax"/>
        </c:scaling>
        <c:delete val="0"/>
        <c:axPos val="b"/>
        <c:numFmt formatCode="General" sourceLinked="1"/>
        <c:majorTickMark val="out"/>
        <c:minorTickMark val="none"/>
        <c:tickLblPos val="nextTo"/>
        <c:crossAx val="82705792"/>
        <c:crosses val="autoZero"/>
        <c:auto val="1"/>
        <c:lblAlgn val="ctr"/>
        <c:lblOffset val="100"/>
        <c:noMultiLvlLbl val="0"/>
      </c:catAx>
      <c:valAx>
        <c:axId val="82705792"/>
        <c:scaling>
          <c:orientation val="minMax"/>
        </c:scaling>
        <c:delete val="0"/>
        <c:axPos val="l"/>
        <c:majorGridlines/>
        <c:numFmt formatCode="#,##0" sourceLinked="1"/>
        <c:majorTickMark val="out"/>
        <c:minorTickMark val="none"/>
        <c:tickLblPos val="nextTo"/>
        <c:crossAx val="8270425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Sheet9!$B$22</c:f>
              <c:strCache>
                <c:ptCount val="1"/>
                <c:pt idx="0">
                  <c:v>RoRo Imports</c:v>
                </c:pt>
              </c:strCache>
            </c:strRef>
          </c:tx>
          <c:marker>
            <c:symbol val="none"/>
          </c:marker>
          <c:cat>
            <c:numRef>
              <c:f>Sheet9!$A$23:$A$39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Sheet9!$B$23:$B$39</c:f>
              <c:numCache>
                <c:formatCode>General</c:formatCode>
                <c:ptCount val="17"/>
                <c:pt idx="0">
                  <c:v>14688</c:v>
                </c:pt>
                <c:pt idx="1">
                  <c:v>14679</c:v>
                </c:pt>
                <c:pt idx="2">
                  <c:v>15051</c:v>
                </c:pt>
                <c:pt idx="3">
                  <c:v>15672</c:v>
                </c:pt>
                <c:pt idx="4">
                  <c:v>16991</c:v>
                </c:pt>
                <c:pt idx="5">
                  <c:v>18463</c:v>
                </c:pt>
                <c:pt idx="6">
                  <c:v>18846</c:v>
                </c:pt>
                <c:pt idx="7">
                  <c:v>19246</c:v>
                </c:pt>
                <c:pt idx="8">
                  <c:v>18506</c:v>
                </c:pt>
                <c:pt idx="9">
                  <c:v>16189</c:v>
                </c:pt>
                <c:pt idx="10">
                  <c:v>17841</c:v>
                </c:pt>
                <c:pt idx="11">
                  <c:v>17906</c:v>
                </c:pt>
                <c:pt idx="12">
                  <c:v>17211</c:v>
                </c:pt>
                <c:pt idx="13">
                  <c:v>17402</c:v>
                </c:pt>
                <c:pt idx="14">
                  <c:v>18104</c:v>
                </c:pt>
                <c:pt idx="15">
                  <c:v>19036</c:v>
                </c:pt>
                <c:pt idx="16">
                  <c:v>20911</c:v>
                </c:pt>
              </c:numCache>
            </c:numRef>
          </c:val>
          <c:smooth val="0"/>
          <c:extLst>
            <c:ext xmlns:c16="http://schemas.microsoft.com/office/drawing/2014/chart" uri="{C3380CC4-5D6E-409C-BE32-E72D297353CC}">
              <c16:uniqueId val="{00000000-D9F0-3E4A-9041-827F5F6D0CAC}"/>
            </c:ext>
          </c:extLst>
        </c:ser>
        <c:ser>
          <c:idx val="1"/>
          <c:order val="1"/>
          <c:tx>
            <c:strRef>
              <c:f>Sheet9!$C$22</c:f>
              <c:strCache>
                <c:ptCount val="1"/>
                <c:pt idx="0">
                  <c:v>RoRo Exports</c:v>
                </c:pt>
              </c:strCache>
            </c:strRef>
          </c:tx>
          <c:marker>
            <c:symbol val="none"/>
          </c:marker>
          <c:cat>
            <c:numRef>
              <c:f>Sheet9!$A$23:$A$39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Sheet9!$C$23:$C$39</c:f>
              <c:numCache>
                <c:formatCode>General</c:formatCode>
                <c:ptCount val="17"/>
                <c:pt idx="0">
                  <c:v>10773</c:v>
                </c:pt>
                <c:pt idx="1">
                  <c:v>10727</c:v>
                </c:pt>
                <c:pt idx="2">
                  <c:v>11415</c:v>
                </c:pt>
                <c:pt idx="3">
                  <c:v>11624</c:v>
                </c:pt>
                <c:pt idx="4">
                  <c:v>12371</c:v>
                </c:pt>
                <c:pt idx="5">
                  <c:v>12698</c:v>
                </c:pt>
                <c:pt idx="6">
                  <c:v>13474</c:v>
                </c:pt>
                <c:pt idx="7">
                  <c:v>14205</c:v>
                </c:pt>
                <c:pt idx="8">
                  <c:v>14006</c:v>
                </c:pt>
                <c:pt idx="9">
                  <c:v>13396</c:v>
                </c:pt>
                <c:pt idx="10">
                  <c:v>15079</c:v>
                </c:pt>
                <c:pt idx="11">
                  <c:v>15626</c:v>
                </c:pt>
                <c:pt idx="12">
                  <c:v>15116</c:v>
                </c:pt>
                <c:pt idx="13">
                  <c:v>15037</c:v>
                </c:pt>
                <c:pt idx="14">
                  <c:v>15788</c:v>
                </c:pt>
                <c:pt idx="15">
                  <c:v>16732</c:v>
                </c:pt>
                <c:pt idx="16">
                  <c:v>18182</c:v>
                </c:pt>
              </c:numCache>
            </c:numRef>
          </c:val>
          <c:smooth val="0"/>
          <c:extLst>
            <c:ext xmlns:c16="http://schemas.microsoft.com/office/drawing/2014/chart" uri="{C3380CC4-5D6E-409C-BE32-E72D297353CC}">
              <c16:uniqueId val="{00000001-D9F0-3E4A-9041-827F5F6D0CAC}"/>
            </c:ext>
          </c:extLst>
        </c:ser>
        <c:dLbls>
          <c:showLegendKey val="0"/>
          <c:showVal val="0"/>
          <c:showCatName val="0"/>
          <c:showSerName val="0"/>
          <c:showPercent val="0"/>
          <c:showBubbleSize val="0"/>
        </c:dLbls>
        <c:marker val="1"/>
        <c:smooth val="0"/>
        <c:axId val="51545216"/>
        <c:axId val="51546752"/>
      </c:lineChart>
      <c:lineChart>
        <c:grouping val="standard"/>
        <c:varyColors val="0"/>
        <c:ser>
          <c:idx val="2"/>
          <c:order val="2"/>
          <c:tx>
            <c:strRef>
              <c:f>Sheet9!$D$22</c:f>
              <c:strCache>
                <c:ptCount val="1"/>
                <c:pt idx="0">
                  <c:v>Lolo Imports</c:v>
                </c:pt>
              </c:strCache>
            </c:strRef>
          </c:tx>
          <c:marker>
            <c:symbol val="none"/>
          </c:marker>
          <c:cat>
            <c:numRef>
              <c:f>Sheet9!$A$23:$A$39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Sheet9!$D$23:$D$39</c:f>
              <c:numCache>
                <c:formatCode>General</c:formatCode>
                <c:ptCount val="17"/>
                <c:pt idx="0">
                  <c:v>4393</c:v>
                </c:pt>
                <c:pt idx="1">
                  <c:v>4490</c:v>
                </c:pt>
                <c:pt idx="2">
                  <c:v>4598</c:v>
                </c:pt>
                <c:pt idx="3">
                  <c:v>5036</c:v>
                </c:pt>
                <c:pt idx="4">
                  <c:v>5430</c:v>
                </c:pt>
                <c:pt idx="5">
                  <c:v>6207</c:v>
                </c:pt>
                <c:pt idx="6">
                  <c:v>6737</c:v>
                </c:pt>
                <c:pt idx="7">
                  <c:v>7227</c:v>
                </c:pt>
                <c:pt idx="8">
                  <c:v>6301</c:v>
                </c:pt>
                <c:pt idx="9">
                  <c:v>4832</c:v>
                </c:pt>
                <c:pt idx="10">
                  <c:v>4630</c:v>
                </c:pt>
                <c:pt idx="11">
                  <c:v>4334</c:v>
                </c:pt>
                <c:pt idx="12">
                  <c:v>4230</c:v>
                </c:pt>
                <c:pt idx="13">
                  <c:v>4301</c:v>
                </c:pt>
                <c:pt idx="14">
                  <c:v>4682</c:v>
                </c:pt>
                <c:pt idx="15">
                  <c:v>4884</c:v>
                </c:pt>
                <c:pt idx="16">
                  <c:v>4939</c:v>
                </c:pt>
              </c:numCache>
            </c:numRef>
          </c:val>
          <c:smooth val="0"/>
          <c:extLst>
            <c:ext xmlns:c16="http://schemas.microsoft.com/office/drawing/2014/chart" uri="{C3380CC4-5D6E-409C-BE32-E72D297353CC}">
              <c16:uniqueId val="{00000002-D9F0-3E4A-9041-827F5F6D0CAC}"/>
            </c:ext>
          </c:extLst>
        </c:ser>
        <c:ser>
          <c:idx val="3"/>
          <c:order val="3"/>
          <c:tx>
            <c:strRef>
              <c:f>Sheet9!$E$22</c:f>
              <c:strCache>
                <c:ptCount val="1"/>
                <c:pt idx="0">
                  <c:v>Lolo Exports</c:v>
                </c:pt>
              </c:strCache>
            </c:strRef>
          </c:tx>
          <c:marker>
            <c:symbol val="none"/>
          </c:marker>
          <c:cat>
            <c:numRef>
              <c:f>Sheet9!$A$23:$A$39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Sheet9!$E$23:$E$39</c:f>
              <c:numCache>
                <c:formatCode>General</c:formatCode>
                <c:ptCount val="17"/>
                <c:pt idx="0">
                  <c:v>3322</c:v>
                </c:pt>
                <c:pt idx="1">
                  <c:v>2659</c:v>
                </c:pt>
                <c:pt idx="2">
                  <c:v>2804</c:v>
                </c:pt>
                <c:pt idx="3">
                  <c:v>3126</c:v>
                </c:pt>
                <c:pt idx="4">
                  <c:v>3337</c:v>
                </c:pt>
                <c:pt idx="5">
                  <c:v>4054</c:v>
                </c:pt>
                <c:pt idx="6">
                  <c:v>3767</c:v>
                </c:pt>
                <c:pt idx="7">
                  <c:v>3863</c:v>
                </c:pt>
                <c:pt idx="8">
                  <c:v>3756</c:v>
                </c:pt>
                <c:pt idx="9">
                  <c:v>3533</c:v>
                </c:pt>
                <c:pt idx="10">
                  <c:v>3514</c:v>
                </c:pt>
                <c:pt idx="11">
                  <c:v>3808</c:v>
                </c:pt>
                <c:pt idx="12">
                  <c:v>3815</c:v>
                </c:pt>
                <c:pt idx="13">
                  <c:v>3732</c:v>
                </c:pt>
                <c:pt idx="14">
                  <c:v>3939</c:v>
                </c:pt>
                <c:pt idx="15">
                  <c:v>4167</c:v>
                </c:pt>
                <c:pt idx="16">
                  <c:v>4217</c:v>
                </c:pt>
              </c:numCache>
            </c:numRef>
          </c:val>
          <c:smooth val="0"/>
          <c:extLst>
            <c:ext xmlns:c16="http://schemas.microsoft.com/office/drawing/2014/chart" uri="{C3380CC4-5D6E-409C-BE32-E72D297353CC}">
              <c16:uniqueId val="{00000003-D9F0-3E4A-9041-827F5F6D0CAC}"/>
            </c:ext>
          </c:extLst>
        </c:ser>
        <c:dLbls>
          <c:showLegendKey val="0"/>
          <c:showVal val="0"/>
          <c:showCatName val="0"/>
          <c:showSerName val="0"/>
          <c:showPercent val="0"/>
          <c:showBubbleSize val="0"/>
        </c:dLbls>
        <c:marker val="1"/>
        <c:smooth val="0"/>
        <c:axId val="51563136"/>
        <c:axId val="51561216"/>
      </c:lineChart>
      <c:catAx>
        <c:axId val="51545216"/>
        <c:scaling>
          <c:orientation val="minMax"/>
        </c:scaling>
        <c:delete val="0"/>
        <c:axPos val="b"/>
        <c:numFmt formatCode="General" sourceLinked="1"/>
        <c:majorTickMark val="out"/>
        <c:minorTickMark val="none"/>
        <c:tickLblPos val="nextTo"/>
        <c:crossAx val="51546752"/>
        <c:crosses val="autoZero"/>
        <c:auto val="1"/>
        <c:lblAlgn val="ctr"/>
        <c:lblOffset val="100"/>
        <c:noMultiLvlLbl val="0"/>
      </c:catAx>
      <c:valAx>
        <c:axId val="51546752"/>
        <c:scaling>
          <c:orientation val="minMax"/>
        </c:scaling>
        <c:delete val="0"/>
        <c:axPos val="l"/>
        <c:majorGridlines/>
        <c:title>
          <c:tx>
            <c:rich>
              <a:bodyPr rot="0" vert="wordArtVert"/>
              <a:lstStyle/>
              <a:p>
                <a:pPr>
                  <a:defRPr/>
                </a:pPr>
                <a:r>
                  <a:rPr lang="en-IE" dirty="0"/>
                  <a:t>RORO</a:t>
                </a:r>
              </a:p>
            </c:rich>
          </c:tx>
          <c:overlay val="0"/>
        </c:title>
        <c:numFmt formatCode="General" sourceLinked="1"/>
        <c:majorTickMark val="out"/>
        <c:minorTickMark val="none"/>
        <c:tickLblPos val="nextTo"/>
        <c:crossAx val="51545216"/>
        <c:crosses val="autoZero"/>
        <c:crossBetween val="between"/>
      </c:valAx>
      <c:valAx>
        <c:axId val="51561216"/>
        <c:scaling>
          <c:orientation val="minMax"/>
        </c:scaling>
        <c:delete val="0"/>
        <c:axPos val="r"/>
        <c:title>
          <c:tx>
            <c:rich>
              <a:bodyPr rot="0" vert="wordArtVert"/>
              <a:lstStyle/>
              <a:p>
                <a:pPr>
                  <a:defRPr/>
                </a:pPr>
                <a:r>
                  <a:rPr lang="en-IE" dirty="0"/>
                  <a:t>LOLO </a:t>
                </a:r>
              </a:p>
            </c:rich>
          </c:tx>
          <c:overlay val="0"/>
        </c:title>
        <c:numFmt formatCode="General" sourceLinked="1"/>
        <c:majorTickMark val="out"/>
        <c:minorTickMark val="none"/>
        <c:tickLblPos val="nextTo"/>
        <c:crossAx val="51563136"/>
        <c:crosses val="max"/>
        <c:crossBetween val="between"/>
      </c:valAx>
      <c:catAx>
        <c:axId val="51563136"/>
        <c:scaling>
          <c:orientation val="minMax"/>
        </c:scaling>
        <c:delete val="1"/>
        <c:axPos val="b"/>
        <c:numFmt formatCode="General" sourceLinked="1"/>
        <c:majorTickMark val="out"/>
        <c:minorTickMark val="none"/>
        <c:tickLblPos val="nextTo"/>
        <c:crossAx val="51561216"/>
        <c:crosses val="autoZero"/>
        <c:auto val="1"/>
        <c:lblAlgn val="ctr"/>
        <c:lblOffset val="100"/>
        <c:noMultiLvlLbl val="0"/>
      </c:catAx>
    </c:plotArea>
    <c:legend>
      <c:legendPos val="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0AEC939A-0D30-490F-8DD4-BBE52F80C32A}" type="datetimeFigureOut">
              <a:rPr lang="en-IE" smtClean="0"/>
              <a:pPr/>
              <a:t>27/10/2020</a:t>
            </a:fld>
            <a:endParaRPr lang="en-IE"/>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AD140D0-E47F-4E49-BEAC-6734A67F49A2}" type="slidenum">
              <a:rPr lang="en-IE" smtClean="0"/>
              <a:pPr/>
              <a:t>‹Nº›</a:t>
            </a:fld>
            <a:endParaRPr lang="en-IE"/>
          </a:p>
        </p:txBody>
      </p:sp>
    </p:spTree>
    <p:extLst>
      <p:ext uri="{BB962C8B-B14F-4D97-AF65-F5344CB8AC3E}">
        <p14:creationId xmlns:p14="http://schemas.microsoft.com/office/powerpoint/2010/main" val="1714175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atin typeface="Arial" charset="0"/>
              </a:defRPr>
            </a:lvl1pPr>
          </a:lstStyle>
          <a:p>
            <a:pPr>
              <a:defRPr/>
            </a:pPr>
            <a:endParaRPr lang="en-IE"/>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atin typeface="Arial" charset="0"/>
              </a:defRPr>
            </a:lvl1pPr>
          </a:lstStyle>
          <a:p>
            <a:pPr>
              <a:defRPr/>
            </a:pPr>
            <a:fld id="{809AAE98-AEE0-4165-ADD8-5C70B7B8F6FB}" type="datetimeFigureOut">
              <a:rPr lang="en-IE"/>
              <a:pPr>
                <a:defRPr/>
              </a:pPr>
              <a:t>27/10/2020</a:t>
            </a:fld>
            <a:endParaRPr lang="en-IE"/>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IE" noProof="0" dirty="0"/>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atin typeface="Arial" charset="0"/>
              </a:defRPr>
            </a:lvl1pPr>
          </a:lstStyle>
          <a:p>
            <a:pPr>
              <a:defRPr/>
            </a:pPr>
            <a:endParaRPr lang="en-IE"/>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atin typeface="Arial" charset="0"/>
              </a:defRPr>
            </a:lvl1pPr>
          </a:lstStyle>
          <a:p>
            <a:pPr>
              <a:defRPr/>
            </a:pPr>
            <a:fld id="{2F9A5FEC-0708-4B7F-AB81-6BABF8C6C585}" type="slidenum">
              <a:rPr lang="en-IE"/>
              <a:pPr>
                <a:defRPr/>
              </a:pPr>
              <a:t>‹Nº›</a:t>
            </a:fld>
            <a:endParaRPr lang="en-IE"/>
          </a:p>
        </p:txBody>
      </p:sp>
    </p:spTree>
    <p:extLst>
      <p:ext uri="{BB962C8B-B14F-4D97-AF65-F5344CB8AC3E}">
        <p14:creationId xmlns:p14="http://schemas.microsoft.com/office/powerpoint/2010/main" val="1971339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F9A5FEC-0708-4B7F-AB81-6BABF8C6C585}" type="slidenum">
              <a:rPr lang="en-IE" smtClean="0"/>
              <a:pPr>
                <a:defRPr/>
              </a:pPr>
              <a:t>1</a:t>
            </a:fld>
            <a:endParaRPr lang="en-IE"/>
          </a:p>
        </p:txBody>
      </p:sp>
      <p:sp>
        <p:nvSpPr>
          <p:cNvPr id="5" name="Notes Placeholder 4"/>
          <p:cNvSpPr>
            <a:spLocks noGrp="1"/>
          </p:cNvSpPr>
          <p:nvPr>
            <p:ph type="body" sz="quarter" idx="11"/>
          </p:nvPr>
        </p:nvSpPr>
        <p:spPr/>
        <p:txBody>
          <a:bodyPr/>
          <a:lstStyle/>
          <a:p>
            <a:endParaRPr lang="en-IE" dirty="0"/>
          </a:p>
        </p:txBody>
      </p:sp>
    </p:spTree>
    <p:extLst>
      <p:ext uri="{BB962C8B-B14F-4D97-AF65-F5344CB8AC3E}">
        <p14:creationId xmlns:p14="http://schemas.microsoft.com/office/powerpoint/2010/main" val="117355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a:t>
            </a:r>
            <a:r>
              <a:rPr lang="en-IE" baseline="0" dirty="0"/>
              <a:t> 1 – Need to separate the markets</a:t>
            </a:r>
          </a:p>
          <a:p>
            <a:endParaRPr lang="en-IE" baseline="0" dirty="0"/>
          </a:p>
          <a:p>
            <a:r>
              <a:rPr lang="en-IE" dirty="0"/>
              <a:t>When</a:t>
            </a:r>
            <a:r>
              <a:rPr lang="en-IE" baseline="0" dirty="0"/>
              <a:t> looking at traffic flows its important to separate traffic in the Irish system into as the demand dynamics that determine requirements for servicing trade are very different across the sectors</a:t>
            </a:r>
          </a:p>
          <a:p>
            <a:endParaRPr lang="en-IE" baseline="0" dirty="0"/>
          </a:p>
          <a:p>
            <a:r>
              <a:rPr lang="en-IE" baseline="0" dirty="0"/>
              <a:t>Point 2 – Firstly the Unitised sector consists of RORO traffic, feeder </a:t>
            </a:r>
            <a:r>
              <a:rPr lang="en-IE" baseline="0" dirty="0" err="1"/>
              <a:t>lolo</a:t>
            </a:r>
            <a:r>
              <a:rPr lang="en-IE" baseline="0" dirty="0"/>
              <a:t> traffic (however one </a:t>
            </a:r>
            <a:r>
              <a:rPr lang="en-IE" baseline="0" dirty="0" err="1"/>
              <a:t>deepsea</a:t>
            </a:r>
            <a:r>
              <a:rPr lang="en-IE" baseline="0" dirty="0"/>
              <a:t> liner service) and most recently a new form of feeder services that loads containers on </a:t>
            </a:r>
            <a:r>
              <a:rPr lang="en-IE" baseline="0" dirty="0" err="1"/>
              <a:t>mafi</a:t>
            </a:r>
            <a:r>
              <a:rPr lang="en-IE" baseline="0" dirty="0"/>
              <a:t> trailers in large RORO ships, which is called CONRO but its technically CONRO</a:t>
            </a:r>
          </a:p>
          <a:p>
            <a:endParaRPr lang="en-IE" baseline="0" dirty="0"/>
          </a:p>
          <a:p>
            <a:r>
              <a:rPr lang="en-IE" baseline="0" dirty="0"/>
              <a:t>Point 3 – Secondly we have the bull sector </a:t>
            </a:r>
            <a:r>
              <a:rPr lang="en-IE" baseline="0" dirty="0" err="1"/>
              <a:t>whichg</a:t>
            </a:r>
            <a:r>
              <a:rPr lang="en-IE" baseline="0" dirty="0"/>
              <a:t> consists mainly of dry, liquid and break, with some specialised traffic as well</a:t>
            </a:r>
            <a:endParaRPr lang="en-IE" dirty="0"/>
          </a:p>
        </p:txBody>
      </p:sp>
      <p:sp>
        <p:nvSpPr>
          <p:cNvPr id="4" name="Slide Number Placeholder 3"/>
          <p:cNvSpPr>
            <a:spLocks noGrp="1"/>
          </p:cNvSpPr>
          <p:nvPr>
            <p:ph type="sldNum" sz="quarter" idx="10"/>
          </p:nvPr>
        </p:nvSpPr>
        <p:spPr/>
        <p:txBody>
          <a:bodyPr/>
          <a:lstStyle/>
          <a:p>
            <a:pPr>
              <a:defRPr/>
            </a:pPr>
            <a:fld id="{2F9A5FEC-0708-4B7F-AB81-6BABF8C6C585}" type="slidenum">
              <a:rPr lang="en-IE" smtClean="0"/>
              <a:pPr>
                <a:defRPr/>
              </a:pPr>
              <a:t>9</a:t>
            </a:fld>
            <a:endParaRPr lang="en-IE"/>
          </a:p>
        </p:txBody>
      </p:sp>
    </p:spTree>
    <p:extLst>
      <p:ext uri="{BB962C8B-B14F-4D97-AF65-F5344CB8AC3E}">
        <p14:creationId xmlns:p14="http://schemas.microsoft.com/office/powerpoint/2010/main" val="15890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F9A5FEC-0708-4B7F-AB81-6BABF8C6C585}" type="slidenum">
              <a:rPr lang="en-IE" smtClean="0"/>
              <a:pPr>
                <a:defRPr/>
              </a:pPr>
              <a:t>10</a:t>
            </a:fld>
            <a:endParaRPr lang="en-IE"/>
          </a:p>
        </p:txBody>
      </p:sp>
    </p:spTree>
    <p:extLst>
      <p:ext uri="{BB962C8B-B14F-4D97-AF65-F5344CB8AC3E}">
        <p14:creationId xmlns:p14="http://schemas.microsoft.com/office/powerpoint/2010/main" val="335027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F9A5FEC-0708-4B7F-AB81-6BABF8C6C585}" type="slidenum">
              <a:rPr lang="en-IE" smtClean="0"/>
              <a:pPr>
                <a:defRPr/>
              </a:pPr>
              <a:t>12</a:t>
            </a:fld>
            <a:endParaRPr lang="en-IE"/>
          </a:p>
        </p:txBody>
      </p:sp>
    </p:spTree>
    <p:extLst>
      <p:ext uri="{BB962C8B-B14F-4D97-AF65-F5344CB8AC3E}">
        <p14:creationId xmlns:p14="http://schemas.microsoft.com/office/powerpoint/2010/main" val="115815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F9A5FEC-0708-4B7F-AB81-6BABF8C6C585}" type="slidenum">
              <a:rPr lang="en-IE" smtClean="0"/>
              <a:pPr>
                <a:defRPr/>
              </a:pPr>
              <a:t>17</a:t>
            </a:fld>
            <a:endParaRPr lang="en-IE"/>
          </a:p>
        </p:txBody>
      </p:sp>
    </p:spTree>
    <p:extLst>
      <p:ext uri="{BB962C8B-B14F-4D97-AF65-F5344CB8AC3E}">
        <p14:creationId xmlns:p14="http://schemas.microsoft.com/office/powerpoint/2010/main" val="303994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IE" b="1" dirty="0">
              <a:solidFill>
                <a:srgbClr val="FF0000"/>
              </a:solidFill>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27</a:t>
            </a:fld>
            <a:endParaRPr lang="en-JM"/>
          </a:p>
        </p:txBody>
      </p:sp>
    </p:spTree>
    <p:extLst>
      <p:ext uri="{BB962C8B-B14F-4D97-AF65-F5344CB8AC3E}">
        <p14:creationId xmlns:p14="http://schemas.microsoft.com/office/powerpoint/2010/main" val="1696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FE6BB3CC-D106-4248-8CDD-EB27BCAEA4DA}" type="datetimeFigureOut">
              <a:rPr lang="en-IE"/>
              <a:pPr>
                <a:defRPr/>
              </a:pPr>
              <a:t>27/10/2020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7B45C94-5DF6-4778-90FC-467A679AA8A1}" type="slidenum">
              <a:rPr lang="en-IE"/>
              <a:pPr>
                <a:defRPr/>
              </a:pPr>
              <a:t>‹Nº›</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871CC04E-1A14-4C83-A1DC-2EF96A34E4C1}" type="datetimeFigureOut">
              <a:rPr lang="en-IE"/>
              <a:pPr>
                <a:defRPr/>
              </a:pPr>
              <a:t>27/10/2020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B0044ADD-DF05-4518-B2B7-B5D54F697097}" type="slidenum">
              <a:rPr lang="en-IE"/>
              <a:pPr>
                <a:defRPr/>
              </a:pPr>
              <a:t>‹Nº›</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BE70EDDA-1207-4E98-8A49-10C9FDFADF24}" type="datetimeFigureOut">
              <a:rPr lang="en-IE"/>
              <a:pPr>
                <a:defRPr/>
              </a:pPr>
              <a:t>27/10/2020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DDE9F86-19EA-4B4F-A637-E4D19D5B7B71}" type="slidenum">
              <a:rPr lang="en-IE"/>
              <a:pPr>
                <a:defRPr/>
              </a:pPr>
              <a:t>‹Nº›</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3" name="Picture Placeholder 11"/>
          <p:cNvSpPr>
            <a:spLocks noGrp="1"/>
          </p:cNvSpPr>
          <p:nvPr>
            <p:ph type="pic" sz="quarter" idx="14"/>
          </p:nvPr>
        </p:nvSpPr>
        <p:spPr>
          <a:xfrm>
            <a:off x="0" y="0"/>
            <a:ext cx="9144000" cy="6858000"/>
          </a:xfrm>
        </p:spPr>
        <p:txBody>
          <a:bodyPr/>
          <a:lstStyle/>
          <a:p>
            <a:endParaRPr lang="en-US"/>
          </a:p>
        </p:txBody>
      </p:sp>
    </p:spTree>
    <p:extLst>
      <p:ext uri="{BB962C8B-B14F-4D97-AF65-F5344CB8AC3E}">
        <p14:creationId xmlns:p14="http://schemas.microsoft.com/office/powerpoint/2010/main" val="28308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53A9F465-5B74-49E5-86FA-5B196BC90F1D}" type="datetimeFigureOut">
              <a:rPr lang="en-IE"/>
              <a:pPr>
                <a:defRPr/>
              </a:pPr>
              <a:t>27/10/2020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998C098-3DF9-4F63-BC25-76BF8A0E9CF9}" type="slidenum">
              <a:rPr lang="en-IE"/>
              <a:pPr>
                <a:defRPr/>
              </a:pPr>
              <a:t>‹Nº›</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72448EB-67AA-4854-A624-9ABA9AEB5DEB}" type="datetimeFigureOut">
              <a:rPr lang="en-IE"/>
              <a:pPr>
                <a:defRPr/>
              </a:pPr>
              <a:t>27/10/2020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4018409-DDA2-4875-A0A2-5964E3FC7513}" type="slidenum">
              <a:rPr lang="en-IE"/>
              <a:pPr>
                <a:defRPr/>
              </a:pPr>
              <a:t>‹Nº›</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p:txBody>
          <a:bodyPr/>
          <a:lstStyle>
            <a:lvl1pPr>
              <a:defRPr/>
            </a:lvl1pPr>
          </a:lstStyle>
          <a:p>
            <a:pPr>
              <a:defRPr/>
            </a:pPr>
            <a:fld id="{EFDDB343-F43D-4FBD-85FD-8FD17F827F37}" type="datetimeFigureOut">
              <a:rPr lang="en-IE"/>
              <a:pPr>
                <a:defRPr/>
              </a:pPr>
              <a:t>27/10/2020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8ED677B-ACDF-4F1A-ADA7-5EB34A5D1E9E}" type="slidenum">
              <a:rPr lang="en-IE"/>
              <a:pPr>
                <a:defRPr/>
              </a:pPr>
              <a:t>‹Nº›</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p:cNvSpPr>
            <a:spLocks noGrp="1"/>
          </p:cNvSpPr>
          <p:nvPr>
            <p:ph type="dt" sz="half" idx="10"/>
          </p:nvPr>
        </p:nvSpPr>
        <p:spPr/>
        <p:txBody>
          <a:bodyPr/>
          <a:lstStyle>
            <a:lvl1pPr>
              <a:defRPr/>
            </a:lvl1pPr>
          </a:lstStyle>
          <a:p>
            <a:pPr>
              <a:defRPr/>
            </a:pPr>
            <a:fld id="{390845AB-BBDE-4640-A556-9057B1FEDB91}" type="datetimeFigureOut">
              <a:rPr lang="en-IE"/>
              <a:pPr>
                <a:defRPr/>
              </a:pPr>
              <a:t>27/10/2020</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8391935A-63DC-44DA-AF0B-357B75FF53BA}" type="slidenum">
              <a:rPr lang="en-IE"/>
              <a:pPr>
                <a:defRPr/>
              </a:pPr>
              <a:t>‹Nº›</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2E4B7D4F-9992-482F-9D70-4CA78A1475E3}" type="datetimeFigureOut">
              <a:rPr lang="en-IE"/>
              <a:pPr>
                <a:defRPr/>
              </a:pPr>
              <a:t>27/10/2020</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741F8602-6014-43EA-8CD8-7BCA1F59CB80}" type="slidenum">
              <a:rPr lang="en-IE"/>
              <a:pPr>
                <a:defRPr/>
              </a:pPr>
              <a:t>‹Nº›</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5BA172-2BF9-4977-A63D-FA37EB7688E1}" type="datetimeFigureOut">
              <a:rPr lang="en-IE"/>
              <a:pPr>
                <a:defRPr/>
              </a:pPr>
              <a:t>27/10/2020</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286735BB-27BF-4B06-B3D6-EDAAFB5EF02A}" type="slidenum">
              <a:rPr lang="en-IE"/>
              <a:pPr>
                <a:defRPr/>
              </a:pPr>
              <a:t>‹Nº›</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1B04ED-4EE9-4E4F-AB5D-A7245DB21819}" type="datetimeFigureOut">
              <a:rPr lang="en-IE"/>
              <a:pPr>
                <a:defRPr/>
              </a:pPr>
              <a:t>27/10/2020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EB68996-0368-4061-85F6-B8B187AB1DA4}" type="slidenum">
              <a:rPr lang="en-IE"/>
              <a:pPr>
                <a:defRPr/>
              </a:pPr>
              <a:t>‹Nº›</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27D38F-6D41-4825-A0EF-0DE953E74A01}" type="datetimeFigureOut">
              <a:rPr lang="en-IE"/>
              <a:pPr>
                <a:defRPr/>
              </a:pPr>
              <a:t>27/10/2020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17831F1-0737-4AE5-9C64-749D267D308B}" type="slidenum">
              <a:rPr lang="en-IE"/>
              <a:pPr>
                <a:defRPr/>
              </a:pPr>
              <a:t>‹Nº›</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E"/>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6DE96C-BFEA-4431-BEF0-8FF4914322E5}" type="datetimeFigureOut">
              <a:rPr lang="en-IE"/>
              <a:pPr>
                <a:defRPr/>
              </a:pPr>
              <a:t>27/10/2020</a:t>
            </a:fld>
            <a:endParaRPr lang="en-IE"/>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FF5377C-2764-4235-B025-D427A67145CC}" type="slidenum">
              <a:rPr lang="en-IE"/>
              <a:pPr>
                <a:defRPr/>
              </a:pPr>
              <a:t>‹Nº›</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211959" y="2708920"/>
            <a:ext cx="4434977" cy="3116836"/>
          </a:xfrm>
          <a:prstGeom prst="rect">
            <a:avLst/>
          </a:prstGeom>
          <a:noFill/>
          <a:ln w="9525">
            <a:solidFill>
              <a:schemeClr val="tx1"/>
            </a:solidFill>
            <a:miter lim="800000"/>
            <a:headEnd/>
            <a:tailEnd/>
          </a:ln>
        </p:spPr>
      </p:pic>
      <p:sp>
        <p:nvSpPr>
          <p:cNvPr id="6151" name="Rectangle 10"/>
          <p:cNvSpPr>
            <a:spLocks/>
          </p:cNvSpPr>
          <p:nvPr/>
        </p:nvSpPr>
        <p:spPr bwMode="auto">
          <a:xfrm>
            <a:off x="436028" y="2708920"/>
            <a:ext cx="3415892" cy="2797846"/>
          </a:xfrm>
          <a:prstGeom prst="rect">
            <a:avLst/>
          </a:prstGeom>
          <a:noFill/>
          <a:ln w="9525">
            <a:noFill/>
            <a:miter lim="800000"/>
            <a:headEnd/>
            <a:tailEnd/>
          </a:ln>
        </p:spPr>
        <p:txBody>
          <a:bodyPr anchor="ctr"/>
          <a:lstStyle/>
          <a:p>
            <a:endParaRPr lang="en-IE" sz="2000" dirty="0">
              <a:latin typeface="Calibri" pitchFamily="34" charset="0"/>
            </a:endParaRPr>
          </a:p>
          <a:p>
            <a:endParaRPr lang="en-IE" dirty="0">
              <a:latin typeface="Calibri" pitchFamily="34" charset="0"/>
            </a:endParaRPr>
          </a:p>
          <a:p>
            <a:endParaRPr lang="en-IE" sz="1400" dirty="0">
              <a:latin typeface="Calibri" pitchFamily="34" charset="0"/>
            </a:endParaRPr>
          </a:p>
          <a:p>
            <a:endParaRPr lang="en-IE" sz="1400" dirty="0">
              <a:latin typeface="Calibri" pitchFamily="34" charset="0"/>
            </a:endParaRPr>
          </a:p>
          <a:p>
            <a:endParaRPr lang="en-IE" sz="1400" dirty="0">
              <a:latin typeface="Calibri" pitchFamily="34" charset="0"/>
            </a:endParaRPr>
          </a:p>
          <a:p>
            <a:endParaRPr lang="en-IE" sz="1400" dirty="0">
              <a:latin typeface="Calibri" pitchFamily="34" charset="0"/>
            </a:endParaRPr>
          </a:p>
          <a:p>
            <a:endParaRPr lang="en-GB" sz="1400" dirty="0">
              <a:latin typeface="Calibri" pitchFamily="34" charset="0"/>
            </a:endParaRPr>
          </a:p>
        </p:txBody>
      </p:sp>
      <p:pic>
        <p:nvPicPr>
          <p:cNvPr id="2" name="Picture 1"/>
          <p:cNvPicPr>
            <a:picLocks noChangeAspect="1"/>
          </p:cNvPicPr>
          <p:nvPr/>
        </p:nvPicPr>
        <p:blipFill>
          <a:blip r:embed="rId4"/>
          <a:stretch>
            <a:fillRect/>
          </a:stretch>
        </p:blipFill>
        <p:spPr>
          <a:xfrm>
            <a:off x="7164290" y="167419"/>
            <a:ext cx="1822863" cy="646232"/>
          </a:xfrm>
          <a:prstGeom prst="rect">
            <a:avLst/>
          </a:prstGeom>
        </p:spPr>
      </p:pic>
      <p:sp>
        <p:nvSpPr>
          <p:cNvPr id="10" name="Rectangle 10"/>
          <p:cNvSpPr>
            <a:spLocks/>
          </p:cNvSpPr>
          <p:nvPr/>
        </p:nvSpPr>
        <p:spPr bwMode="auto">
          <a:xfrm>
            <a:off x="769387" y="3568144"/>
            <a:ext cx="2362455" cy="418730"/>
          </a:xfrm>
          <a:prstGeom prst="rect">
            <a:avLst/>
          </a:prstGeom>
          <a:noFill/>
          <a:ln w="9525">
            <a:noFill/>
            <a:miter lim="800000"/>
            <a:headEnd/>
            <a:tailEnd/>
          </a:ln>
        </p:spPr>
        <p:txBody>
          <a:bodyPr anchor="ctr"/>
          <a:lstStyle/>
          <a:p>
            <a:pPr algn="ctr"/>
            <a:endParaRPr lang="en-GB" sz="2000" dirty="0">
              <a:latin typeface="Calibri" pitchFamily="34" charset="0"/>
            </a:endParaRPr>
          </a:p>
        </p:txBody>
      </p:sp>
      <p:sp>
        <p:nvSpPr>
          <p:cNvPr id="7" name="Title 1"/>
          <p:cNvSpPr txBox="1">
            <a:spLocks/>
          </p:cNvSpPr>
          <p:nvPr/>
        </p:nvSpPr>
        <p:spPr bwMode="auto">
          <a:xfrm>
            <a:off x="513595" y="980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dirty="0"/>
              <a:t>Port Policy and </a:t>
            </a:r>
            <a:r>
              <a:rPr lang="en-IE"/>
              <a:t>Capacity Development </a:t>
            </a:r>
            <a:r>
              <a:rPr lang="en-IE" dirty="0"/>
              <a:t>– Case Study in Irish Ports</a:t>
            </a:r>
          </a:p>
        </p:txBody>
      </p:sp>
      <p:sp>
        <p:nvSpPr>
          <p:cNvPr id="3" name="TextBox 2"/>
          <p:cNvSpPr txBox="1"/>
          <p:nvPr/>
        </p:nvSpPr>
        <p:spPr>
          <a:xfrm>
            <a:off x="418005" y="2636913"/>
            <a:ext cx="3433915" cy="2585323"/>
          </a:xfrm>
          <a:prstGeom prst="rect">
            <a:avLst/>
          </a:prstGeom>
          <a:noFill/>
        </p:spPr>
        <p:txBody>
          <a:bodyPr wrap="square" rtlCol="0">
            <a:spAutoFit/>
          </a:bodyPr>
          <a:lstStyle/>
          <a:p>
            <a:r>
              <a:rPr lang="en-IE" dirty="0"/>
              <a:t>Eamonn O’Connor</a:t>
            </a:r>
          </a:p>
          <a:p>
            <a:endParaRPr lang="en-IE" dirty="0"/>
          </a:p>
          <a:p>
            <a:r>
              <a:rPr lang="en-IE" dirty="0"/>
              <a:t>Supervisors</a:t>
            </a:r>
          </a:p>
          <a:p>
            <a:endParaRPr lang="en-IE" dirty="0"/>
          </a:p>
          <a:p>
            <a:r>
              <a:rPr lang="en-IE" dirty="0"/>
              <a:t>Natasha Evers</a:t>
            </a:r>
          </a:p>
          <a:p>
            <a:endParaRPr lang="en-IE" dirty="0"/>
          </a:p>
          <a:p>
            <a:r>
              <a:rPr lang="en-IE" dirty="0"/>
              <a:t>Amaya Vega</a:t>
            </a:r>
          </a:p>
          <a:p>
            <a:endParaRPr lang="en-IE" dirty="0"/>
          </a:p>
          <a:p>
            <a:r>
              <a:rPr lang="en-IE" dirty="0"/>
              <a:t>Stephen Hynes</a:t>
            </a:r>
          </a:p>
        </p:txBody>
      </p:sp>
    </p:spTree>
    <p:extLst>
      <p:ext uri="{BB962C8B-B14F-4D97-AF65-F5344CB8AC3E}">
        <p14:creationId xmlns:p14="http://schemas.microsoft.com/office/powerpoint/2010/main" val="2187675445"/>
      </p:ext>
    </p:extLst>
  </p:cSld>
  <p:clrMapOvr>
    <a:masterClrMapping/>
  </p:clrMapOvr>
  <mc:AlternateContent xmlns:mc="http://schemas.openxmlformats.org/markup-compatibility/2006" xmlns:p14="http://schemas.microsoft.com/office/powerpoint/2010/main">
    <mc:Choice Requires="p14">
      <p:transition spd="slow" p14:dur="2000" advTm="27972"/>
    </mc:Choice>
    <mc:Fallback xmlns="">
      <p:transition spd="slow" advTm="27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Unitised Sector in Ireland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5179" y="1628800"/>
            <a:ext cx="758324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15616" y="5585423"/>
            <a:ext cx="1656184" cy="215444"/>
          </a:xfrm>
          <a:prstGeom prst="rect">
            <a:avLst/>
          </a:prstGeom>
          <a:noFill/>
        </p:spPr>
        <p:txBody>
          <a:bodyPr wrap="square" rtlCol="0">
            <a:spAutoFit/>
          </a:bodyPr>
          <a:lstStyle/>
          <a:p>
            <a:r>
              <a:rPr lang="en-IE" sz="800" dirty="0"/>
              <a:t>Source: </a:t>
            </a:r>
            <a:r>
              <a:rPr lang="en-IE" sz="800" dirty="0" err="1"/>
              <a:t>Intertrade</a:t>
            </a:r>
            <a:r>
              <a:rPr lang="en-IE" sz="800" dirty="0"/>
              <a:t> </a:t>
            </a:r>
            <a:r>
              <a:rPr lang="en-IE" sz="800" dirty="0" err="1"/>
              <a:t>ireland</a:t>
            </a:r>
            <a:r>
              <a:rPr lang="en-IE" sz="800" dirty="0"/>
              <a:t> 2005</a:t>
            </a:r>
          </a:p>
        </p:txBody>
      </p:sp>
    </p:spTree>
    <p:extLst>
      <p:ext uri="{BB962C8B-B14F-4D97-AF65-F5344CB8AC3E}">
        <p14:creationId xmlns:p14="http://schemas.microsoft.com/office/powerpoint/2010/main" val="11978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Market Concentration</a:t>
            </a:r>
          </a:p>
        </p:txBody>
      </p:sp>
      <p:graphicFrame>
        <p:nvGraphicFramePr>
          <p:cNvPr id="3" name="Chart 2"/>
          <p:cNvGraphicFramePr>
            <a:graphicFrameLocks/>
          </p:cNvGraphicFramePr>
          <p:nvPr>
            <p:extLst>
              <p:ext uri="{D42A27DB-BD31-4B8C-83A1-F6EECF244321}">
                <p14:modId xmlns:p14="http://schemas.microsoft.com/office/powerpoint/2010/main" val="368657844"/>
              </p:ext>
            </p:extLst>
          </p:nvPr>
        </p:nvGraphicFramePr>
        <p:xfrm>
          <a:off x="539553" y="1628800"/>
          <a:ext cx="8208912" cy="3328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1560" y="5085184"/>
            <a:ext cx="1656184" cy="338554"/>
          </a:xfrm>
          <a:prstGeom prst="rect">
            <a:avLst/>
          </a:prstGeom>
          <a:noFill/>
        </p:spPr>
        <p:txBody>
          <a:bodyPr wrap="square" rtlCol="0">
            <a:spAutoFit/>
          </a:bodyPr>
          <a:lstStyle/>
          <a:p>
            <a:r>
              <a:rPr lang="en-IE" sz="800" dirty="0"/>
              <a:t>Own elaboration based on CSO Data</a:t>
            </a:r>
          </a:p>
        </p:txBody>
      </p:sp>
    </p:spTree>
    <p:extLst>
      <p:ext uri="{BB962C8B-B14F-4D97-AF65-F5344CB8AC3E}">
        <p14:creationId xmlns:p14="http://schemas.microsoft.com/office/powerpoint/2010/main" val="157110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IE" dirty="0"/>
              <a:t>Growth Across Ports</a:t>
            </a:r>
          </a:p>
        </p:txBody>
      </p:sp>
      <p:graphicFrame>
        <p:nvGraphicFramePr>
          <p:cNvPr id="4" name="Table 3"/>
          <p:cNvGraphicFramePr>
            <a:graphicFrameLocks noGrp="1"/>
          </p:cNvGraphicFramePr>
          <p:nvPr>
            <p:extLst>
              <p:ext uri="{D42A27DB-BD31-4B8C-83A1-F6EECF244321}">
                <p14:modId xmlns:p14="http://schemas.microsoft.com/office/powerpoint/2010/main" val="3622441239"/>
              </p:ext>
            </p:extLst>
          </p:nvPr>
        </p:nvGraphicFramePr>
        <p:xfrm>
          <a:off x="539552" y="1340768"/>
          <a:ext cx="3960440" cy="4490496"/>
        </p:xfrm>
        <a:graphic>
          <a:graphicData uri="http://schemas.openxmlformats.org/drawingml/2006/table">
            <a:tbl>
              <a:tblPr>
                <a:tableStyleId>{3C2FFA5D-87B4-456A-9821-1D502468CF0F}</a:tableStyleId>
              </a:tblPr>
              <a:tblGrid>
                <a:gridCol w="1370922">
                  <a:extLst>
                    <a:ext uri="{9D8B030D-6E8A-4147-A177-3AD203B41FA5}">
                      <a16:colId xmlns:a16="http://schemas.microsoft.com/office/drawing/2014/main" val="20000"/>
                    </a:ext>
                  </a:extLst>
                </a:gridCol>
                <a:gridCol w="913948">
                  <a:extLst>
                    <a:ext uri="{9D8B030D-6E8A-4147-A177-3AD203B41FA5}">
                      <a16:colId xmlns:a16="http://schemas.microsoft.com/office/drawing/2014/main" val="20001"/>
                    </a:ext>
                  </a:extLst>
                </a:gridCol>
                <a:gridCol w="837785">
                  <a:extLst>
                    <a:ext uri="{9D8B030D-6E8A-4147-A177-3AD203B41FA5}">
                      <a16:colId xmlns:a16="http://schemas.microsoft.com/office/drawing/2014/main" val="20002"/>
                    </a:ext>
                  </a:extLst>
                </a:gridCol>
                <a:gridCol w="837785">
                  <a:extLst>
                    <a:ext uri="{9D8B030D-6E8A-4147-A177-3AD203B41FA5}">
                      <a16:colId xmlns:a16="http://schemas.microsoft.com/office/drawing/2014/main" val="20003"/>
                    </a:ext>
                  </a:extLst>
                </a:gridCol>
              </a:tblGrid>
              <a:tr h="576000">
                <a:tc>
                  <a:txBody>
                    <a:bodyPr/>
                    <a:lstStyle/>
                    <a:p>
                      <a:pPr algn="l" fontAlgn="b"/>
                      <a:r>
                        <a:rPr lang="en-IE" sz="1800" u="none" strike="noStrike" dirty="0">
                          <a:effectLst/>
                        </a:rPr>
                        <a:t>RORO</a:t>
                      </a:r>
                      <a:endParaRPr lang="en-IE" sz="1800" b="1" i="0" u="none" strike="noStrike" dirty="0">
                        <a:solidFill>
                          <a:srgbClr val="FFFFFF"/>
                        </a:solidFill>
                        <a:effectLst/>
                        <a:latin typeface="Calibri"/>
                      </a:endParaRPr>
                    </a:p>
                  </a:txBody>
                  <a:tcPr marL="9525" marR="9525" marT="9525" marB="0" anchor="b"/>
                </a:tc>
                <a:tc>
                  <a:txBody>
                    <a:bodyPr/>
                    <a:lstStyle/>
                    <a:p>
                      <a:pPr algn="l" fontAlgn="b"/>
                      <a:r>
                        <a:rPr lang="en-IE" sz="1800" u="none" strike="noStrike">
                          <a:effectLst/>
                        </a:rPr>
                        <a:t>2000 (000's)</a:t>
                      </a:r>
                      <a:endParaRPr lang="en-IE" sz="1800" b="1" i="0" u="none" strike="noStrike">
                        <a:solidFill>
                          <a:srgbClr val="FFFFFF"/>
                        </a:solidFill>
                        <a:effectLst/>
                        <a:latin typeface="Calibri"/>
                      </a:endParaRPr>
                    </a:p>
                  </a:txBody>
                  <a:tcPr marL="9525" marR="9525" marT="9525" marB="0" anchor="b"/>
                </a:tc>
                <a:tc>
                  <a:txBody>
                    <a:bodyPr/>
                    <a:lstStyle/>
                    <a:p>
                      <a:pPr algn="l" fontAlgn="b"/>
                      <a:r>
                        <a:rPr lang="en-IE" sz="1800" u="none" strike="noStrike" dirty="0">
                          <a:effectLst/>
                        </a:rPr>
                        <a:t>2016 (000's)</a:t>
                      </a:r>
                      <a:endParaRPr lang="en-IE" sz="1800" b="1" i="0" u="none" strike="noStrike" dirty="0">
                        <a:solidFill>
                          <a:srgbClr val="FFFFFF"/>
                        </a:solidFill>
                        <a:effectLst/>
                        <a:latin typeface="Calibri"/>
                      </a:endParaRPr>
                    </a:p>
                  </a:txBody>
                  <a:tcPr marL="9525" marR="9525" marT="9525" marB="0" anchor="b"/>
                </a:tc>
                <a:tc>
                  <a:txBody>
                    <a:bodyPr/>
                    <a:lstStyle/>
                    <a:p>
                      <a:pPr algn="l" fontAlgn="b"/>
                      <a:r>
                        <a:rPr lang="en-IE" sz="1800" u="none" strike="noStrike" dirty="0">
                          <a:effectLst/>
                        </a:rPr>
                        <a:t>CAGR</a:t>
                      </a:r>
                      <a:endParaRPr lang="en-IE" sz="1800" b="1" i="0" u="none" strike="noStrike" dirty="0">
                        <a:solidFill>
                          <a:srgbClr val="FFFFFF"/>
                        </a:solidFill>
                        <a:effectLst/>
                        <a:latin typeface="Calibri"/>
                      </a:endParaRPr>
                    </a:p>
                  </a:txBody>
                  <a:tcPr marL="9525" marR="9525" marT="9525" marB="0" anchor="b"/>
                </a:tc>
                <a:extLst>
                  <a:ext uri="{0D108BD9-81ED-4DB2-BD59-A6C34878D82A}">
                    <a16:rowId xmlns:a16="http://schemas.microsoft.com/office/drawing/2014/main" val="10000"/>
                  </a:ext>
                </a:extLst>
              </a:tr>
              <a:tr h="489312">
                <a:tc>
                  <a:txBody>
                    <a:bodyPr/>
                    <a:lstStyle/>
                    <a:p>
                      <a:pPr algn="l" fontAlgn="b"/>
                      <a:r>
                        <a:rPr lang="en-IE" sz="1600" u="none" strike="noStrike" dirty="0">
                          <a:effectLst/>
                        </a:rPr>
                        <a:t>Total</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100" b="0" i="0" u="none" strike="noStrike">
                          <a:solidFill>
                            <a:srgbClr val="000000"/>
                          </a:solidFill>
                          <a:effectLst/>
                          <a:latin typeface="Calibri"/>
                        </a:rPr>
                        <a:t>          18,925 </a:t>
                      </a:r>
                    </a:p>
                  </a:txBody>
                  <a:tcPr marL="9525" marR="9525" marT="9525" marB="0" anchor="b"/>
                </a:tc>
                <a:tc>
                  <a:txBody>
                    <a:bodyPr/>
                    <a:lstStyle/>
                    <a:p>
                      <a:pPr algn="l" fontAlgn="b"/>
                      <a:r>
                        <a:rPr lang="en-IE" sz="1100" b="0" i="0" u="none" strike="noStrike">
                          <a:solidFill>
                            <a:srgbClr val="000000"/>
                          </a:solidFill>
                          <a:effectLst/>
                          <a:latin typeface="Calibri"/>
                        </a:rPr>
                        <a:t>          26,427 </a:t>
                      </a:r>
                    </a:p>
                  </a:txBody>
                  <a:tcPr marL="9525" marR="9525" marT="9525" marB="0" anchor="b"/>
                </a:tc>
                <a:tc>
                  <a:txBody>
                    <a:bodyPr/>
                    <a:lstStyle/>
                    <a:p>
                      <a:pPr algn="r" fontAlgn="b"/>
                      <a:r>
                        <a:rPr lang="en-IE" sz="1100" b="0" i="0" u="none" strike="noStrike" dirty="0">
                          <a:solidFill>
                            <a:srgbClr val="00B050"/>
                          </a:solidFill>
                          <a:effectLst/>
                          <a:latin typeface="Calibri"/>
                        </a:rPr>
                        <a:t>2.1%</a:t>
                      </a:r>
                    </a:p>
                  </a:txBody>
                  <a:tcPr marL="9525" marR="9525" marT="9525" marB="0" anchor="b"/>
                </a:tc>
                <a:extLst>
                  <a:ext uri="{0D108BD9-81ED-4DB2-BD59-A6C34878D82A}">
                    <a16:rowId xmlns:a16="http://schemas.microsoft.com/office/drawing/2014/main" val="10001"/>
                  </a:ext>
                </a:extLst>
              </a:tr>
              <a:tr h="489312">
                <a:tc>
                  <a:txBody>
                    <a:bodyPr/>
                    <a:lstStyle/>
                    <a:p>
                      <a:pPr algn="l" fontAlgn="b"/>
                      <a:r>
                        <a:rPr lang="en-IE" sz="1600" u="none" strike="noStrike">
                          <a:effectLst/>
                        </a:rPr>
                        <a:t>Dublin</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100" b="0" i="0" u="none" strike="noStrike">
                          <a:solidFill>
                            <a:srgbClr val="000000"/>
                          </a:solidFill>
                          <a:effectLst/>
                          <a:latin typeface="Calibri"/>
                        </a:rPr>
                        <a:t>            6,536 </a:t>
                      </a:r>
                    </a:p>
                  </a:txBody>
                  <a:tcPr marL="9525" marR="9525" marT="9525" marB="0" anchor="b"/>
                </a:tc>
                <a:tc>
                  <a:txBody>
                    <a:bodyPr/>
                    <a:lstStyle/>
                    <a:p>
                      <a:pPr algn="l" fontAlgn="b"/>
                      <a:r>
                        <a:rPr lang="en-IE" sz="1100" b="0" i="0" u="none" strike="noStrike">
                          <a:solidFill>
                            <a:srgbClr val="000000"/>
                          </a:solidFill>
                          <a:effectLst/>
                          <a:latin typeface="Calibri"/>
                        </a:rPr>
                        <a:t>          12,667 </a:t>
                      </a:r>
                    </a:p>
                  </a:txBody>
                  <a:tcPr marL="9525" marR="9525" marT="9525" marB="0" anchor="b"/>
                </a:tc>
                <a:tc>
                  <a:txBody>
                    <a:bodyPr/>
                    <a:lstStyle/>
                    <a:p>
                      <a:pPr algn="r" fontAlgn="b"/>
                      <a:r>
                        <a:rPr lang="en-IE" sz="1100" b="0" i="0" u="none" strike="noStrike" dirty="0">
                          <a:solidFill>
                            <a:srgbClr val="00B050"/>
                          </a:solidFill>
                          <a:effectLst/>
                          <a:latin typeface="Calibri"/>
                        </a:rPr>
                        <a:t>4.2%</a:t>
                      </a:r>
                    </a:p>
                  </a:txBody>
                  <a:tcPr marL="9525" marR="9525" marT="9525" marB="0" anchor="b"/>
                </a:tc>
                <a:extLst>
                  <a:ext uri="{0D108BD9-81ED-4DB2-BD59-A6C34878D82A}">
                    <a16:rowId xmlns:a16="http://schemas.microsoft.com/office/drawing/2014/main" val="10002"/>
                  </a:ext>
                </a:extLst>
              </a:tr>
              <a:tr h="489312">
                <a:tc>
                  <a:txBody>
                    <a:bodyPr/>
                    <a:lstStyle/>
                    <a:p>
                      <a:pPr algn="l" fontAlgn="b"/>
                      <a:r>
                        <a:rPr lang="en-IE" sz="1600" u="none" strike="noStrike">
                          <a:effectLst/>
                        </a:rPr>
                        <a:t>Belfast</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100" b="0" i="0" u="none" strike="noStrike">
                          <a:solidFill>
                            <a:srgbClr val="000000"/>
                          </a:solidFill>
                          <a:effectLst/>
                          <a:latin typeface="Calibri"/>
                        </a:rPr>
                        <a:t>            4,551 </a:t>
                      </a:r>
                    </a:p>
                  </a:txBody>
                  <a:tcPr marL="9525" marR="9525" marT="9525" marB="0" anchor="b"/>
                </a:tc>
                <a:tc>
                  <a:txBody>
                    <a:bodyPr/>
                    <a:lstStyle/>
                    <a:p>
                      <a:pPr algn="l" fontAlgn="b"/>
                      <a:r>
                        <a:rPr lang="en-IE" sz="1100" b="0" i="0" u="none" strike="noStrike">
                          <a:solidFill>
                            <a:srgbClr val="000000"/>
                          </a:solidFill>
                          <a:effectLst/>
                          <a:latin typeface="Calibri"/>
                        </a:rPr>
                        <a:t>            6,615 </a:t>
                      </a:r>
                    </a:p>
                  </a:txBody>
                  <a:tcPr marL="9525" marR="9525" marT="9525" marB="0" anchor="b"/>
                </a:tc>
                <a:tc>
                  <a:txBody>
                    <a:bodyPr/>
                    <a:lstStyle/>
                    <a:p>
                      <a:pPr algn="r" fontAlgn="b"/>
                      <a:r>
                        <a:rPr lang="en-IE" sz="1100" b="0" i="0" u="none" strike="noStrike" dirty="0">
                          <a:solidFill>
                            <a:srgbClr val="00B050"/>
                          </a:solidFill>
                          <a:effectLst/>
                          <a:latin typeface="Calibri"/>
                        </a:rPr>
                        <a:t>2.4%</a:t>
                      </a:r>
                    </a:p>
                  </a:txBody>
                  <a:tcPr marL="9525" marR="9525" marT="9525" marB="0" anchor="b"/>
                </a:tc>
                <a:extLst>
                  <a:ext uri="{0D108BD9-81ED-4DB2-BD59-A6C34878D82A}">
                    <a16:rowId xmlns:a16="http://schemas.microsoft.com/office/drawing/2014/main" val="10003"/>
                  </a:ext>
                </a:extLst>
              </a:tr>
              <a:tr h="489312">
                <a:tc>
                  <a:txBody>
                    <a:bodyPr/>
                    <a:lstStyle/>
                    <a:p>
                      <a:pPr algn="l" fontAlgn="b"/>
                      <a:r>
                        <a:rPr lang="en-IE" sz="1600" u="none" strike="noStrike">
                          <a:effectLst/>
                        </a:rPr>
                        <a:t>Larne</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100" b="0" i="0" u="none" strike="noStrike" dirty="0">
                          <a:solidFill>
                            <a:srgbClr val="000000"/>
                          </a:solidFill>
                          <a:effectLst/>
                          <a:latin typeface="Calibri"/>
                        </a:rPr>
                        <a:t>            4,507 </a:t>
                      </a:r>
                    </a:p>
                  </a:txBody>
                  <a:tcPr marL="9525" marR="9525" marT="9525" marB="0" anchor="b"/>
                </a:tc>
                <a:tc>
                  <a:txBody>
                    <a:bodyPr/>
                    <a:lstStyle/>
                    <a:p>
                      <a:pPr algn="l" fontAlgn="b"/>
                      <a:r>
                        <a:rPr lang="en-IE" sz="1100" b="0" i="0" u="none" strike="noStrike">
                          <a:solidFill>
                            <a:srgbClr val="000000"/>
                          </a:solidFill>
                          <a:effectLst/>
                          <a:latin typeface="Calibri"/>
                        </a:rPr>
                        <a:t>            2,746 </a:t>
                      </a:r>
                    </a:p>
                  </a:txBody>
                  <a:tcPr marL="9525" marR="9525" marT="9525" marB="0" anchor="b"/>
                </a:tc>
                <a:tc>
                  <a:txBody>
                    <a:bodyPr/>
                    <a:lstStyle/>
                    <a:p>
                      <a:pPr algn="r" fontAlgn="b"/>
                      <a:r>
                        <a:rPr lang="en-IE" sz="1100" b="0" i="0" u="none" strike="noStrike" dirty="0">
                          <a:solidFill>
                            <a:srgbClr val="FF0000"/>
                          </a:solidFill>
                          <a:effectLst/>
                          <a:latin typeface="Calibri"/>
                        </a:rPr>
                        <a:t>-3.0%</a:t>
                      </a:r>
                    </a:p>
                  </a:txBody>
                  <a:tcPr marL="9525" marR="9525" marT="9525" marB="0" anchor="b"/>
                </a:tc>
                <a:extLst>
                  <a:ext uri="{0D108BD9-81ED-4DB2-BD59-A6C34878D82A}">
                    <a16:rowId xmlns:a16="http://schemas.microsoft.com/office/drawing/2014/main" val="10004"/>
                  </a:ext>
                </a:extLst>
              </a:tr>
              <a:tr h="489312">
                <a:tc>
                  <a:txBody>
                    <a:bodyPr/>
                    <a:lstStyle/>
                    <a:p>
                      <a:pPr algn="l" fontAlgn="b"/>
                      <a:r>
                        <a:rPr lang="en-IE" sz="1600" u="none" strike="noStrike" dirty="0" err="1">
                          <a:effectLst/>
                        </a:rPr>
                        <a:t>Warrenpoint</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100" b="0" i="0" u="none" strike="noStrike">
                          <a:solidFill>
                            <a:srgbClr val="000000"/>
                          </a:solidFill>
                          <a:effectLst/>
                          <a:latin typeface="Calibri"/>
                        </a:rPr>
                        <a:t>            1,002 </a:t>
                      </a:r>
                    </a:p>
                  </a:txBody>
                  <a:tcPr marL="9525" marR="9525" marT="9525" marB="0" anchor="b"/>
                </a:tc>
                <a:tc>
                  <a:txBody>
                    <a:bodyPr/>
                    <a:lstStyle/>
                    <a:p>
                      <a:pPr algn="l" fontAlgn="b"/>
                      <a:r>
                        <a:rPr lang="en-IE" sz="1100" b="0" i="0" u="none" strike="noStrike">
                          <a:solidFill>
                            <a:srgbClr val="000000"/>
                          </a:solidFill>
                          <a:effectLst/>
                          <a:latin typeface="Calibri"/>
                        </a:rPr>
                        <a:t>            2,182 </a:t>
                      </a:r>
                    </a:p>
                  </a:txBody>
                  <a:tcPr marL="9525" marR="9525" marT="9525" marB="0" anchor="b"/>
                </a:tc>
                <a:tc>
                  <a:txBody>
                    <a:bodyPr/>
                    <a:lstStyle/>
                    <a:p>
                      <a:pPr algn="r" fontAlgn="b"/>
                      <a:r>
                        <a:rPr lang="en-IE" sz="1100" b="0" i="0" u="none" strike="noStrike" dirty="0">
                          <a:solidFill>
                            <a:srgbClr val="00B050"/>
                          </a:solidFill>
                          <a:effectLst/>
                          <a:latin typeface="Calibri"/>
                        </a:rPr>
                        <a:t>5.0%</a:t>
                      </a:r>
                    </a:p>
                  </a:txBody>
                  <a:tcPr marL="9525" marR="9525" marT="9525" marB="0" anchor="b"/>
                </a:tc>
                <a:extLst>
                  <a:ext uri="{0D108BD9-81ED-4DB2-BD59-A6C34878D82A}">
                    <a16:rowId xmlns:a16="http://schemas.microsoft.com/office/drawing/2014/main" val="10005"/>
                  </a:ext>
                </a:extLst>
              </a:tr>
              <a:tr h="489312">
                <a:tc>
                  <a:txBody>
                    <a:bodyPr/>
                    <a:lstStyle/>
                    <a:p>
                      <a:pPr algn="l" fontAlgn="b"/>
                      <a:r>
                        <a:rPr lang="en-IE" sz="1600" u="none" strike="noStrike">
                          <a:effectLst/>
                        </a:rPr>
                        <a:t>Rosslaere</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100" b="0" i="0" u="none" strike="noStrike">
                          <a:solidFill>
                            <a:srgbClr val="000000"/>
                          </a:solidFill>
                          <a:effectLst/>
                          <a:latin typeface="Calibri"/>
                        </a:rPr>
                        <a:t>            1,913 </a:t>
                      </a:r>
                    </a:p>
                  </a:txBody>
                  <a:tcPr marL="9525" marR="9525" marT="9525" marB="0" anchor="b"/>
                </a:tc>
                <a:tc>
                  <a:txBody>
                    <a:bodyPr/>
                    <a:lstStyle/>
                    <a:p>
                      <a:pPr algn="l" fontAlgn="b"/>
                      <a:r>
                        <a:rPr lang="en-IE" sz="1100" b="0" i="0" u="none" strike="noStrike">
                          <a:solidFill>
                            <a:srgbClr val="000000"/>
                          </a:solidFill>
                          <a:effectLst/>
                          <a:latin typeface="Calibri"/>
                        </a:rPr>
                        <a:t>            2,133 </a:t>
                      </a:r>
                    </a:p>
                  </a:txBody>
                  <a:tcPr marL="9525" marR="9525" marT="9525" marB="0" anchor="b"/>
                </a:tc>
                <a:tc>
                  <a:txBody>
                    <a:bodyPr/>
                    <a:lstStyle/>
                    <a:p>
                      <a:pPr algn="r" fontAlgn="b"/>
                      <a:r>
                        <a:rPr lang="en-IE" sz="1100" b="0" i="0" u="none" strike="noStrike" dirty="0">
                          <a:solidFill>
                            <a:srgbClr val="00B050"/>
                          </a:solidFill>
                          <a:effectLst/>
                          <a:latin typeface="Calibri"/>
                        </a:rPr>
                        <a:t>0.7%</a:t>
                      </a:r>
                    </a:p>
                  </a:txBody>
                  <a:tcPr marL="9525" marR="9525" marT="9525" marB="0" anchor="b"/>
                </a:tc>
                <a:extLst>
                  <a:ext uri="{0D108BD9-81ED-4DB2-BD59-A6C34878D82A}">
                    <a16:rowId xmlns:a16="http://schemas.microsoft.com/office/drawing/2014/main" val="10006"/>
                  </a:ext>
                </a:extLst>
              </a:tr>
              <a:tr h="489312">
                <a:tc>
                  <a:txBody>
                    <a:bodyPr/>
                    <a:lstStyle/>
                    <a:p>
                      <a:pPr algn="l" fontAlgn="b"/>
                      <a:r>
                        <a:rPr lang="en-IE" sz="1600" u="none" strike="noStrike">
                          <a:effectLst/>
                        </a:rPr>
                        <a:t>Cork</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100" b="0" i="0" u="none" strike="noStrike">
                          <a:solidFill>
                            <a:srgbClr val="000000"/>
                          </a:solidFill>
                          <a:effectLst/>
                          <a:latin typeface="Calibri"/>
                        </a:rPr>
                        <a:t>                191 </a:t>
                      </a:r>
                    </a:p>
                  </a:txBody>
                  <a:tcPr marL="9525" marR="9525" marT="9525" marB="0" anchor="b"/>
                </a:tc>
                <a:tc>
                  <a:txBody>
                    <a:bodyPr/>
                    <a:lstStyle/>
                    <a:p>
                      <a:pPr algn="l" fontAlgn="b"/>
                      <a:r>
                        <a:rPr lang="en-IE" sz="1100" b="0" i="0" u="none" strike="noStrike">
                          <a:solidFill>
                            <a:srgbClr val="000000"/>
                          </a:solidFill>
                          <a:effectLst/>
                          <a:latin typeface="Calibri"/>
                        </a:rPr>
                        <a:t>                  84 </a:t>
                      </a:r>
                    </a:p>
                  </a:txBody>
                  <a:tcPr marL="9525" marR="9525" marT="9525" marB="0" anchor="b"/>
                </a:tc>
                <a:tc>
                  <a:txBody>
                    <a:bodyPr/>
                    <a:lstStyle/>
                    <a:p>
                      <a:pPr algn="r" fontAlgn="b"/>
                      <a:r>
                        <a:rPr lang="en-IE" sz="1100" b="0" i="0" u="none" strike="noStrike" dirty="0">
                          <a:solidFill>
                            <a:srgbClr val="FF0000"/>
                          </a:solidFill>
                          <a:effectLst/>
                          <a:latin typeface="Calibri"/>
                        </a:rPr>
                        <a:t>-5.0%</a:t>
                      </a:r>
                    </a:p>
                  </a:txBody>
                  <a:tcPr marL="9525" marR="9525" marT="9525" marB="0" anchor="b"/>
                </a:tc>
                <a:extLst>
                  <a:ext uri="{0D108BD9-81ED-4DB2-BD59-A6C34878D82A}">
                    <a16:rowId xmlns:a16="http://schemas.microsoft.com/office/drawing/2014/main" val="10007"/>
                  </a:ext>
                </a:extLst>
              </a:tr>
              <a:tr h="489312">
                <a:tc>
                  <a:txBody>
                    <a:bodyPr/>
                    <a:lstStyle/>
                    <a:p>
                      <a:pPr algn="l" fontAlgn="b"/>
                      <a:r>
                        <a:rPr lang="en-IE" sz="1600" u="none" strike="noStrike" dirty="0">
                          <a:effectLst/>
                        </a:rPr>
                        <a:t>Dun </a:t>
                      </a:r>
                      <a:r>
                        <a:rPr lang="en-IE" sz="1600" u="none" strike="noStrike" dirty="0" err="1">
                          <a:effectLst/>
                        </a:rPr>
                        <a:t>Laoighre</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100" b="0" i="0" u="none" strike="noStrike">
                          <a:solidFill>
                            <a:srgbClr val="000000"/>
                          </a:solidFill>
                          <a:effectLst/>
                          <a:latin typeface="Calibri"/>
                        </a:rPr>
                        <a:t>                225 </a:t>
                      </a:r>
                    </a:p>
                  </a:txBody>
                  <a:tcPr marL="9525" marR="9525" marT="9525" marB="0" anchor="b"/>
                </a:tc>
                <a:tc>
                  <a:txBody>
                    <a:bodyPr/>
                    <a:lstStyle/>
                    <a:p>
                      <a:pPr algn="l" fontAlgn="b"/>
                      <a:r>
                        <a:rPr lang="en-IE" sz="1100" b="0" i="0" u="none" strike="noStrike">
                          <a:solidFill>
                            <a:srgbClr val="000000"/>
                          </a:solidFill>
                          <a:effectLst/>
                          <a:latin typeface="Calibri"/>
                        </a:rPr>
                        <a:t>                   -   </a:t>
                      </a:r>
                    </a:p>
                  </a:txBody>
                  <a:tcPr marL="9525" marR="9525" marT="9525" marB="0" anchor="b"/>
                </a:tc>
                <a:tc>
                  <a:txBody>
                    <a:bodyPr/>
                    <a:lstStyle/>
                    <a:p>
                      <a:pPr algn="r" fontAlgn="b"/>
                      <a:r>
                        <a:rPr lang="en-IE" sz="1100" b="0" i="0" u="none" strike="noStrike" dirty="0">
                          <a:solidFill>
                            <a:srgbClr val="FF0000"/>
                          </a:solidFill>
                          <a:effectLst/>
                          <a:latin typeface="Calibri"/>
                        </a:rPr>
                        <a:t>-100.0%</a:t>
                      </a:r>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94386409"/>
              </p:ext>
            </p:extLst>
          </p:nvPr>
        </p:nvGraphicFramePr>
        <p:xfrm>
          <a:off x="4788024" y="1340769"/>
          <a:ext cx="4032000" cy="4536503"/>
        </p:xfrm>
        <a:graphic>
          <a:graphicData uri="http://schemas.openxmlformats.org/drawingml/2006/table">
            <a:tbl>
              <a:tblPr>
                <a:tableStyleId>{35758FB7-9AC5-4552-8A53-C91805E547FA}</a:tableStyleId>
              </a:tblPr>
              <a:tblGrid>
                <a:gridCol w="144016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19632">
                  <a:extLst>
                    <a:ext uri="{9D8B030D-6E8A-4147-A177-3AD203B41FA5}">
                      <a16:colId xmlns:a16="http://schemas.microsoft.com/office/drawing/2014/main" val="20003"/>
                    </a:ext>
                  </a:extLst>
                </a:gridCol>
              </a:tblGrid>
              <a:tr h="538694">
                <a:tc>
                  <a:txBody>
                    <a:bodyPr/>
                    <a:lstStyle/>
                    <a:p>
                      <a:pPr algn="l" fontAlgn="b"/>
                      <a:r>
                        <a:rPr lang="en-IE" sz="1600" u="none" strike="noStrike" dirty="0">
                          <a:effectLst/>
                        </a:rPr>
                        <a:t>LOLO</a:t>
                      </a:r>
                      <a:endParaRPr lang="en-IE" sz="1600" b="1" i="0" u="none" strike="noStrike" dirty="0">
                        <a:solidFill>
                          <a:srgbClr val="FFFFFF"/>
                        </a:solidFill>
                        <a:effectLst/>
                        <a:latin typeface="Calibri"/>
                      </a:endParaRPr>
                    </a:p>
                  </a:txBody>
                  <a:tcPr marL="9525" marR="9525" marT="9525" marB="0" anchor="b"/>
                </a:tc>
                <a:tc>
                  <a:txBody>
                    <a:bodyPr/>
                    <a:lstStyle/>
                    <a:p>
                      <a:pPr algn="l" fontAlgn="b"/>
                      <a:r>
                        <a:rPr lang="en-IE" sz="1600" u="none" strike="noStrike" dirty="0">
                          <a:effectLst/>
                        </a:rPr>
                        <a:t>2000 (000's)</a:t>
                      </a:r>
                      <a:endParaRPr lang="en-IE" sz="1600" b="1" i="0" u="none" strike="noStrike" dirty="0">
                        <a:solidFill>
                          <a:srgbClr val="FFFFFF"/>
                        </a:solidFill>
                        <a:effectLst/>
                        <a:latin typeface="Calibri"/>
                      </a:endParaRPr>
                    </a:p>
                  </a:txBody>
                  <a:tcPr marL="9525" marR="9525" marT="9525" marB="0" anchor="b"/>
                </a:tc>
                <a:tc>
                  <a:txBody>
                    <a:bodyPr/>
                    <a:lstStyle/>
                    <a:p>
                      <a:pPr algn="l" fontAlgn="b"/>
                      <a:r>
                        <a:rPr lang="en-IE" sz="1600" u="none" strike="noStrike" dirty="0">
                          <a:effectLst/>
                        </a:rPr>
                        <a:t>2016 (000's)</a:t>
                      </a:r>
                      <a:endParaRPr lang="en-IE" sz="1600" b="1" i="0" u="none" strike="noStrike" dirty="0">
                        <a:solidFill>
                          <a:srgbClr val="FFFFFF"/>
                        </a:solidFill>
                        <a:effectLst/>
                        <a:latin typeface="Calibri"/>
                      </a:endParaRPr>
                    </a:p>
                  </a:txBody>
                  <a:tcPr marL="9525" marR="9525" marT="9525" marB="0" anchor="b"/>
                </a:tc>
                <a:tc>
                  <a:txBody>
                    <a:bodyPr/>
                    <a:lstStyle/>
                    <a:p>
                      <a:pPr algn="l" fontAlgn="b"/>
                      <a:r>
                        <a:rPr lang="en-IE" sz="1600" u="none" strike="noStrike" dirty="0">
                          <a:effectLst/>
                        </a:rPr>
                        <a:t>CAGR</a:t>
                      </a:r>
                      <a:endParaRPr lang="en-IE" sz="1600" b="1" i="0" u="none" strike="noStrike" dirty="0">
                        <a:solidFill>
                          <a:srgbClr val="FFFFFF"/>
                        </a:solidFill>
                        <a:effectLst/>
                        <a:latin typeface="Calibri"/>
                      </a:endParaRPr>
                    </a:p>
                  </a:txBody>
                  <a:tcPr marL="9525" marR="9525" marT="9525" marB="0" anchor="b"/>
                </a:tc>
                <a:extLst>
                  <a:ext uri="{0D108BD9-81ED-4DB2-BD59-A6C34878D82A}">
                    <a16:rowId xmlns:a16="http://schemas.microsoft.com/office/drawing/2014/main" val="10000"/>
                  </a:ext>
                </a:extLst>
              </a:tr>
              <a:tr h="538694">
                <a:tc>
                  <a:txBody>
                    <a:bodyPr/>
                    <a:lstStyle/>
                    <a:p>
                      <a:pPr algn="l" fontAlgn="b"/>
                      <a:r>
                        <a:rPr lang="en-IE" sz="1600" u="none" strike="noStrike" dirty="0">
                          <a:effectLst/>
                        </a:rPr>
                        <a:t> Total LOLO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a:effectLst/>
                        </a:rPr>
                        <a:t>            7,715 </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600" u="none" strike="noStrike" dirty="0">
                          <a:effectLst/>
                        </a:rPr>
                        <a:t>            9,156 </a:t>
                      </a:r>
                      <a:endParaRPr lang="en-IE" sz="1600" b="0" i="0" u="none" strike="noStrike" dirty="0">
                        <a:solidFill>
                          <a:srgbClr val="000000"/>
                        </a:solidFill>
                        <a:effectLst/>
                        <a:latin typeface="Calibri"/>
                      </a:endParaRPr>
                    </a:p>
                  </a:txBody>
                  <a:tcPr marL="9525" marR="9525" marT="9525" marB="0" anchor="b"/>
                </a:tc>
                <a:tc>
                  <a:txBody>
                    <a:bodyPr/>
                    <a:lstStyle/>
                    <a:p>
                      <a:pPr algn="r" fontAlgn="b"/>
                      <a:r>
                        <a:rPr lang="en-IE" sz="1600" u="none" strike="noStrike" dirty="0">
                          <a:solidFill>
                            <a:srgbClr val="00B050"/>
                          </a:solidFill>
                          <a:effectLst/>
                        </a:rPr>
                        <a:t>1%</a:t>
                      </a:r>
                      <a:endParaRPr lang="en-IE" sz="1600" b="0" i="0" u="none" strike="noStrike" dirty="0">
                        <a:solidFill>
                          <a:srgbClr val="00B050"/>
                        </a:solidFill>
                        <a:effectLst/>
                        <a:latin typeface="Calibri"/>
                      </a:endParaRPr>
                    </a:p>
                  </a:txBody>
                  <a:tcPr marL="9525" marR="9525" marT="9525" marB="0" anchor="b"/>
                </a:tc>
                <a:extLst>
                  <a:ext uri="{0D108BD9-81ED-4DB2-BD59-A6C34878D82A}">
                    <a16:rowId xmlns:a16="http://schemas.microsoft.com/office/drawing/2014/main" val="10001"/>
                  </a:ext>
                </a:extLst>
              </a:tr>
              <a:tr h="538694">
                <a:tc>
                  <a:txBody>
                    <a:bodyPr/>
                    <a:lstStyle/>
                    <a:p>
                      <a:pPr algn="l" fontAlgn="b"/>
                      <a:r>
                        <a:rPr lang="en-IE" sz="1600" u="none" strike="noStrike" dirty="0">
                          <a:effectLst/>
                        </a:rPr>
                        <a:t> Dublin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dirty="0">
                          <a:effectLst/>
                        </a:rPr>
                        <a:t>            4,176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a:effectLst/>
                        </a:rPr>
                        <a:t>            5,062 </a:t>
                      </a:r>
                      <a:endParaRPr lang="en-IE" sz="1600" b="0" i="0" u="none" strike="noStrike">
                        <a:solidFill>
                          <a:srgbClr val="000000"/>
                        </a:solidFill>
                        <a:effectLst/>
                        <a:latin typeface="Calibri"/>
                      </a:endParaRPr>
                    </a:p>
                  </a:txBody>
                  <a:tcPr marL="9525" marR="9525" marT="9525" marB="0" anchor="b"/>
                </a:tc>
                <a:tc>
                  <a:txBody>
                    <a:bodyPr/>
                    <a:lstStyle/>
                    <a:p>
                      <a:pPr algn="r" fontAlgn="b"/>
                      <a:r>
                        <a:rPr lang="en-IE" sz="1600" u="none" strike="noStrike" dirty="0">
                          <a:solidFill>
                            <a:srgbClr val="00B050"/>
                          </a:solidFill>
                          <a:effectLst/>
                        </a:rPr>
                        <a:t>1%</a:t>
                      </a:r>
                      <a:endParaRPr lang="en-IE" sz="1600" b="0" i="0" u="none" strike="noStrike" dirty="0">
                        <a:solidFill>
                          <a:srgbClr val="00B050"/>
                        </a:solidFill>
                        <a:effectLst/>
                        <a:latin typeface="Calibri"/>
                      </a:endParaRPr>
                    </a:p>
                  </a:txBody>
                  <a:tcPr marL="9525" marR="9525" marT="9525" marB="0" anchor="b"/>
                </a:tc>
                <a:extLst>
                  <a:ext uri="{0D108BD9-81ED-4DB2-BD59-A6C34878D82A}">
                    <a16:rowId xmlns:a16="http://schemas.microsoft.com/office/drawing/2014/main" val="10002"/>
                  </a:ext>
                </a:extLst>
              </a:tr>
              <a:tr h="538694">
                <a:tc>
                  <a:txBody>
                    <a:bodyPr/>
                    <a:lstStyle/>
                    <a:p>
                      <a:pPr algn="l" fontAlgn="b"/>
                      <a:r>
                        <a:rPr lang="en-IE" sz="1600" u="none" strike="noStrike" dirty="0">
                          <a:effectLst/>
                        </a:rPr>
                        <a:t> Cork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dirty="0">
                          <a:effectLst/>
                        </a:rPr>
                        <a:t>                968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a:effectLst/>
                        </a:rPr>
                        <a:t>            1,889 </a:t>
                      </a:r>
                      <a:endParaRPr lang="en-IE" sz="1600" b="0" i="0" u="none" strike="noStrike">
                        <a:solidFill>
                          <a:srgbClr val="000000"/>
                        </a:solidFill>
                        <a:effectLst/>
                        <a:latin typeface="Calibri"/>
                      </a:endParaRPr>
                    </a:p>
                  </a:txBody>
                  <a:tcPr marL="9525" marR="9525" marT="9525" marB="0" anchor="b"/>
                </a:tc>
                <a:tc>
                  <a:txBody>
                    <a:bodyPr/>
                    <a:lstStyle/>
                    <a:p>
                      <a:pPr algn="r" fontAlgn="b"/>
                      <a:r>
                        <a:rPr lang="en-IE" sz="1600" u="none" strike="noStrike" dirty="0">
                          <a:solidFill>
                            <a:srgbClr val="00B050"/>
                          </a:solidFill>
                          <a:effectLst/>
                        </a:rPr>
                        <a:t>4%</a:t>
                      </a:r>
                      <a:endParaRPr lang="en-IE" sz="1600" b="0" i="0" u="none" strike="noStrike" dirty="0">
                        <a:solidFill>
                          <a:srgbClr val="00B050"/>
                        </a:solidFill>
                        <a:effectLst/>
                        <a:latin typeface="Calibri"/>
                      </a:endParaRPr>
                    </a:p>
                  </a:txBody>
                  <a:tcPr marL="9525" marR="9525" marT="9525" marB="0" anchor="b"/>
                </a:tc>
                <a:extLst>
                  <a:ext uri="{0D108BD9-81ED-4DB2-BD59-A6C34878D82A}">
                    <a16:rowId xmlns:a16="http://schemas.microsoft.com/office/drawing/2014/main" val="10003"/>
                  </a:ext>
                </a:extLst>
              </a:tr>
              <a:tr h="538694">
                <a:tc>
                  <a:txBody>
                    <a:bodyPr/>
                    <a:lstStyle/>
                    <a:p>
                      <a:pPr algn="l" fontAlgn="b"/>
                      <a:r>
                        <a:rPr lang="en-IE" sz="1600" u="none" strike="noStrike">
                          <a:effectLst/>
                        </a:rPr>
                        <a:t> Belfast </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600" u="none" strike="noStrike" dirty="0">
                          <a:effectLst/>
                        </a:rPr>
                        <a:t>            1,294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a:effectLst/>
                        </a:rPr>
                        <a:t>            1,680 </a:t>
                      </a:r>
                      <a:endParaRPr lang="en-IE" sz="1600" b="0" i="0" u="none" strike="noStrike">
                        <a:solidFill>
                          <a:srgbClr val="000000"/>
                        </a:solidFill>
                        <a:effectLst/>
                        <a:latin typeface="Calibri"/>
                      </a:endParaRPr>
                    </a:p>
                  </a:txBody>
                  <a:tcPr marL="9525" marR="9525" marT="9525" marB="0" anchor="b"/>
                </a:tc>
                <a:tc>
                  <a:txBody>
                    <a:bodyPr/>
                    <a:lstStyle/>
                    <a:p>
                      <a:pPr algn="r" fontAlgn="b"/>
                      <a:r>
                        <a:rPr lang="en-IE" sz="1600" u="none" strike="noStrike" dirty="0">
                          <a:solidFill>
                            <a:srgbClr val="00B050"/>
                          </a:solidFill>
                          <a:effectLst/>
                        </a:rPr>
                        <a:t>2%</a:t>
                      </a:r>
                      <a:endParaRPr lang="en-IE" sz="1600" b="0" i="0" u="none" strike="noStrike" dirty="0">
                        <a:solidFill>
                          <a:srgbClr val="00B050"/>
                        </a:solidFill>
                        <a:effectLst/>
                        <a:latin typeface="Calibri"/>
                      </a:endParaRPr>
                    </a:p>
                  </a:txBody>
                  <a:tcPr marL="9525" marR="9525" marT="9525" marB="0" anchor="b"/>
                </a:tc>
                <a:extLst>
                  <a:ext uri="{0D108BD9-81ED-4DB2-BD59-A6C34878D82A}">
                    <a16:rowId xmlns:a16="http://schemas.microsoft.com/office/drawing/2014/main" val="10004"/>
                  </a:ext>
                </a:extLst>
              </a:tr>
              <a:tr h="538694">
                <a:tc>
                  <a:txBody>
                    <a:bodyPr/>
                    <a:lstStyle/>
                    <a:p>
                      <a:pPr algn="l" fontAlgn="b"/>
                      <a:r>
                        <a:rPr lang="en-IE" sz="1600" u="none" strike="noStrike" dirty="0">
                          <a:effectLst/>
                        </a:rPr>
                        <a:t> Waterford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dirty="0">
                          <a:effectLst/>
                        </a:rPr>
                        <a:t>            1,014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a:effectLst/>
                        </a:rPr>
                        <a:t>                279 </a:t>
                      </a:r>
                      <a:endParaRPr lang="en-IE" sz="1600" b="0" i="0" u="none" strike="noStrike">
                        <a:solidFill>
                          <a:srgbClr val="000000"/>
                        </a:solidFill>
                        <a:effectLst/>
                        <a:latin typeface="Calibri"/>
                      </a:endParaRPr>
                    </a:p>
                  </a:txBody>
                  <a:tcPr marL="9525" marR="9525" marT="9525" marB="0" anchor="b"/>
                </a:tc>
                <a:tc>
                  <a:txBody>
                    <a:bodyPr/>
                    <a:lstStyle/>
                    <a:p>
                      <a:pPr algn="r" fontAlgn="b"/>
                      <a:r>
                        <a:rPr lang="en-IE" sz="1600" u="none" strike="noStrike" dirty="0">
                          <a:solidFill>
                            <a:srgbClr val="FF0000"/>
                          </a:solidFill>
                          <a:effectLst/>
                        </a:rPr>
                        <a:t>-8%</a:t>
                      </a:r>
                      <a:endParaRPr lang="en-IE" sz="16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5"/>
                  </a:ext>
                </a:extLst>
              </a:tr>
              <a:tr h="538694">
                <a:tc>
                  <a:txBody>
                    <a:bodyPr/>
                    <a:lstStyle/>
                    <a:p>
                      <a:pPr algn="l" fontAlgn="b"/>
                      <a:r>
                        <a:rPr lang="en-IE" sz="1600" u="none" strike="noStrike">
                          <a:effectLst/>
                        </a:rPr>
                        <a:t> Warrenpoint </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600" u="none" strike="noStrike" dirty="0">
                          <a:effectLst/>
                        </a:rPr>
                        <a:t>                159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dirty="0">
                          <a:effectLst/>
                        </a:rPr>
                        <a:t>                246 </a:t>
                      </a:r>
                      <a:endParaRPr lang="en-IE" sz="1600" b="0" i="0" u="none" strike="noStrike" dirty="0">
                        <a:solidFill>
                          <a:srgbClr val="000000"/>
                        </a:solidFill>
                        <a:effectLst/>
                        <a:latin typeface="Calibri"/>
                      </a:endParaRPr>
                    </a:p>
                  </a:txBody>
                  <a:tcPr marL="9525" marR="9525" marT="9525" marB="0" anchor="b"/>
                </a:tc>
                <a:tc>
                  <a:txBody>
                    <a:bodyPr/>
                    <a:lstStyle/>
                    <a:p>
                      <a:pPr algn="r" fontAlgn="b"/>
                      <a:r>
                        <a:rPr lang="en-IE" sz="1600" u="none" strike="noStrike" dirty="0">
                          <a:solidFill>
                            <a:srgbClr val="00B050"/>
                          </a:solidFill>
                          <a:effectLst/>
                        </a:rPr>
                        <a:t>3%</a:t>
                      </a:r>
                      <a:endParaRPr lang="en-IE" sz="1600" b="0" i="0" u="none" strike="noStrike" dirty="0">
                        <a:solidFill>
                          <a:srgbClr val="00B050"/>
                        </a:solidFill>
                        <a:effectLst/>
                        <a:latin typeface="Calibri"/>
                      </a:endParaRPr>
                    </a:p>
                  </a:txBody>
                  <a:tcPr marL="9525" marR="9525" marT="9525" marB="0" anchor="b"/>
                </a:tc>
                <a:extLst>
                  <a:ext uri="{0D108BD9-81ED-4DB2-BD59-A6C34878D82A}">
                    <a16:rowId xmlns:a16="http://schemas.microsoft.com/office/drawing/2014/main" val="10006"/>
                  </a:ext>
                </a:extLst>
              </a:tr>
              <a:tr h="765645">
                <a:tc>
                  <a:txBody>
                    <a:bodyPr/>
                    <a:lstStyle/>
                    <a:p>
                      <a:pPr algn="l" fontAlgn="b"/>
                      <a:r>
                        <a:rPr lang="en-IE" sz="1600" u="none" strike="noStrike" dirty="0">
                          <a:effectLst/>
                        </a:rPr>
                        <a:t> Drogheda </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a:effectLst/>
                        </a:rPr>
                        <a:t>                104 </a:t>
                      </a:r>
                      <a:endParaRPr lang="en-IE" sz="1600" b="0" i="0" u="none" strike="noStrike">
                        <a:solidFill>
                          <a:srgbClr val="000000"/>
                        </a:solidFill>
                        <a:effectLst/>
                        <a:latin typeface="Calibri"/>
                      </a:endParaRPr>
                    </a:p>
                  </a:txBody>
                  <a:tcPr marL="9525" marR="9525" marT="9525" marB="0" anchor="b"/>
                </a:tc>
                <a:tc>
                  <a:txBody>
                    <a:bodyPr/>
                    <a:lstStyle/>
                    <a:p>
                      <a:pPr algn="l" fontAlgn="b"/>
                      <a:r>
                        <a:rPr lang="en-IE" sz="1600" u="none" strike="noStrike" dirty="0">
                          <a:effectLst/>
                        </a:rPr>
                        <a:t>                   -   </a:t>
                      </a:r>
                      <a:endParaRPr lang="en-IE" sz="1600" b="0" i="0" u="none" strike="noStrike" dirty="0">
                        <a:solidFill>
                          <a:srgbClr val="000000"/>
                        </a:solidFill>
                        <a:effectLst/>
                        <a:latin typeface="Calibri"/>
                      </a:endParaRPr>
                    </a:p>
                  </a:txBody>
                  <a:tcPr marL="9525" marR="9525" marT="9525" marB="0" anchor="b"/>
                </a:tc>
                <a:tc>
                  <a:txBody>
                    <a:bodyPr/>
                    <a:lstStyle/>
                    <a:p>
                      <a:pPr algn="r" fontAlgn="b"/>
                      <a:r>
                        <a:rPr lang="en-IE" sz="1600" u="none" strike="noStrike" dirty="0">
                          <a:solidFill>
                            <a:srgbClr val="FF0000"/>
                          </a:solidFill>
                          <a:effectLst/>
                        </a:rPr>
                        <a:t>-100%</a:t>
                      </a:r>
                      <a:endParaRPr lang="en-IE" sz="16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
        <p:nvSpPr>
          <p:cNvPr id="7" name="TextBox 6"/>
          <p:cNvSpPr txBox="1"/>
          <p:nvPr/>
        </p:nvSpPr>
        <p:spPr>
          <a:xfrm>
            <a:off x="611560" y="5949280"/>
            <a:ext cx="3024336" cy="215444"/>
          </a:xfrm>
          <a:prstGeom prst="rect">
            <a:avLst/>
          </a:prstGeom>
          <a:noFill/>
        </p:spPr>
        <p:txBody>
          <a:bodyPr wrap="square" rtlCol="0">
            <a:spAutoFit/>
          </a:bodyPr>
          <a:lstStyle/>
          <a:p>
            <a:r>
              <a:rPr lang="en-IE" sz="800" dirty="0"/>
              <a:t>Source: Own Elaboration based on CSO data</a:t>
            </a:r>
          </a:p>
        </p:txBody>
      </p:sp>
    </p:spTree>
    <p:extLst>
      <p:ext uri="{BB962C8B-B14F-4D97-AF65-F5344CB8AC3E}">
        <p14:creationId xmlns:p14="http://schemas.microsoft.com/office/powerpoint/2010/main" val="103200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60" y="32494"/>
            <a:ext cx="8229600" cy="1143000"/>
          </a:xfrm>
        </p:spPr>
        <p:txBody>
          <a:bodyPr/>
          <a:lstStyle/>
          <a:p>
            <a:r>
              <a:rPr lang="en-IE" dirty="0"/>
              <a:t>Patterns of Trade</a:t>
            </a:r>
          </a:p>
        </p:txBody>
      </p:sp>
      <p:graphicFrame>
        <p:nvGraphicFramePr>
          <p:cNvPr id="3" name="Chart 2"/>
          <p:cNvGraphicFramePr>
            <a:graphicFrameLocks/>
          </p:cNvGraphicFramePr>
          <p:nvPr>
            <p:extLst>
              <p:ext uri="{D42A27DB-BD31-4B8C-83A1-F6EECF244321}">
                <p14:modId xmlns:p14="http://schemas.microsoft.com/office/powerpoint/2010/main" val="1788138333"/>
              </p:ext>
            </p:extLst>
          </p:nvPr>
        </p:nvGraphicFramePr>
        <p:xfrm>
          <a:off x="395536" y="1484784"/>
          <a:ext cx="8352928"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89482536"/>
              </p:ext>
            </p:extLst>
          </p:nvPr>
        </p:nvGraphicFramePr>
        <p:xfrm>
          <a:off x="395536" y="3717032"/>
          <a:ext cx="8280920" cy="2160241"/>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2013773" y="1209592"/>
            <a:ext cx="4864423" cy="369332"/>
            <a:chOff x="1979712" y="1507193"/>
            <a:chExt cx="4864423" cy="369332"/>
          </a:xfrm>
        </p:grpSpPr>
        <p:sp>
          <p:nvSpPr>
            <p:cNvPr id="6" name="TextBox 5"/>
            <p:cNvSpPr txBox="1"/>
            <p:nvPr/>
          </p:nvSpPr>
          <p:spPr>
            <a:xfrm>
              <a:off x="1979712" y="1507193"/>
              <a:ext cx="4864423" cy="369332"/>
            </a:xfrm>
            <a:prstGeom prst="rect">
              <a:avLst/>
            </a:prstGeom>
            <a:noFill/>
          </p:spPr>
          <p:txBody>
            <a:bodyPr wrap="square" rtlCol="0">
              <a:spAutoFit/>
            </a:bodyPr>
            <a:lstStyle/>
            <a:p>
              <a:r>
                <a:rPr lang="en-IE" dirty="0">
                  <a:solidFill>
                    <a:srgbClr val="92D050"/>
                  </a:solidFill>
                </a:rPr>
                <a:t>	</a:t>
              </a:r>
              <a:r>
                <a:rPr lang="en-IE" dirty="0"/>
                <a:t>Exports</a:t>
              </a:r>
              <a:r>
                <a:rPr lang="en-IE" dirty="0">
                  <a:solidFill>
                    <a:srgbClr val="0070C0"/>
                  </a:solidFill>
                </a:rPr>
                <a:t>		</a:t>
              </a:r>
              <a:r>
                <a:rPr lang="en-IE" dirty="0"/>
                <a:t>Imports </a:t>
              </a:r>
            </a:p>
          </p:txBody>
        </p:sp>
        <p:sp>
          <p:nvSpPr>
            <p:cNvPr id="8" name="Rectangle 7"/>
            <p:cNvSpPr/>
            <p:nvPr/>
          </p:nvSpPr>
          <p:spPr>
            <a:xfrm>
              <a:off x="3961875" y="1550318"/>
              <a:ext cx="360040" cy="2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5834083" y="1550318"/>
              <a:ext cx="360040" cy="2477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grpSp>
      <p:sp>
        <p:nvSpPr>
          <p:cNvPr id="10" name="TextBox 9"/>
          <p:cNvSpPr txBox="1"/>
          <p:nvPr/>
        </p:nvSpPr>
        <p:spPr>
          <a:xfrm>
            <a:off x="323528" y="5821011"/>
            <a:ext cx="2304256" cy="215444"/>
          </a:xfrm>
          <a:prstGeom prst="rect">
            <a:avLst/>
          </a:prstGeom>
          <a:noFill/>
        </p:spPr>
        <p:txBody>
          <a:bodyPr wrap="square" rtlCol="0">
            <a:spAutoFit/>
          </a:bodyPr>
          <a:lstStyle/>
          <a:p>
            <a:r>
              <a:rPr lang="en-IE" sz="800" dirty="0"/>
              <a:t>Own Elaboration Based on CSO Data</a:t>
            </a:r>
          </a:p>
        </p:txBody>
      </p:sp>
    </p:spTree>
    <p:extLst>
      <p:ext uri="{BB962C8B-B14F-4D97-AF65-F5344CB8AC3E}">
        <p14:creationId xmlns:p14="http://schemas.microsoft.com/office/powerpoint/2010/main" val="289496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Commodities Traded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599" y="1628800"/>
            <a:ext cx="8568952" cy="3914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0086" y="5652460"/>
            <a:ext cx="2304256" cy="215444"/>
          </a:xfrm>
          <a:prstGeom prst="rect">
            <a:avLst/>
          </a:prstGeom>
          <a:noFill/>
        </p:spPr>
        <p:txBody>
          <a:bodyPr wrap="square" rtlCol="0">
            <a:spAutoFit/>
          </a:bodyPr>
          <a:lstStyle/>
          <a:p>
            <a:r>
              <a:rPr lang="en-IE" sz="800" dirty="0"/>
              <a:t>Own Elaboration Based on CSO Data</a:t>
            </a:r>
          </a:p>
        </p:txBody>
      </p:sp>
    </p:spTree>
    <p:extLst>
      <p:ext uri="{BB962C8B-B14F-4D97-AF65-F5344CB8AC3E}">
        <p14:creationId xmlns:p14="http://schemas.microsoft.com/office/powerpoint/2010/main" val="239130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Destinations of Trade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468" y="1844824"/>
            <a:ext cx="907891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763688" y="1379867"/>
            <a:ext cx="5044443" cy="369332"/>
            <a:chOff x="1979712" y="1507193"/>
            <a:chExt cx="5044443" cy="369332"/>
          </a:xfrm>
        </p:grpSpPr>
        <p:sp>
          <p:nvSpPr>
            <p:cNvPr id="14" name="TextBox 13"/>
            <p:cNvSpPr txBox="1"/>
            <p:nvPr/>
          </p:nvSpPr>
          <p:spPr>
            <a:xfrm>
              <a:off x="1979712" y="1507193"/>
              <a:ext cx="4864423" cy="369332"/>
            </a:xfrm>
            <a:prstGeom prst="rect">
              <a:avLst/>
            </a:prstGeom>
            <a:noFill/>
          </p:spPr>
          <p:txBody>
            <a:bodyPr wrap="square" rtlCol="0">
              <a:spAutoFit/>
            </a:bodyPr>
            <a:lstStyle/>
            <a:p>
              <a:r>
                <a:rPr lang="en-IE" dirty="0"/>
                <a:t>GB</a:t>
              </a:r>
              <a:r>
                <a:rPr lang="en-IE" dirty="0">
                  <a:solidFill>
                    <a:srgbClr val="92D050"/>
                  </a:solidFill>
                </a:rPr>
                <a:t>		</a:t>
              </a:r>
              <a:r>
                <a:rPr lang="en-IE" dirty="0"/>
                <a:t>EU</a:t>
              </a:r>
              <a:r>
                <a:rPr lang="en-IE" dirty="0">
                  <a:solidFill>
                    <a:srgbClr val="0070C0"/>
                  </a:solidFill>
                </a:rPr>
                <a:t>		</a:t>
              </a:r>
              <a:r>
                <a:rPr lang="en-IE" dirty="0"/>
                <a:t>Non-EU </a:t>
              </a:r>
            </a:p>
          </p:txBody>
        </p:sp>
        <p:sp>
          <p:nvSpPr>
            <p:cNvPr id="15" name="Rectangle 14"/>
            <p:cNvSpPr/>
            <p:nvPr/>
          </p:nvSpPr>
          <p:spPr>
            <a:xfrm>
              <a:off x="2474694" y="1567996"/>
              <a:ext cx="360040" cy="2477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E"/>
            </a:p>
          </p:txBody>
        </p:sp>
        <p:sp>
          <p:nvSpPr>
            <p:cNvPr id="19" name="Rectangle 18"/>
            <p:cNvSpPr/>
            <p:nvPr/>
          </p:nvSpPr>
          <p:spPr>
            <a:xfrm>
              <a:off x="4391979" y="1567996"/>
              <a:ext cx="360040" cy="2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p:cNvSpPr/>
            <p:nvPr/>
          </p:nvSpPr>
          <p:spPr>
            <a:xfrm>
              <a:off x="6664115" y="1567995"/>
              <a:ext cx="360040" cy="2477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grpSp>
      <p:sp>
        <p:nvSpPr>
          <p:cNvPr id="22" name="TextBox 21"/>
          <p:cNvSpPr txBox="1"/>
          <p:nvPr/>
        </p:nvSpPr>
        <p:spPr>
          <a:xfrm>
            <a:off x="605100" y="5697542"/>
            <a:ext cx="2304256" cy="215444"/>
          </a:xfrm>
          <a:prstGeom prst="rect">
            <a:avLst/>
          </a:prstGeom>
          <a:noFill/>
        </p:spPr>
        <p:txBody>
          <a:bodyPr wrap="square" rtlCol="0">
            <a:spAutoFit/>
          </a:bodyPr>
          <a:lstStyle/>
          <a:p>
            <a:r>
              <a:rPr lang="en-IE" sz="800" dirty="0"/>
              <a:t>Own Elaboration Based on CSO Data</a:t>
            </a:r>
          </a:p>
        </p:txBody>
      </p:sp>
    </p:spTree>
    <p:extLst>
      <p:ext uri="{BB962C8B-B14F-4D97-AF65-F5344CB8AC3E}">
        <p14:creationId xmlns:p14="http://schemas.microsoft.com/office/powerpoint/2010/main" val="367288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305" y="116632"/>
            <a:ext cx="8229600" cy="1143000"/>
          </a:xfrm>
        </p:spPr>
        <p:txBody>
          <a:bodyPr/>
          <a:lstStyle/>
          <a:p>
            <a:r>
              <a:rPr lang="en-IE" dirty="0"/>
              <a:t>Trade imbalance between Imports and Exports</a:t>
            </a:r>
          </a:p>
        </p:txBody>
      </p:sp>
      <p:graphicFrame>
        <p:nvGraphicFramePr>
          <p:cNvPr id="3" name="Chart 2"/>
          <p:cNvGraphicFramePr>
            <a:graphicFrameLocks/>
          </p:cNvGraphicFramePr>
          <p:nvPr>
            <p:extLst>
              <p:ext uri="{D42A27DB-BD31-4B8C-83A1-F6EECF244321}">
                <p14:modId xmlns:p14="http://schemas.microsoft.com/office/powerpoint/2010/main" val="76375028"/>
              </p:ext>
            </p:extLst>
          </p:nvPr>
        </p:nvGraphicFramePr>
        <p:xfrm>
          <a:off x="467544" y="1628800"/>
          <a:ext cx="8136904" cy="37597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15616" y="5604599"/>
            <a:ext cx="2304256" cy="215444"/>
          </a:xfrm>
          <a:prstGeom prst="rect">
            <a:avLst/>
          </a:prstGeom>
          <a:noFill/>
        </p:spPr>
        <p:txBody>
          <a:bodyPr wrap="square" rtlCol="0">
            <a:spAutoFit/>
          </a:bodyPr>
          <a:lstStyle/>
          <a:p>
            <a:r>
              <a:rPr lang="en-IE" sz="800" dirty="0"/>
              <a:t>Own Elaboration Based on CSO Data</a:t>
            </a:r>
          </a:p>
        </p:txBody>
      </p:sp>
    </p:spTree>
    <p:extLst>
      <p:ext uri="{BB962C8B-B14F-4D97-AF65-F5344CB8AC3E}">
        <p14:creationId xmlns:p14="http://schemas.microsoft.com/office/powerpoint/2010/main" val="156137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Physical Developments since 2000</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5976" y="1196752"/>
            <a:ext cx="4074393" cy="425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4191" y="1412776"/>
            <a:ext cx="3600400" cy="3970318"/>
          </a:xfrm>
          <a:prstGeom prst="rect">
            <a:avLst/>
          </a:prstGeom>
          <a:noFill/>
        </p:spPr>
        <p:txBody>
          <a:bodyPr wrap="square" rtlCol="0">
            <a:spAutoFit/>
          </a:bodyPr>
          <a:lstStyle/>
          <a:p>
            <a:r>
              <a:rPr lang="en-IE" dirty="0"/>
              <a:t>Major upgrading of Road Network</a:t>
            </a:r>
          </a:p>
          <a:p>
            <a:endParaRPr lang="en-IE" dirty="0"/>
          </a:p>
          <a:p>
            <a:r>
              <a:rPr lang="en-IE" dirty="0"/>
              <a:t>Concentration of surface transport infrastructure around Dublin City.</a:t>
            </a:r>
          </a:p>
          <a:p>
            <a:endParaRPr lang="en-IE" dirty="0"/>
          </a:p>
          <a:p>
            <a:r>
              <a:rPr lang="en-IE" dirty="0"/>
              <a:t>Improved Accessibility to ports particularly Dublin</a:t>
            </a:r>
          </a:p>
          <a:p>
            <a:endParaRPr lang="en-IE" dirty="0"/>
          </a:p>
          <a:p>
            <a:r>
              <a:rPr lang="en-IE" dirty="0"/>
              <a:t>Minor Upgrading of Port infrastructure across the country, most notably Belfast and Waterford</a:t>
            </a:r>
          </a:p>
          <a:p>
            <a:endParaRPr lang="en-IE" dirty="0"/>
          </a:p>
        </p:txBody>
      </p:sp>
      <p:sp>
        <p:nvSpPr>
          <p:cNvPr id="3" name="TextBox 2"/>
          <p:cNvSpPr txBox="1"/>
          <p:nvPr/>
        </p:nvSpPr>
        <p:spPr>
          <a:xfrm>
            <a:off x="5292080" y="5452902"/>
            <a:ext cx="3240360" cy="215444"/>
          </a:xfrm>
          <a:prstGeom prst="rect">
            <a:avLst/>
          </a:prstGeom>
          <a:noFill/>
        </p:spPr>
        <p:txBody>
          <a:bodyPr wrap="square" rtlCol="0">
            <a:spAutoFit/>
          </a:bodyPr>
          <a:lstStyle/>
          <a:p>
            <a:r>
              <a:rPr lang="en-IE" sz="800" dirty="0"/>
              <a:t>Source: Competition authority 2013</a:t>
            </a:r>
          </a:p>
        </p:txBody>
      </p:sp>
    </p:spTree>
    <p:extLst>
      <p:ext uri="{BB962C8B-B14F-4D97-AF65-F5344CB8AC3E}">
        <p14:creationId xmlns:p14="http://schemas.microsoft.com/office/powerpoint/2010/main" val="311545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Logistics Trends</a:t>
            </a:r>
          </a:p>
        </p:txBody>
      </p:sp>
      <p:graphicFrame>
        <p:nvGraphicFramePr>
          <p:cNvPr id="3" name="Table 2"/>
          <p:cNvGraphicFramePr>
            <a:graphicFrameLocks noGrp="1"/>
          </p:cNvGraphicFramePr>
          <p:nvPr>
            <p:extLst>
              <p:ext uri="{D42A27DB-BD31-4B8C-83A1-F6EECF244321}">
                <p14:modId xmlns:p14="http://schemas.microsoft.com/office/powerpoint/2010/main" val="3366472776"/>
              </p:ext>
            </p:extLst>
          </p:nvPr>
        </p:nvGraphicFramePr>
        <p:xfrm>
          <a:off x="1043608" y="1196752"/>
          <a:ext cx="7848872" cy="4888020"/>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407460">
                <a:tc>
                  <a:txBody>
                    <a:bodyPr/>
                    <a:lstStyle/>
                    <a:p>
                      <a:r>
                        <a:rPr lang="en-IE" dirty="0"/>
                        <a:t>Shipping Lines</a:t>
                      </a:r>
                    </a:p>
                  </a:txBody>
                  <a:tcPr/>
                </a:tc>
                <a:tc>
                  <a:txBody>
                    <a:bodyPr/>
                    <a:lstStyle/>
                    <a:p>
                      <a:r>
                        <a:rPr lang="en-IE" dirty="0"/>
                        <a:t>Logistic</a:t>
                      </a:r>
                      <a:r>
                        <a:rPr lang="en-IE" baseline="0" dirty="0"/>
                        <a:t> Service </a:t>
                      </a:r>
                      <a:r>
                        <a:rPr lang="en-IE" dirty="0"/>
                        <a:t>Providers</a:t>
                      </a:r>
                    </a:p>
                  </a:txBody>
                  <a:tcPr/>
                </a:tc>
                <a:extLst>
                  <a:ext uri="{0D108BD9-81ED-4DB2-BD59-A6C34878D82A}">
                    <a16:rowId xmlns:a16="http://schemas.microsoft.com/office/drawing/2014/main" val="10000"/>
                  </a:ext>
                </a:extLst>
              </a:tr>
              <a:tr h="3769004">
                <a:tc>
                  <a:txBody>
                    <a:bodyPr/>
                    <a:lstStyle/>
                    <a:p>
                      <a:r>
                        <a:rPr lang="en-IE" baseline="0" dirty="0"/>
                        <a:t>Consolidation in through mergers and acquisitions and concentration in routes in both </a:t>
                      </a:r>
                      <a:r>
                        <a:rPr lang="en-IE" baseline="0" dirty="0" err="1"/>
                        <a:t>LoLo</a:t>
                      </a:r>
                      <a:r>
                        <a:rPr lang="en-IE" baseline="0" dirty="0"/>
                        <a:t> and </a:t>
                      </a:r>
                      <a:r>
                        <a:rPr lang="en-IE" baseline="0" dirty="0" err="1"/>
                        <a:t>RoRo</a:t>
                      </a:r>
                      <a:endParaRPr lang="en-IE" baseline="0" dirty="0"/>
                    </a:p>
                    <a:p>
                      <a:endParaRPr lang="en-IE" baseline="0" dirty="0"/>
                    </a:p>
                    <a:p>
                      <a:r>
                        <a:rPr lang="en-IE" baseline="0" dirty="0"/>
                        <a:t>Introduction of highly successful direct continental CONRO service from Dublin from 2009</a:t>
                      </a:r>
                    </a:p>
                    <a:p>
                      <a:endParaRPr lang="en-IE" baseline="0" dirty="0"/>
                    </a:p>
                    <a:p>
                      <a:r>
                        <a:rPr lang="en-IE" baseline="0" dirty="0"/>
                        <a:t>Rise of Vessel sharing Arrangements in </a:t>
                      </a:r>
                      <a:r>
                        <a:rPr lang="en-IE" baseline="0" dirty="0" err="1"/>
                        <a:t>LoLo</a:t>
                      </a:r>
                      <a:r>
                        <a:rPr lang="en-IE" baseline="0" dirty="0"/>
                        <a:t> sector in early 2000’s with nearly all operators employing VSA’s by 2010 (IMDO)</a:t>
                      </a:r>
                    </a:p>
                    <a:p>
                      <a:endParaRPr lang="en-IE" baseline="0" dirty="0"/>
                    </a:p>
                    <a:p>
                      <a:r>
                        <a:rPr lang="en-IE" baseline="0" dirty="0"/>
                        <a:t>Note: Consolidation in both markets accelerated by effects of the recessionary period</a:t>
                      </a:r>
                      <a:endParaRPr lang="en-IE" dirty="0"/>
                    </a:p>
                  </a:txBody>
                  <a:tcPr/>
                </a:tc>
                <a:tc>
                  <a:txBody>
                    <a:bodyPr/>
                    <a:lstStyle/>
                    <a:p>
                      <a:r>
                        <a:rPr lang="en-IE" dirty="0"/>
                        <a:t>The increased centralisation</a:t>
                      </a:r>
                      <a:r>
                        <a:rPr lang="en-IE" baseline="0" dirty="0"/>
                        <a:t> of inventory amongst logistics service providers in the Greater Dublin Area (GDA) (</a:t>
                      </a:r>
                      <a:r>
                        <a:rPr lang="en-IE" baseline="0" dirty="0" err="1"/>
                        <a:t>Intertrade</a:t>
                      </a:r>
                      <a:r>
                        <a:rPr lang="en-IE" baseline="0" dirty="0"/>
                        <a:t> Ireland 2005)</a:t>
                      </a:r>
                    </a:p>
                    <a:p>
                      <a:endParaRPr lang="en-IE" baseline="0" dirty="0"/>
                    </a:p>
                    <a:p>
                      <a:endParaRPr lang="en-IE" dirty="0"/>
                    </a:p>
                    <a:p>
                      <a:r>
                        <a:rPr lang="en-IE" dirty="0"/>
                        <a:t>The increased utilisation of hub and spoke networks</a:t>
                      </a:r>
                      <a:r>
                        <a:rPr lang="en-IE" baseline="0" dirty="0"/>
                        <a:t> with hubs in the GDA, UK (utilising Ire-UK </a:t>
                      </a:r>
                      <a:r>
                        <a:rPr lang="en-IE" baseline="0" dirty="0" err="1"/>
                        <a:t>landbridge</a:t>
                      </a:r>
                      <a:r>
                        <a:rPr lang="en-IE" baseline="0" dirty="0"/>
                        <a:t>) and mainland Europe (Belgium and Holland)</a:t>
                      </a:r>
                    </a:p>
                    <a:p>
                      <a:endParaRPr lang="en-IE" baseline="0" dirty="0"/>
                    </a:p>
                    <a:p>
                      <a:endParaRPr lang="en-IE" baseline="0" dirty="0"/>
                    </a:p>
                    <a:p>
                      <a:r>
                        <a:rPr lang="en-IE" baseline="0" dirty="0"/>
                        <a:t>Continued prevalence of Road transport</a:t>
                      </a:r>
                    </a:p>
                    <a:p>
                      <a:r>
                        <a:rPr lang="en-IE" baseline="0" dirty="0"/>
                        <a:t>(99% Road  CSO)</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849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81528" cy="1143000"/>
          </a:xfrm>
        </p:spPr>
        <p:txBody>
          <a:bodyPr/>
          <a:lstStyle/>
          <a:p>
            <a:r>
              <a:rPr lang="en-IE" sz="2400" dirty="0"/>
              <a:t>Factors Influencing Observed Trend of centralisation around core ports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9" y="1340768"/>
            <a:ext cx="3149600" cy="37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66681" y="5041293"/>
            <a:ext cx="4464496" cy="215444"/>
          </a:xfrm>
          <a:prstGeom prst="rect">
            <a:avLst/>
          </a:prstGeom>
          <a:noFill/>
        </p:spPr>
        <p:txBody>
          <a:bodyPr wrap="square" rtlCol="0">
            <a:spAutoFit/>
          </a:bodyPr>
          <a:lstStyle/>
          <a:p>
            <a:pPr algn="ctr"/>
            <a:r>
              <a:rPr lang="en-IE" sz="800" dirty="0"/>
              <a:t>Population Density Map of Ireland</a:t>
            </a:r>
          </a:p>
        </p:txBody>
      </p:sp>
      <p:sp>
        <p:nvSpPr>
          <p:cNvPr id="4" name="TextBox 3"/>
          <p:cNvSpPr txBox="1"/>
          <p:nvPr/>
        </p:nvSpPr>
        <p:spPr>
          <a:xfrm>
            <a:off x="196353" y="1340768"/>
            <a:ext cx="5256584" cy="4524315"/>
          </a:xfrm>
          <a:prstGeom prst="rect">
            <a:avLst/>
          </a:prstGeom>
          <a:noFill/>
        </p:spPr>
        <p:txBody>
          <a:bodyPr wrap="square" rtlCol="0">
            <a:spAutoFit/>
          </a:bodyPr>
          <a:lstStyle/>
          <a:p>
            <a:pPr marL="285750" indent="-285750">
              <a:buFontTx/>
              <a:buChar char="-"/>
            </a:pPr>
            <a:r>
              <a:rPr lang="en-IE" dirty="0"/>
              <a:t>Value/volume differential between imports and exports favours concentration of logistics networks around large importation bases i.e. centres of population</a:t>
            </a:r>
          </a:p>
          <a:p>
            <a:endParaRPr lang="en-IE" dirty="0"/>
          </a:p>
          <a:p>
            <a:pPr marL="285750" indent="-285750">
              <a:buFontTx/>
              <a:buChar char="-"/>
            </a:pPr>
            <a:r>
              <a:rPr lang="en-IE" dirty="0"/>
              <a:t>Inability to balance loads put ports in exporting corners at disadvantage despite efficiency of port services</a:t>
            </a:r>
          </a:p>
          <a:p>
            <a:endParaRPr lang="en-IE" dirty="0"/>
          </a:p>
          <a:p>
            <a:pPr marL="285750" indent="-285750">
              <a:buFontTx/>
              <a:buChar char="-"/>
            </a:pPr>
            <a:r>
              <a:rPr lang="en-IE" dirty="0"/>
              <a:t>Added Reliability of </a:t>
            </a:r>
            <a:r>
              <a:rPr lang="en-IE" dirty="0" err="1"/>
              <a:t>RoRo</a:t>
            </a:r>
            <a:r>
              <a:rPr lang="en-IE" dirty="0"/>
              <a:t> over </a:t>
            </a:r>
            <a:r>
              <a:rPr lang="en-IE" dirty="0" err="1"/>
              <a:t>LoLo</a:t>
            </a:r>
            <a:r>
              <a:rPr lang="en-IE" dirty="0"/>
              <a:t> further gives Dublin an advantage for increasingly time sensitive high value cargos</a:t>
            </a:r>
          </a:p>
          <a:p>
            <a:r>
              <a:rPr lang="en-IE" dirty="0"/>
              <a:t> </a:t>
            </a:r>
          </a:p>
          <a:p>
            <a:r>
              <a:rPr lang="en-IE" dirty="0"/>
              <a:t>-   Major driver of port traffic flows are efficiencies 	afforded to logistics service providers </a:t>
            </a:r>
          </a:p>
          <a:p>
            <a:endParaRPr lang="en-IE" dirty="0"/>
          </a:p>
        </p:txBody>
      </p:sp>
    </p:spTree>
    <p:extLst>
      <p:ext uri="{BB962C8B-B14F-4D97-AF65-F5344CB8AC3E}">
        <p14:creationId xmlns:p14="http://schemas.microsoft.com/office/powerpoint/2010/main" val="13003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196" y="173466"/>
            <a:ext cx="8229600" cy="1143000"/>
          </a:xfrm>
        </p:spPr>
        <p:txBody>
          <a:bodyPr/>
          <a:lstStyle/>
          <a:p>
            <a:r>
              <a:rPr lang="en-IE" dirty="0"/>
              <a:t>Outline</a:t>
            </a:r>
          </a:p>
        </p:txBody>
      </p:sp>
      <p:sp>
        <p:nvSpPr>
          <p:cNvPr id="4" name="TextBox 3"/>
          <p:cNvSpPr txBox="1"/>
          <p:nvPr/>
        </p:nvSpPr>
        <p:spPr>
          <a:xfrm>
            <a:off x="971600" y="1340768"/>
            <a:ext cx="7128792" cy="3970318"/>
          </a:xfrm>
          <a:prstGeom prst="rect">
            <a:avLst/>
          </a:prstGeom>
          <a:noFill/>
        </p:spPr>
        <p:txBody>
          <a:bodyPr wrap="square" rtlCol="0">
            <a:spAutoFit/>
          </a:bodyPr>
          <a:lstStyle/>
          <a:p>
            <a:pPr marL="342900" indent="-342900">
              <a:buAutoNum type="arabicPeriod"/>
            </a:pPr>
            <a:r>
              <a:rPr lang="en-IE" sz="3600" dirty="0"/>
              <a:t>Motivation</a:t>
            </a:r>
          </a:p>
          <a:p>
            <a:pPr marL="342900" indent="-342900">
              <a:buAutoNum type="arabicPeriod"/>
            </a:pPr>
            <a:endParaRPr lang="en-IE" sz="3600" dirty="0"/>
          </a:p>
          <a:p>
            <a:pPr marL="342900" indent="-342900">
              <a:buAutoNum type="arabicPeriod"/>
            </a:pPr>
            <a:r>
              <a:rPr lang="en-IE" sz="3600" dirty="0"/>
              <a:t>Methodology</a:t>
            </a:r>
          </a:p>
          <a:p>
            <a:pPr marL="342900" indent="-342900">
              <a:buAutoNum type="arabicPeriod"/>
            </a:pPr>
            <a:endParaRPr lang="en-IE" sz="3600" dirty="0"/>
          </a:p>
          <a:p>
            <a:pPr marL="342900" indent="-342900">
              <a:buAutoNum type="arabicPeriod"/>
            </a:pPr>
            <a:r>
              <a:rPr lang="en-IE" sz="3600" dirty="0"/>
              <a:t>Preliminary Findings</a:t>
            </a:r>
          </a:p>
          <a:p>
            <a:pPr marL="342900" indent="-342900">
              <a:buAutoNum type="arabicPeriod"/>
            </a:pPr>
            <a:endParaRPr lang="en-IE" sz="3600" dirty="0"/>
          </a:p>
          <a:p>
            <a:pPr marL="342900" indent="-342900">
              <a:buAutoNum type="arabicPeriod"/>
            </a:pPr>
            <a:r>
              <a:rPr lang="en-IE" sz="3600" dirty="0"/>
              <a:t>Discussion</a:t>
            </a:r>
          </a:p>
        </p:txBody>
      </p:sp>
    </p:spTree>
    <p:extLst>
      <p:ext uri="{BB962C8B-B14F-4D97-AF65-F5344CB8AC3E}">
        <p14:creationId xmlns:p14="http://schemas.microsoft.com/office/powerpoint/2010/main" val="97454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National Port Policy (2013)</a:t>
            </a:r>
          </a:p>
        </p:txBody>
      </p:sp>
      <p:sp>
        <p:nvSpPr>
          <p:cNvPr id="4" name="TextBox 3"/>
          <p:cNvSpPr txBox="1"/>
          <p:nvPr/>
        </p:nvSpPr>
        <p:spPr>
          <a:xfrm>
            <a:off x="827584" y="1556792"/>
            <a:ext cx="7920880" cy="4247317"/>
          </a:xfrm>
          <a:prstGeom prst="rect">
            <a:avLst/>
          </a:prstGeom>
          <a:noFill/>
        </p:spPr>
        <p:txBody>
          <a:bodyPr wrap="square" rtlCol="0">
            <a:spAutoFit/>
          </a:bodyPr>
          <a:lstStyle/>
          <a:p>
            <a:r>
              <a:rPr lang="en-IE" dirty="0"/>
              <a:t>5 Ports maintained as state owned commercialised port companies as follows:</a:t>
            </a:r>
          </a:p>
          <a:p>
            <a:endParaRPr lang="en-IE" dirty="0"/>
          </a:p>
          <a:p>
            <a:r>
              <a:rPr lang="en-IE" dirty="0"/>
              <a:t>	Tier 1 – Dublin Port, Port of Cork and Shannon </a:t>
            </a:r>
            <a:r>
              <a:rPr lang="en-IE" dirty="0" err="1"/>
              <a:t>Foynes</a:t>
            </a:r>
            <a:r>
              <a:rPr lang="en-IE" dirty="0"/>
              <a:t> Port 	Company</a:t>
            </a:r>
          </a:p>
          <a:p>
            <a:r>
              <a:rPr lang="en-IE" dirty="0"/>
              <a:t>	Tier 2 – Rosslare </a:t>
            </a:r>
            <a:r>
              <a:rPr lang="en-IE" dirty="0" err="1"/>
              <a:t>Europort</a:t>
            </a:r>
            <a:r>
              <a:rPr lang="en-IE" dirty="0"/>
              <a:t> and the Port of Waterford</a:t>
            </a:r>
          </a:p>
          <a:p>
            <a:endParaRPr lang="en-IE" dirty="0"/>
          </a:p>
          <a:p>
            <a:r>
              <a:rPr lang="en-IE" dirty="0"/>
              <a:t>Tier 1 ports mandated to </a:t>
            </a:r>
            <a:r>
              <a:rPr lang="en-IE" i="1" dirty="0"/>
              <a:t>“lead the response of the state commercial ports sector to future national port capacity requirements”</a:t>
            </a:r>
          </a:p>
          <a:p>
            <a:endParaRPr lang="en-IE" dirty="0"/>
          </a:p>
          <a:p>
            <a:r>
              <a:rPr lang="en-IE" dirty="0"/>
              <a:t>Tier 2 ports have a role to </a:t>
            </a:r>
            <a:r>
              <a:rPr lang="en-IE" i="1" dirty="0"/>
              <a:t>“develop additional capacity to aid competitive conditions within the unitised sectors in particular”</a:t>
            </a:r>
          </a:p>
          <a:p>
            <a:endParaRPr lang="en-IE" i="1" dirty="0"/>
          </a:p>
          <a:p>
            <a:r>
              <a:rPr lang="en-IE" dirty="0"/>
              <a:t>Ports to receive no exchequer funding for infrastructure development or otherwise</a:t>
            </a:r>
          </a:p>
        </p:txBody>
      </p:sp>
    </p:spTree>
    <p:extLst>
      <p:ext uri="{BB962C8B-B14F-4D97-AF65-F5344CB8AC3E}">
        <p14:creationId xmlns:p14="http://schemas.microsoft.com/office/powerpoint/2010/main" val="418856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3841" y="1268760"/>
            <a:ext cx="7056784" cy="4647426"/>
          </a:xfrm>
          <a:prstGeom prst="rect">
            <a:avLst/>
          </a:prstGeom>
        </p:spPr>
        <p:txBody>
          <a:bodyPr wrap="square">
            <a:spAutoFit/>
          </a:bodyPr>
          <a:lstStyle/>
          <a:p>
            <a:pPr marL="457200" indent="-457200">
              <a:spcAft>
                <a:spcPts val="0"/>
              </a:spcAft>
              <a:buFont typeface="+mj-lt"/>
              <a:buAutoNum type="arabicPeriod"/>
            </a:pPr>
            <a:r>
              <a:rPr lang="en-IE" sz="2000" dirty="0"/>
              <a:t>Location of the port and capability to generate traffic flows</a:t>
            </a:r>
          </a:p>
          <a:p>
            <a:pPr marL="1371600" lvl="2" indent="-457200">
              <a:spcAft>
                <a:spcPts val="0"/>
              </a:spcAft>
              <a:buFont typeface="Courier New" panose="02070309020205020404" pitchFamily="49" charset="0"/>
              <a:buChar char="o"/>
            </a:pPr>
            <a:r>
              <a:rPr lang="en-IE" dirty="0"/>
              <a:t>Size and import/export balance in hinterland</a:t>
            </a:r>
          </a:p>
          <a:p>
            <a:pPr marL="1371600" lvl="2" indent="-457200">
              <a:spcAft>
                <a:spcPts val="0"/>
              </a:spcAft>
              <a:buFont typeface="Courier New" panose="02070309020205020404" pitchFamily="49" charset="0"/>
              <a:buChar char="o"/>
            </a:pPr>
            <a:r>
              <a:rPr lang="en-IE" dirty="0"/>
              <a:t>Power of Intermediaries</a:t>
            </a:r>
          </a:p>
          <a:p>
            <a:pPr marL="1371600" lvl="2" indent="-457200">
              <a:spcAft>
                <a:spcPts val="0"/>
              </a:spcAft>
              <a:buFont typeface="Courier New" panose="02070309020205020404" pitchFamily="49" charset="0"/>
              <a:buChar char="o"/>
            </a:pPr>
            <a:endParaRPr lang="en-IE" sz="2000" dirty="0"/>
          </a:p>
          <a:p>
            <a:pPr marL="457200" indent="-457200">
              <a:spcAft>
                <a:spcPts val="0"/>
              </a:spcAft>
              <a:buFont typeface="+mj-lt"/>
              <a:buAutoNum type="arabicPeriod"/>
            </a:pPr>
            <a:r>
              <a:rPr lang="en-IE" sz="2000" dirty="0"/>
              <a:t>Slack in Availability of Physical Resources</a:t>
            </a:r>
          </a:p>
          <a:p>
            <a:pPr marL="1371600" lvl="2" indent="-457200">
              <a:spcAft>
                <a:spcPts val="0"/>
              </a:spcAft>
              <a:buFont typeface="Courier New" panose="02070309020205020404" pitchFamily="49" charset="0"/>
              <a:buChar char="o"/>
            </a:pPr>
            <a:r>
              <a:rPr lang="en-IE" sz="2000" dirty="0"/>
              <a:t>Suitable land and depth of water</a:t>
            </a:r>
          </a:p>
          <a:p>
            <a:pPr lvl="2">
              <a:spcAft>
                <a:spcPts val="0"/>
              </a:spcAft>
            </a:pPr>
            <a:endParaRPr lang="en-IE" sz="2000" dirty="0"/>
          </a:p>
          <a:p>
            <a:pPr marL="457200" lvl="0" indent="-457200">
              <a:spcAft>
                <a:spcPts val="0"/>
              </a:spcAft>
              <a:buFont typeface="+mj-lt"/>
              <a:buAutoNum type="arabicPeriod"/>
            </a:pPr>
            <a:r>
              <a:rPr lang="en-IE" sz="2000" dirty="0">
                <a:solidFill>
                  <a:prstClr val="black"/>
                </a:solidFill>
              </a:rPr>
              <a:t>Access to main inland transportation networks</a:t>
            </a:r>
          </a:p>
          <a:p>
            <a:pPr marL="1371600" lvl="2" indent="-457200">
              <a:spcAft>
                <a:spcPts val="0"/>
              </a:spcAft>
              <a:buFont typeface="Courier New" panose="02070309020205020404" pitchFamily="49" charset="0"/>
              <a:buChar char="o"/>
            </a:pPr>
            <a:r>
              <a:rPr lang="en-IE" sz="2000" dirty="0"/>
              <a:t>Reliance on external bodies to develop connecting infrastructure</a:t>
            </a:r>
          </a:p>
          <a:p>
            <a:pPr lvl="0">
              <a:spcAft>
                <a:spcPts val="0"/>
              </a:spcAft>
            </a:pPr>
            <a:endParaRPr lang="en-IE" sz="2000" dirty="0">
              <a:solidFill>
                <a:prstClr val="black"/>
              </a:solidFill>
            </a:endParaRPr>
          </a:p>
          <a:p>
            <a:pPr lvl="0">
              <a:spcAft>
                <a:spcPts val="0"/>
              </a:spcAft>
            </a:pPr>
            <a:r>
              <a:rPr lang="en-IE" sz="2000" dirty="0">
                <a:solidFill>
                  <a:prstClr val="black"/>
                </a:solidFill>
              </a:rPr>
              <a:t>4. Port operating model and level of private sector 	participation</a:t>
            </a:r>
          </a:p>
          <a:p>
            <a:pPr marL="1371600" lvl="2" indent="-457200">
              <a:spcAft>
                <a:spcPts val="0"/>
              </a:spcAft>
              <a:buFont typeface="Courier New" panose="02070309020205020404" pitchFamily="49" charset="0"/>
              <a:buChar char="o"/>
            </a:pPr>
            <a:endParaRPr lang="en-IE" sz="2000" dirty="0"/>
          </a:p>
        </p:txBody>
      </p:sp>
      <p:sp>
        <p:nvSpPr>
          <p:cNvPr id="4" name="Title 1"/>
          <p:cNvSpPr txBox="1">
            <a:spLocks/>
          </p:cNvSpPr>
          <p:nvPr/>
        </p:nvSpPr>
        <p:spPr bwMode="auto">
          <a:xfrm>
            <a:off x="755576"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sz="2800" dirty="0"/>
              <a:t>Factors Affecting Capability of Port Managers to Respond through addition of capacity </a:t>
            </a:r>
          </a:p>
        </p:txBody>
      </p:sp>
    </p:spTree>
    <p:extLst>
      <p:ext uri="{BB962C8B-B14F-4D97-AF65-F5344CB8AC3E}">
        <p14:creationId xmlns:p14="http://schemas.microsoft.com/office/powerpoint/2010/main" val="2835339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sz="3600" dirty="0"/>
              <a:t>Factors Affecting Capability of Port Managers to Respond</a:t>
            </a:r>
          </a:p>
        </p:txBody>
      </p:sp>
      <p:sp>
        <p:nvSpPr>
          <p:cNvPr id="2" name="Rectangle 1"/>
          <p:cNvSpPr/>
          <p:nvPr/>
        </p:nvSpPr>
        <p:spPr>
          <a:xfrm>
            <a:off x="1115616" y="1556792"/>
            <a:ext cx="7416824" cy="3093154"/>
          </a:xfrm>
          <a:prstGeom prst="rect">
            <a:avLst/>
          </a:prstGeom>
        </p:spPr>
        <p:txBody>
          <a:bodyPr wrap="square">
            <a:spAutoFit/>
          </a:bodyPr>
          <a:lstStyle/>
          <a:p>
            <a:pPr marL="1257300" lvl="2" indent="-342900">
              <a:spcAft>
                <a:spcPts val="600"/>
              </a:spcAft>
              <a:buFont typeface="Courier New" panose="02070309020205020404" pitchFamily="49" charset="0"/>
              <a:buChar char="o"/>
            </a:pPr>
            <a:endParaRPr lang="en-IE" sz="2000" dirty="0"/>
          </a:p>
          <a:p>
            <a:pPr marL="457200" indent="-457200">
              <a:spcAft>
                <a:spcPts val="600"/>
              </a:spcAft>
              <a:buFont typeface="+mj-lt"/>
              <a:buAutoNum type="arabicPeriod" startAt="5"/>
            </a:pPr>
            <a:r>
              <a:rPr lang="en-IE" sz="2000" dirty="0"/>
              <a:t>Capability to Leverage Finance</a:t>
            </a:r>
          </a:p>
          <a:p>
            <a:pPr marL="1371600" lvl="2" indent="-457200">
              <a:spcAft>
                <a:spcPts val="600"/>
              </a:spcAft>
              <a:buFont typeface="Courier New" panose="02070309020205020404" pitchFamily="49" charset="0"/>
              <a:buChar char="o"/>
            </a:pPr>
            <a:endParaRPr lang="en-IE" sz="2000" dirty="0"/>
          </a:p>
          <a:p>
            <a:pPr marL="457200" indent="-457200">
              <a:spcAft>
                <a:spcPts val="600"/>
              </a:spcAft>
              <a:buFont typeface="+mj-lt"/>
              <a:buAutoNum type="arabicPeriod" startAt="5"/>
            </a:pPr>
            <a:r>
              <a:rPr lang="en-IE" sz="2000" dirty="0"/>
              <a:t>Capability to leverage Social License to Operate</a:t>
            </a:r>
          </a:p>
          <a:p>
            <a:pPr marL="914400" lvl="1" indent="-457200">
              <a:spcAft>
                <a:spcPts val="600"/>
              </a:spcAft>
              <a:buFont typeface="Courier New" panose="02070309020205020404" pitchFamily="49" charset="0"/>
              <a:buChar char="o"/>
            </a:pPr>
            <a:r>
              <a:rPr lang="en-IE" sz="1600" dirty="0"/>
              <a:t>Difficulty in obtaining planning permissions and regulatory licenses</a:t>
            </a:r>
          </a:p>
          <a:p>
            <a:pPr marL="914400" lvl="1" indent="-457200">
              <a:spcAft>
                <a:spcPts val="600"/>
              </a:spcAft>
              <a:buFont typeface="Courier New" panose="02070309020205020404" pitchFamily="49" charset="0"/>
              <a:buChar char="o"/>
            </a:pPr>
            <a:r>
              <a:rPr lang="en-IE" sz="1600" dirty="0"/>
              <a:t>External Pressures from non-commercial stakeholders to realise value for port lands</a:t>
            </a:r>
          </a:p>
          <a:p>
            <a:pPr marL="914400" lvl="1" indent="-457200">
              <a:spcAft>
                <a:spcPts val="600"/>
              </a:spcAft>
              <a:buFont typeface="Courier New" panose="02070309020205020404" pitchFamily="49" charset="0"/>
              <a:buChar char="o"/>
            </a:pPr>
            <a:r>
              <a:rPr lang="en-IE" sz="1600" dirty="0"/>
              <a:t>Environmental and Social issues associated with port operations</a:t>
            </a:r>
          </a:p>
          <a:p>
            <a:pPr marL="914400" lvl="1" indent="-457200">
              <a:spcAft>
                <a:spcPts val="600"/>
              </a:spcAft>
              <a:buFont typeface="Courier New" panose="02070309020205020404" pitchFamily="49" charset="0"/>
              <a:buChar char="o"/>
            </a:pPr>
            <a:r>
              <a:rPr lang="en-IE" sz="1600" dirty="0"/>
              <a:t>Support from local and national authorities</a:t>
            </a:r>
          </a:p>
        </p:txBody>
      </p:sp>
    </p:spTree>
    <p:extLst>
      <p:ext uri="{BB962C8B-B14F-4D97-AF65-F5344CB8AC3E}">
        <p14:creationId xmlns:p14="http://schemas.microsoft.com/office/powerpoint/2010/main" val="91560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lstStyle/>
          <a:p>
            <a:r>
              <a:rPr lang="en-IE" dirty="0"/>
              <a:t>4. Discussion</a:t>
            </a:r>
          </a:p>
        </p:txBody>
      </p:sp>
    </p:spTree>
    <p:extLst>
      <p:ext uri="{BB962C8B-B14F-4D97-AF65-F5344CB8AC3E}">
        <p14:creationId xmlns:p14="http://schemas.microsoft.com/office/powerpoint/2010/main" val="213916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1143000"/>
          </a:xfrm>
        </p:spPr>
        <p:txBody>
          <a:bodyPr/>
          <a:lstStyle/>
          <a:p>
            <a:r>
              <a:rPr lang="en-IE" dirty="0"/>
              <a:t>Discussion</a:t>
            </a:r>
          </a:p>
        </p:txBody>
      </p:sp>
      <p:sp>
        <p:nvSpPr>
          <p:cNvPr id="3" name="TextBox 2"/>
          <p:cNvSpPr txBox="1"/>
          <p:nvPr/>
        </p:nvSpPr>
        <p:spPr>
          <a:xfrm>
            <a:off x="467544" y="1340768"/>
            <a:ext cx="8208912" cy="4247317"/>
          </a:xfrm>
          <a:prstGeom prst="rect">
            <a:avLst/>
          </a:prstGeom>
          <a:noFill/>
        </p:spPr>
        <p:txBody>
          <a:bodyPr wrap="square" rtlCol="0">
            <a:spAutoFit/>
          </a:bodyPr>
          <a:lstStyle/>
          <a:p>
            <a:r>
              <a:rPr lang="en-IE" dirty="0"/>
              <a:t>Context distorts the effect of common policy framework,</a:t>
            </a:r>
          </a:p>
          <a:p>
            <a:pPr marL="1200150" lvl="2" indent="-285750">
              <a:buFont typeface="Wingdings" panose="05000000000000000000" pitchFamily="2" charset="2"/>
              <a:buChar char="Ø"/>
            </a:pPr>
            <a:r>
              <a:rPr lang="en-IE" dirty="0"/>
              <a:t>Inherent capability to leverage key resources for port development differs in different port contexts</a:t>
            </a:r>
          </a:p>
          <a:p>
            <a:endParaRPr lang="en-IE" dirty="0"/>
          </a:p>
          <a:p>
            <a:pPr marL="342900" indent="-342900">
              <a:buFont typeface="+mj-lt"/>
              <a:buAutoNum type="arabicPeriod"/>
            </a:pPr>
            <a:r>
              <a:rPr lang="en-IE" dirty="0"/>
              <a:t>Scale of operations has consequences for capability to leverage finance   contingent on the traffic sector</a:t>
            </a:r>
          </a:p>
          <a:p>
            <a:pPr marL="342900" indent="-342900">
              <a:buFont typeface="+mj-lt"/>
              <a:buAutoNum type="arabicPeriod"/>
            </a:pPr>
            <a:endParaRPr lang="en-IE" dirty="0"/>
          </a:p>
          <a:p>
            <a:pPr marL="342900" indent="-342900">
              <a:buFont typeface="+mj-lt"/>
              <a:buAutoNum type="arabicPeriod"/>
            </a:pPr>
            <a:r>
              <a:rPr lang="en-IE" dirty="0"/>
              <a:t>Geographic location and legacy of dealings with local authorities creates differences in capability to obtain social license to operate across port systems</a:t>
            </a:r>
          </a:p>
          <a:p>
            <a:endParaRPr lang="en-IE" dirty="0"/>
          </a:p>
          <a:p>
            <a:pPr marL="1257300" lvl="2" indent="-342900">
              <a:buFont typeface="Arial" panose="020B0604020202020204" pitchFamily="34" charset="0"/>
              <a:buChar char="•"/>
            </a:pPr>
            <a:r>
              <a:rPr lang="en-IE" dirty="0"/>
              <a:t>Critical in the Irish context is supply/competition for critical physical resources</a:t>
            </a:r>
          </a:p>
          <a:p>
            <a:pPr marL="342900" indent="-342900">
              <a:buFont typeface="+mj-lt"/>
              <a:buAutoNum type="arabicPeriod"/>
            </a:pPr>
            <a:endParaRPr lang="en-IE" dirty="0"/>
          </a:p>
          <a:p>
            <a:endParaRPr lang="en-IE" dirty="0"/>
          </a:p>
        </p:txBody>
      </p:sp>
    </p:spTree>
    <p:extLst>
      <p:ext uri="{BB962C8B-B14F-4D97-AF65-F5344CB8AC3E}">
        <p14:creationId xmlns:p14="http://schemas.microsoft.com/office/powerpoint/2010/main" val="4072509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61" y="116632"/>
            <a:ext cx="8229600" cy="1143000"/>
          </a:xfrm>
        </p:spPr>
        <p:txBody>
          <a:bodyPr/>
          <a:lstStyle/>
          <a:p>
            <a:r>
              <a:rPr lang="en-IE" dirty="0"/>
              <a:t>Potential Challenges ahead</a:t>
            </a:r>
          </a:p>
        </p:txBody>
      </p:sp>
      <p:sp>
        <p:nvSpPr>
          <p:cNvPr id="3" name="TextBox 2"/>
          <p:cNvSpPr txBox="1"/>
          <p:nvPr/>
        </p:nvSpPr>
        <p:spPr>
          <a:xfrm>
            <a:off x="323528" y="1412776"/>
            <a:ext cx="8496944" cy="923330"/>
          </a:xfrm>
          <a:prstGeom prst="rect">
            <a:avLst/>
          </a:prstGeom>
          <a:noFill/>
        </p:spPr>
        <p:txBody>
          <a:bodyPr wrap="square" rtlCol="0">
            <a:spAutoFit/>
          </a:bodyPr>
          <a:lstStyle/>
          <a:p>
            <a:endParaRPr lang="en-IE" dirty="0"/>
          </a:p>
          <a:p>
            <a:endParaRPr lang="en-IE" dirty="0"/>
          </a:p>
          <a:p>
            <a:endParaRPr lang="en-IE" dirty="0"/>
          </a:p>
        </p:txBody>
      </p:sp>
      <p:sp>
        <p:nvSpPr>
          <p:cNvPr id="4" name="TextBox 3"/>
          <p:cNvSpPr txBox="1"/>
          <p:nvPr/>
        </p:nvSpPr>
        <p:spPr>
          <a:xfrm>
            <a:off x="467544" y="1589584"/>
            <a:ext cx="8208912" cy="3693319"/>
          </a:xfrm>
          <a:prstGeom prst="rect">
            <a:avLst/>
          </a:prstGeom>
          <a:noFill/>
        </p:spPr>
        <p:txBody>
          <a:bodyPr wrap="square" rtlCol="0">
            <a:spAutoFit/>
          </a:bodyPr>
          <a:lstStyle/>
          <a:p>
            <a:r>
              <a:rPr lang="en-IE" dirty="0"/>
              <a:t>Longer Term: Capacity Constraint in Dublin due to scarcity of land may ultimately bound the current centralisation of port traffic flows around Dublin Port and force a </a:t>
            </a:r>
            <a:r>
              <a:rPr lang="en-IE" dirty="0" err="1"/>
              <a:t>deconcentration</a:t>
            </a:r>
            <a:r>
              <a:rPr lang="en-IE" dirty="0"/>
              <a:t> of port traffic flows to other ports.</a:t>
            </a:r>
          </a:p>
          <a:p>
            <a:endParaRPr lang="en-IE" dirty="0"/>
          </a:p>
          <a:p>
            <a:r>
              <a:rPr lang="en-IE" dirty="0"/>
              <a:t>Shorter Term: The impact of a hard border between Ireland and the UK will have consequences for the relative attractiveness of the UK land bridge and the imposition of a hard border will put strain on the capability of Dublin port to respond due to land constraints</a:t>
            </a:r>
          </a:p>
          <a:p>
            <a:endParaRPr lang="en-IE" dirty="0"/>
          </a:p>
          <a:p>
            <a:r>
              <a:rPr lang="en-IE" dirty="0"/>
              <a:t>Key Policy Question: is there enough adaptive capacity in the </a:t>
            </a:r>
            <a:r>
              <a:rPr lang="en-IE" dirty="0" err="1"/>
              <a:t>meso</a:t>
            </a:r>
            <a:r>
              <a:rPr lang="en-IE" dirty="0"/>
              <a:t> level to facilitate a movement toward </a:t>
            </a:r>
            <a:r>
              <a:rPr lang="en-IE" dirty="0" err="1"/>
              <a:t>deconcentration</a:t>
            </a:r>
            <a:r>
              <a:rPr lang="en-IE" dirty="0"/>
              <a:t>?</a:t>
            </a:r>
          </a:p>
          <a:p>
            <a:endParaRPr lang="en-IE" dirty="0"/>
          </a:p>
          <a:p>
            <a:r>
              <a:rPr lang="en-IE" dirty="0"/>
              <a:t>What is the role of policy makers in facilitating this shift?</a:t>
            </a:r>
          </a:p>
        </p:txBody>
      </p:sp>
    </p:spTree>
    <p:extLst>
      <p:ext uri="{BB962C8B-B14F-4D97-AF65-F5344CB8AC3E}">
        <p14:creationId xmlns:p14="http://schemas.microsoft.com/office/powerpoint/2010/main" val="318098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Discussion Points</a:t>
            </a:r>
          </a:p>
        </p:txBody>
      </p:sp>
      <p:sp>
        <p:nvSpPr>
          <p:cNvPr id="3" name="TextBox 2"/>
          <p:cNvSpPr txBox="1"/>
          <p:nvPr/>
        </p:nvSpPr>
        <p:spPr>
          <a:xfrm>
            <a:off x="292713" y="1124744"/>
            <a:ext cx="8496944" cy="4247317"/>
          </a:xfrm>
          <a:prstGeom prst="rect">
            <a:avLst/>
          </a:prstGeom>
          <a:noFill/>
        </p:spPr>
        <p:txBody>
          <a:bodyPr wrap="square" rtlCol="0">
            <a:spAutoFit/>
          </a:bodyPr>
          <a:lstStyle/>
          <a:p>
            <a:endParaRPr lang="en-IE" dirty="0"/>
          </a:p>
          <a:p>
            <a:r>
              <a:rPr lang="en-IE" dirty="0"/>
              <a:t>Role for Policy Makers in reducing uncertainty surrounding port development process at micro level</a:t>
            </a:r>
          </a:p>
          <a:p>
            <a:endParaRPr lang="en-IE" dirty="0"/>
          </a:p>
          <a:p>
            <a:endParaRPr lang="en-IE" dirty="0"/>
          </a:p>
          <a:p>
            <a:r>
              <a:rPr lang="en-IE" dirty="0"/>
              <a:t>– Improvements in integrated planning approach reducing uncertainty around obtaining planning permissions and regulatory approvals</a:t>
            </a:r>
          </a:p>
          <a:p>
            <a:endParaRPr lang="en-IE" dirty="0"/>
          </a:p>
          <a:p>
            <a:r>
              <a:rPr lang="en-IE" dirty="0"/>
              <a:t>- Policy to ensure there are funding mechanisms available to port managers across system that do not put an overly burdensome constraint on future development</a:t>
            </a:r>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186583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9" name="Rectangle 8"/>
          <p:cNvSpPr/>
          <p:nvPr/>
        </p:nvSpPr>
        <p:spPr>
          <a:xfrm>
            <a:off x="6400800" y="-6927"/>
            <a:ext cx="2286000" cy="31242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tIns="1173600" bIns="140400" rtlCol="0" anchor="ctr"/>
          <a:lstStyle/>
          <a:p>
            <a:pPr algn="ctr"/>
            <a:r>
              <a:rPr lang="en-US" sz="3600" b="1" dirty="0">
                <a:solidFill>
                  <a:schemeClr val="bg1"/>
                </a:solidFill>
                <a:latin typeface="Open Sans"/>
                <a:cs typeface="Open Sans"/>
              </a:rPr>
              <a:t>Thank You!</a:t>
            </a:r>
            <a:endParaRPr lang="en-US" sz="3600" dirty="0">
              <a:solidFill>
                <a:schemeClr val="bg1"/>
              </a:solidFill>
              <a:latin typeface="Garamond"/>
              <a:cs typeface="Garamond"/>
            </a:endParaRPr>
          </a:p>
          <a:p>
            <a:pPr algn="ctr"/>
            <a:endParaRPr lang="en-US" dirty="0">
              <a:solidFill>
                <a:schemeClr val="bg1"/>
              </a:solidFill>
              <a:latin typeface="Garamond"/>
              <a:cs typeface="Garamond"/>
            </a:endParaRPr>
          </a:p>
        </p:txBody>
      </p:sp>
    </p:spTree>
    <p:extLst>
      <p:ext uri="{BB962C8B-B14F-4D97-AF65-F5344CB8AC3E}">
        <p14:creationId xmlns:p14="http://schemas.microsoft.com/office/powerpoint/2010/main" val="9454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lstStyle/>
          <a:p>
            <a:r>
              <a:rPr lang="en-IE" dirty="0"/>
              <a:t>1. Motivation</a:t>
            </a:r>
          </a:p>
        </p:txBody>
      </p:sp>
    </p:spTree>
    <p:extLst>
      <p:ext uri="{BB962C8B-B14F-4D97-AF65-F5344CB8AC3E}">
        <p14:creationId xmlns:p14="http://schemas.microsoft.com/office/powerpoint/2010/main" val="375605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37" y="-8983"/>
            <a:ext cx="8229600" cy="1143000"/>
          </a:xfrm>
        </p:spPr>
        <p:txBody>
          <a:bodyPr/>
          <a:lstStyle/>
          <a:p>
            <a:r>
              <a:rPr lang="en-IE" dirty="0"/>
              <a:t>Motivation</a:t>
            </a:r>
          </a:p>
        </p:txBody>
      </p:sp>
      <p:sp>
        <p:nvSpPr>
          <p:cNvPr id="3" name="Rectangle 2"/>
          <p:cNvSpPr/>
          <p:nvPr/>
        </p:nvSpPr>
        <p:spPr>
          <a:xfrm>
            <a:off x="585789" y="953271"/>
            <a:ext cx="7558358" cy="4801314"/>
          </a:xfrm>
          <a:prstGeom prst="rect">
            <a:avLst/>
          </a:prstGeom>
        </p:spPr>
        <p:txBody>
          <a:bodyPr wrap="square">
            <a:spAutoFit/>
          </a:bodyPr>
          <a:lstStyle/>
          <a:p>
            <a:r>
              <a:rPr lang="en-IE" dirty="0"/>
              <a:t> </a:t>
            </a:r>
          </a:p>
          <a:p>
            <a:r>
              <a:rPr lang="en-IE" dirty="0"/>
              <a:t>Given the prominence of seaborne trade the provision of port capacity is widely recognised as critical for the capability of regions to trade internationally. </a:t>
            </a:r>
          </a:p>
          <a:p>
            <a:endParaRPr lang="en-IE" dirty="0"/>
          </a:p>
          <a:p>
            <a:r>
              <a:rPr lang="en-IE" dirty="0"/>
              <a:t>In many jurisdictions responsibility for developing capacity is often spread across multiple independent port authorities</a:t>
            </a:r>
          </a:p>
          <a:p>
            <a:endParaRPr lang="en-IE" dirty="0"/>
          </a:p>
          <a:p>
            <a:r>
              <a:rPr lang="en-IE" dirty="0"/>
              <a:t>Policy makers must ensure that there is appropriate adaptive capacity within the network of port systems to meet future capacity requirements.</a:t>
            </a:r>
          </a:p>
          <a:p>
            <a:endParaRPr lang="en-IE" dirty="0"/>
          </a:p>
          <a:p>
            <a:r>
              <a:rPr lang="en-IE" dirty="0"/>
              <a:t>The challenge for policy makers is designing appropriate policy frameworks given the role </a:t>
            </a:r>
            <a:r>
              <a:rPr lang="en-IE" dirty="0" err="1"/>
              <a:t>contextuality</a:t>
            </a:r>
            <a:r>
              <a:rPr lang="en-IE" dirty="0"/>
              <a:t> across a range of port systems. </a:t>
            </a:r>
          </a:p>
          <a:p>
            <a:endParaRPr lang="en-IE" dirty="0"/>
          </a:p>
          <a:p>
            <a:r>
              <a:rPr lang="en-IE" dirty="0"/>
              <a:t>The objective of research is therefore to explore the role of national policy on capacity development across a range of ports given </a:t>
            </a:r>
            <a:r>
              <a:rPr lang="en-IE" dirty="0" err="1"/>
              <a:t>contextuality</a:t>
            </a:r>
            <a:endParaRPr lang="en-IE" dirty="0"/>
          </a:p>
        </p:txBody>
      </p:sp>
    </p:spTree>
    <p:extLst>
      <p:ext uri="{BB962C8B-B14F-4D97-AF65-F5344CB8AC3E}">
        <p14:creationId xmlns:p14="http://schemas.microsoft.com/office/powerpoint/2010/main" val="282211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lstStyle/>
          <a:p>
            <a:r>
              <a:rPr lang="en-IE" dirty="0"/>
              <a:t>2. Methodology</a:t>
            </a:r>
          </a:p>
        </p:txBody>
      </p:sp>
    </p:spTree>
    <p:extLst>
      <p:ext uri="{BB962C8B-B14F-4D97-AF65-F5344CB8AC3E}">
        <p14:creationId xmlns:p14="http://schemas.microsoft.com/office/powerpoint/2010/main" val="247078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32031"/>
            <a:ext cx="8229600" cy="1143000"/>
          </a:xfrm>
        </p:spPr>
        <p:txBody>
          <a:bodyPr/>
          <a:lstStyle/>
          <a:p>
            <a:r>
              <a:rPr lang="en-IE" dirty="0"/>
              <a:t>Methodology</a:t>
            </a:r>
          </a:p>
        </p:txBody>
      </p:sp>
      <p:sp>
        <p:nvSpPr>
          <p:cNvPr id="3" name="TextBox 2"/>
          <p:cNvSpPr txBox="1"/>
          <p:nvPr/>
        </p:nvSpPr>
        <p:spPr>
          <a:xfrm>
            <a:off x="611560" y="1268760"/>
            <a:ext cx="7776864" cy="3970318"/>
          </a:xfrm>
          <a:prstGeom prst="rect">
            <a:avLst/>
          </a:prstGeom>
          <a:noFill/>
        </p:spPr>
        <p:txBody>
          <a:bodyPr wrap="square" rtlCol="0">
            <a:spAutoFit/>
          </a:bodyPr>
          <a:lstStyle/>
          <a:p>
            <a:r>
              <a:rPr lang="en-IE" dirty="0"/>
              <a:t>Case study of Irish state owned ports using embedded single case design</a:t>
            </a:r>
          </a:p>
          <a:p>
            <a:endParaRPr lang="en-IE" dirty="0"/>
          </a:p>
          <a:p>
            <a:r>
              <a:rPr lang="en-IE" b="1" dirty="0"/>
              <a:t>Levels of Analysis</a:t>
            </a:r>
          </a:p>
          <a:p>
            <a:endParaRPr lang="en-IE" dirty="0"/>
          </a:p>
          <a:p>
            <a:r>
              <a:rPr lang="en-IE" b="1" dirty="0" err="1"/>
              <a:t>Meso</a:t>
            </a:r>
            <a:r>
              <a:rPr lang="en-IE" dirty="0"/>
              <a:t> – Range of Ports that comprise the Irish port system</a:t>
            </a:r>
          </a:p>
          <a:p>
            <a:endParaRPr lang="en-IE" dirty="0"/>
          </a:p>
          <a:p>
            <a:r>
              <a:rPr lang="en-IE" dirty="0"/>
              <a:t>Focus of Enquiry  - Identifying the factors that are influencing the development of cargo traffic flows</a:t>
            </a:r>
          </a:p>
          <a:p>
            <a:endParaRPr lang="en-IE" dirty="0"/>
          </a:p>
          <a:p>
            <a:r>
              <a:rPr lang="en-IE" b="1" dirty="0"/>
              <a:t>Micro</a:t>
            </a:r>
            <a:r>
              <a:rPr lang="en-IE" dirty="0"/>
              <a:t> – Individual Port systems and port authorities mandated with developing port capacity to meet national requirements</a:t>
            </a:r>
          </a:p>
          <a:p>
            <a:endParaRPr lang="en-IE" dirty="0"/>
          </a:p>
          <a:p>
            <a:r>
              <a:rPr lang="en-IE" dirty="0"/>
              <a:t>Focus of enquiry – Identifying the factors that are influencing how port managers are developing capacity in their respective port systems</a:t>
            </a:r>
          </a:p>
        </p:txBody>
      </p:sp>
    </p:spTree>
    <p:extLst>
      <p:ext uri="{BB962C8B-B14F-4D97-AF65-F5344CB8AC3E}">
        <p14:creationId xmlns:p14="http://schemas.microsoft.com/office/powerpoint/2010/main" val="318109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6195"/>
            <a:ext cx="8229600" cy="1143000"/>
          </a:xfrm>
        </p:spPr>
        <p:txBody>
          <a:bodyPr/>
          <a:lstStyle/>
          <a:p>
            <a:r>
              <a:rPr lang="en-IE" dirty="0"/>
              <a:t>Methodology</a:t>
            </a:r>
          </a:p>
        </p:txBody>
      </p:sp>
      <p:sp>
        <p:nvSpPr>
          <p:cNvPr id="3" name="TextBox 2"/>
          <p:cNvSpPr txBox="1"/>
          <p:nvPr/>
        </p:nvSpPr>
        <p:spPr>
          <a:xfrm>
            <a:off x="486151" y="1988840"/>
            <a:ext cx="7822222" cy="1200329"/>
          </a:xfrm>
          <a:prstGeom prst="rect">
            <a:avLst/>
          </a:prstGeom>
          <a:noFill/>
        </p:spPr>
        <p:txBody>
          <a:bodyPr wrap="square" rtlCol="0">
            <a:spAutoFit/>
          </a:bodyPr>
          <a:lstStyle/>
          <a:p>
            <a:r>
              <a:rPr lang="en-IE" b="1" dirty="0" err="1"/>
              <a:t>Meso</a:t>
            </a:r>
            <a:r>
              <a:rPr lang="en-IE" b="1" dirty="0"/>
              <a:t> – </a:t>
            </a:r>
            <a:r>
              <a:rPr lang="en-IE" dirty="0"/>
              <a:t>Examination of Port Traffic Flows in the context of key influencing factors using </a:t>
            </a:r>
            <a:r>
              <a:rPr lang="en-IE" dirty="0" err="1"/>
              <a:t>Notteboom</a:t>
            </a:r>
            <a:r>
              <a:rPr lang="en-IE" dirty="0"/>
              <a:t> and </a:t>
            </a:r>
            <a:r>
              <a:rPr lang="en-IE" dirty="0" err="1"/>
              <a:t>Roderiques</a:t>
            </a:r>
            <a:r>
              <a:rPr lang="en-IE" dirty="0"/>
              <a:t> (2007) conceptualisation of the port hinterland into three groups of factors - macroeconomic, physical and logistical over the period 2000-2016</a:t>
            </a:r>
          </a:p>
        </p:txBody>
      </p:sp>
      <p:sp>
        <p:nvSpPr>
          <p:cNvPr id="5" name="TextBox 4"/>
          <p:cNvSpPr txBox="1"/>
          <p:nvPr/>
        </p:nvSpPr>
        <p:spPr>
          <a:xfrm>
            <a:off x="497942" y="3425868"/>
            <a:ext cx="8038246" cy="2308324"/>
          </a:xfrm>
          <a:prstGeom prst="rect">
            <a:avLst/>
          </a:prstGeom>
          <a:noFill/>
        </p:spPr>
        <p:txBody>
          <a:bodyPr wrap="square" rtlCol="0">
            <a:spAutoFit/>
          </a:bodyPr>
          <a:lstStyle/>
          <a:p>
            <a:r>
              <a:rPr lang="en-IE" b="1" dirty="0"/>
              <a:t>Micro – </a:t>
            </a:r>
            <a:r>
              <a:rPr lang="en-IE" dirty="0"/>
              <a:t>Semi-structured interviews with senior executives of port companies tasked with responsibility for the development of port capacity were chosen as the primary data collection technique, supplemented with available secondary sources (corporate documents and reports).</a:t>
            </a:r>
          </a:p>
          <a:p>
            <a:endParaRPr lang="en-IE" dirty="0"/>
          </a:p>
          <a:p>
            <a:r>
              <a:rPr lang="en-IE" dirty="0"/>
              <a:t>Analysis following approach of Miles and Huberman (1994) - data analysis reduced to three cyclical phases: Data reduction, visual display and drawing and verifying conclusions. </a:t>
            </a:r>
          </a:p>
        </p:txBody>
      </p:sp>
    </p:spTree>
    <p:extLst>
      <p:ext uri="{BB962C8B-B14F-4D97-AF65-F5344CB8AC3E}">
        <p14:creationId xmlns:p14="http://schemas.microsoft.com/office/powerpoint/2010/main" val="157981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lstStyle/>
          <a:p>
            <a:r>
              <a:rPr lang="en-IE" dirty="0"/>
              <a:t>3. Findings</a:t>
            </a:r>
          </a:p>
        </p:txBody>
      </p:sp>
    </p:spTree>
    <p:extLst>
      <p:ext uri="{BB962C8B-B14F-4D97-AF65-F5344CB8AC3E}">
        <p14:creationId xmlns:p14="http://schemas.microsoft.com/office/powerpoint/2010/main" val="181687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10127"/>
            <a:ext cx="8229600" cy="1143000"/>
          </a:xfrm>
        </p:spPr>
        <p:txBody>
          <a:bodyPr/>
          <a:lstStyle/>
          <a:p>
            <a:r>
              <a:rPr lang="en-IE" dirty="0"/>
              <a:t>Cargo Traffic Flows</a:t>
            </a:r>
          </a:p>
        </p:txBody>
      </p:sp>
      <p:grpSp>
        <p:nvGrpSpPr>
          <p:cNvPr id="4" name="Group 3"/>
          <p:cNvGrpSpPr/>
          <p:nvPr/>
        </p:nvGrpSpPr>
        <p:grpSpPr>
          <a:xfrm>
            <a:off x="755576" y="2924944"/>
            <a:ext cx="7632848" cy="1582607"/>
            <a:chOff x="1187624" y="1990409"/>
            <a:chExt cx="6800567" cy="1798631"/>
          </a:xfrm>
        </p:grpSpPr>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624" y="1990409"/>
              <a:ext cx="2488582" cy="179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4791" y="1990409"/>
              <a:ext cx="4343400" cy="179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545382" y="1403482"/>
            <a:ext cx="7632848" cy="461665"/>
          </a:xfrm>
          <a:prstGeom prst="rect">
            <a:avLst/>
          </a:prstGeom>
          <a:noFill/>
        </p:spPr>
        <p:txBody>
          <a:bodyPr wrap="square" rtlCol="0">
            <a:spAutoFit/>
          </a:bodyPr>
          <a:lstStyle/>
          <a:p>
            <a:r>
              <a:rPr lang="en-IE" sz="2400" b="1" dirty="0"/>
              <a:t>Unitised</a:t>
            </a:r>
          </a:p>
        </p:txBody>
      </p:sp>
    </p:spTree>
    <p:extLst>
      <p:ext uri="{BB962C8B-B14F-4D97-AF65-F5344CB8AC3E}">
        <p14:creationId xmlns:p14="http://schemas.microsoft.com/office/powerpoint/2010/main" val="618312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15974</TotalTime>
  <Words>1428</Words>
  <Application>Microsoft Macintosh PowerPoint</Application>
  <PresentationFormat>Presentación en pantalla (4:3)</PresentationFormat>
  <Paragraphs>255</Paragraphs>
  <Slides>27</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Courier New</vt:lpstr>
      <vt:lpstr>Garamond</vt:lpstr>
      <vt:lpstr>Open Sans</vt:lpstr>
      <vt:lpstr>Wingdings</vt:lpstr>
      <vt:lpstr>Office Theme</vt:lpstr>
      <vt:lpstr>Presentación de PowerPoint</vt:lpstr>
      <vt:lpstr>Outline</vt:lpstr>
      <vt:lpstr>1. Motivation</vt:lpstr>
      <vt:lpstr>Motivation</vt:lpstr>
      <vt:lpstr>2. Methodology</vt:lpstr>
      <vt:lpstr>Methodology</vt:lpstr>
      <vt:lpstr>Methodology</vt:lpstr>
      <vt:lpstr>3. Findings</vt:lpstr>
      <vt:lpstr>Cargo Traffic Flows</vt:lpstr>
      <vt:lpstr>Unitised Sector in Ireland</vt:lpstr>
      <vt:lpstr>Market Concentration</vt:lpstr>
      <vt:lpstr>Growth Across Ports</vt:lpstr>
      <vt:lpstr>Patterns of Trade</vt:lpstr>
      <vt:lpstr>Commodities Traded</vt:lpstr>
      <vt:lpstr>Destinations of Trade</vt:lpstr>
      <vt:lpstr>Trade imbalance between Imports and Exports</vt:lpstr>
      <vt:lpstr>Physical Developments since 2000</vt:lpstr>
      <vt:lpstr>Logistics Trends</vt:lpstr>
      <vt:lpstr>Factors Influencing Observed Trend of centralisation around core ports</vt:lpstr>
      <vt:lpstr>National Port Policy (2013)</vt:lpstr>
      <vt:lpstr>Presentación de PowerPoint</vt:lpstr>
      <vt:lpstr>Factors Affecting Capability of Port Managers to Respond</vt:lpstr>
      <vt:lpstr>4. Discussion</vt:lpstr>
      <vt:lpstr>Discussion</vt:lpstr>
      <vt:lpstr>Potential Challenges ahead</vt:lpstr>
      <vt:lpstr>Discussion Points</vt:lpstr>
      <vt:lpstr>Presentación de PowerPoint</vt:lpstr>
    </vt:vector>
  </TitlesOfParts>
  <Company>National University of Ireland, Galway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1000159e</dc:creator>
  <cp:lastModifiedBy>Microsoft Office User</cp:lastModifiedBy>
  <cp:revision>668</cp:revision>
  <cp:lastPrinted>2017-09-25T16:19:04Z</cp:lastPrinted>
  <dcterms:created xsi:type="dcterms:W3CDTF">2011-09-08T15:22:57Z</dcterms:created>
  <dcterms:modified xsi:type="dcterms:W3CDTF">2020-10-27T21:52:43Z</dcterms:modified>
</cp:coreProperties>
</file>