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handoutMasterIdLst>
    <p:handoutMasterId r:id="rId35"/>
  </p:handoutMasterIdLst>
  <p:sldIdLst>
    <p:sldId id="256" r:id="rId2"/>
    <p:sldId id="304" r:id="rId3"/>
    <p:sldId id="305" r:id="rId4"/>
    <p:sldId id="306" r:id="rId5"/>
    <p:sldId id="275" r:id="rId6"/>
    <p:sldId id="276" r:id="rId7"/>
    <p:sldId id="277" r:id="rId8"/>
    <p:sldId id="280" r:id="rId9"/>
    <p:sldId id="281" r:id="rId10"/>
    <p:sldId id="286" r:id="rId11"/>
    <p:sldId id="308" r:id="rId12"/>
    <p:sldId id="283" r:id="rId13"/>
    <p:sldId id="295" r:id="rId14"/>
    <p:sldId id="297" r:id="rId15"/>
    <p:sldId id="298" r:id="rId16"/>
    <p:sldId id="299" r:id="rId17"/>
    <p:sldId id="300" r:id="rId18"/>
    <p:sldId id="301" r:id="rId19"/>
    <p:sldId id="287" r:id="rId20"/>
    <p:sldId id="288" r:id="rId21"/>
    <p:sldId id="289" r:id="rId22"/>
    <p:sldId id="309" r:id="rId23"/>
    <p:sldId id="290" r:id="rId24"/>
    <p:sldId id="291" r:id="rId25"/>
    <p:sldId id="292" r:id="rId26"/>
    <p:sldId id="294" r:id="rId27"/>
    <p:sldId id="303" r:id="rId28"/>
    <p:sldId id="270" r:id="rId29"/>
    <p:sldId id="269" r:id="rId30"/>
    <p:sldId id="310" r:id="rId31"/>
    <p:sldId id="278" r:id="rId32"/>
    <p:sldId id="311" r:id="rId33"/>
  </p:sldIdLst>
  <p:sldSz cx="9144000" cy="6858000" type="screen4x3"/>
  <p:notesSz cx="7099300" cy="10234613"/>
  <p:defaultTextStyle>
    <a:defPPr>
      <a:defRPr lang="sv-SE"/>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FC825"/>
    <a:srgbClr val="E7EA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823" autoAdjust="0"/>
  </p:normalViewPr>
  <p:slideViewPr>
    <p:cSldViewPr>
      <p:cViewPr varScale="1">
        <p:scale>
          <a:sx n="107" d="100"/>
          <a:sy n="107" d="100"/>
        </p:scale>
        <p:origin x="2304" y="176"/>
      </p:cViewPr>
      <p:guideLst>
        <p:guide orient="horz" pos="2160"/>
        <p:guide pos="2880"/>
      </p:guideLst>
    </p:cSldViewPr>
  </p:slideViewPr>
  <p:notesTextViewPr>
    <p:cViewPr>
      <p:scale>
        <a:sx n="100" d="100"/>
        <a:sy n="100" d="100"/>
      </p:scale>
      <p:origin x="0" y="0"/>
    </p:cViewPr>
  </p:notesTextViewPr>
  <p:notesViewPr>
    <p:cSldViewPr>
      <p:cViewPr varScale="1">
        <p:scale>
          <a:sx n="41" d="100"/>
          <a:sy n="41" d="100"/>
        </p:scale>
        <p:origin x="-1560" y="-8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F:\My%20documents\Conferences%20and%20Papers\FTG%20and%20FG%20volumes-%20Gothenburg\Consolidated%20Data-%20Ivan%20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00.chalmers.se\home\ivansa\My%20documents\FTG%20Stockholm\FTG%20Stockholm-Feb\Summary%20Tables%20Final-Feb.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5645508328983"/>
          <c:y val="4.7867711053089644E-2"/>
          <c:w val="0.63907032741057546"/>
          <c:h val="0.75180641095605627"/>
        </c:manualLayout>
      </c:layout>
      <c:barChart>
        <c:barDir val="col"/>
        <c:grouping val="clustered"/>
        <c:varyColors val="0"/>
        <c:ser>
          <c:idx val="0"/>
          <c:order val="0"/>
          <c:tx>
            <c:strRef>
              <c:f>'data descr'!$A$2</c:f>
              <c:strCache>
                <c:ptCount val="1"/>
                <c:pt idx="0">
                  <c:v>Retail perishable</c:v>
                </c:pt>
              </c:strCache>
            </c:strRef>
          </c:tx>
          <c:spPr>
            <a:solidFill>
              <a:schemeClr val="bg1"/>
            </a:solidFill>
            <a:ln>
              <a:solidFill>
                <a:schemeClr val="tx1"/>
              </a:solidFill>
            </a:ln>
            <a:effectLst/>
          </c:spPr>
          <c:invertIfNegative val="0"/>
          <c:dLbls>
            <c:dLbl>
              <c:idx val="0"/>
              <c:layout>
                <c:manualLayout>
                  <c:x val="-1.6687526074259492E-2"/>
                  <c:y val="2.4330900243308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4E-E749-9150-29E9E70B8E91}"/>
                </c:ext>
              </c:extLst>
            </c:dLbl>
            <c:dLbl>
              <c:idx val="1"/>
              <c:layout>
                <c:manualLayout>
                  <c:x val="-8.3437630371297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4E-E749-9150-29E9E70B8E91}"/>
                </c:ext>
              </c:extLst>
            </c:dLbl>
            <c:dLbl>
              <c:idx val="2"/>
              <c:layout>
                <c:manualLayout>
                  <c:x val="-1.4601585314977017E-2"/>
                  <c:y val="7.43435585869780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4E-E749-9150-29E9E70B8E91}"/>
                </c:ext>
              </c:extLst>
            </c:dLbl>
            <c:dLbl>
              <c:idx val="3"/>
              <c:layout>
                <c:manualLayout>
                  <c:x val="-2.0859407592824362E-2"/>
                  <c:y val="1.2165450121654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4E-E749-9150-29E9E70B8E91}"/>
                </c:ext>
              </c:extLst>
            </c:dLbl>
            <c:dLbl>
              <c:idx val="4"/>
              <c:layout>
                <c:manualLayout>
                  <c:x val="-1.46015853149770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4E-E749-9150-29E9E70B8E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descr'!$B$1:$G$1</c:f>
              <c:strCache>
                <c:ptCount val="6"/>
                <c:pt idx="0">
                  <c:v>0-10kg</c:v>
                </c:pt>
                <c:pt idx="1">
                  <c:v>10-50kg</c:v>
                </c:pt>
                <c:pt idx="2">
                  <c:v>50-100kg</c:v>
                </c:pt>
                <c:pt idx="3">
                  <c:v>100-500kg</c:v>
                </c:pt>
                <c:pt idx="4">
                  <c:v>500-1000kg</c:v>
                </c:pt>
                <c:pt idx="5">
                  <c:v>&gt; 1000 kg</c:v>
                </c:pt>
              </c:strCache>
            </c:strRef>
          </c:cat>
          <c:val>
            <c:numRef>
              <c:f>'data descr'!$B$2:$G$2</c:f>
              <c:numCache>
                <c:formatCode>0%</c:formatCode>
                <c:ptCount val="6"/>
                <c:pt idx="0">
                  <c:v>4.4444444444444446E-2</c:v>
                </c:pt>
                <c:pt idx="1">
                  <c:v>2.2222222222222223E-2</c:v>
                </c:pt>
                <c:pt idx="2">
                  <c:v>0.1111111111111111</c:v>
                </c:pt>
                <c:pt idx="3">
                  <c:v>0.31111111111111112</c:v>
                </c:pt>
                <c:pt idx="4">
                  <c:v>0.15555555555555556</c:v>
                </c:pt>
                <c:pt idx="5">
                  <c:v>0.35555555555555557</c:v>
                </c:pt>
              </c:numCache>
            </c:numRef>
          </c:val>
          <c:extLst>
            <c:ext xmlns:c16="http://schemas.microsoft.com/office/drawing/2014/chart" uri="{C3380CC4-5D6E-409C-BE32-E72D297353CC}">
              <c16:uniqueId val="{00000005-424E-E749-9150-29E9E70B8E91}"/>
            </c:ext>
          </c:extLst>
        </c:ser>
        <c:ser>
          <c:idx val="1"/>
          <c:order val="1"/>
          <c:tx>
            <c:strRef>
              <c:f>'data descr'!$A$3</c:f>
              <c:strCache>
                <c:ptCount val="1"/>
                <c:pt idx="0">
                  <c:v>Retail non-perishable</c:v>
                </c:pt>
              </c:strCache>
            </c:strRef>
          </c:tx>
          <c:spPr>
            <a:solidFill>
              <a:schemeClr val="bg1">
                <a:lumMod val="75000"/>
              </a:schemeClr>
            </a:solidFill>
            <a:ln>
              <a:solidFill>
                <a:schemeClr val="tx1"/>
              </a:solidFill>
            </a:ln>
            <a:effectLst/>
          </c:spPr>
          <c:invertIfNegative val="0"/>
          <c:dLbls>
            <c:dLbl>
              <c:idx val="0"/>
              <c:layout>
                <c:manualLayout>
                  <c:x val="-8.3437630371297651E-3"/>
                  <c:y val="-4.05515004055157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4E-E749-9150-29E9E70B8E91}"/>
                </c:ext>
              </c:extLst>
            </c:dLbl>
            <c:dLbl>
              <c:idx val="1"/>
              <c:layout>
                <c:manualLayout>
                  <c:x val="-6.257822277847309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4E-E749-9150-29E9E70B8E91}"/>
                </c:ext>
              </c:extLst>
            </c:dLbl>
            <c:dLbl>
              <c:idx val="2"/>
              <c:layout>
                <c:manualLayout>
                  <c:x val="-1.2515644555694618E-2"/>
                  <c:y val="4.0551500405515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4E-E749-9150-29E9E70B8E91}"/>
                </c:ext>
              </c:extLst>
            </c:dLbl>
            <c:dLbl>
              <c:idx val="3"/>
              <c:layout>
                <c:manualLayout>
                  <c:x val="-8.3438451607816856E-3"/>
                  <c:y val="4.0553096921279001E-3"/>
                </c:manualLayout>
              </c:layout>
              <c:showLegendKey val="0"/>
              <c:showVal val="1"/>
              <c:showCatName val="0"/>
              <c:showSerName val="0"/>
              <c:showPercent val="0"/>
              <c:showBubbleSize val="0"/>
              <c:extLst>
                <c:ext xmlns:c15="http://schemas.microsoft.com/office/drawing/2012/chart" uri="{CE6537A1-D6FC-4f65-9D91-7224C49458BB}">
                  <c15:layout>
                    <c:manualLayout>
                      <c:w val="6.5821942782809215E-2"/>
                      <c:h val="5.6711432968689121E-2"/>
                    </c:manualLayout>
                  </c15:layout>
                </c:ext>
                <c:ext xmlns:c16="http://schemas.microsoft.com/office/drawing/2014/chart" uri="{C3380CC4-5D6E-409C-BE32-E72D297353CC}">
                  <c16:uniqueId val="{00000009-424E-E749-9150-29E9E70B8E91}"/>
                </c:ext>
              </c:extLst>
            </c:dLbl>
            <c:dLbl>
              <c:idx val="4"/>
              <c:layout>
                <c:manualLayout>
                  <c:x val="-6.2578222778473854E-3"/>
                  <c:y val="-1.4868711717395613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24E-E749-9150-29E9E70B8E91}"/>
                </c:ext>
              </c:extLst>
            </c:dLbl>
            <c:dLbl>
              <c:idx val="5"/>
              <c:layout>
                <c:manualLayout>
                  <c:x val="1.4601585314976979E-2"/>
                  <c:y val="-7.43435585869780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24E-E749-9150-29E9E70B8E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descr'!$B$1:$G$1</c:f>
              <c:strCache>
                <c:ptCount val="6"/>
                <c:pt idx="0">
                  <c:v>0-10kg</c:v>
                </c:pt>
                <c:pt idx="1">
                  <c:v>10-50kg</c:v>
                </c:pt>
                <c:pt idx="2">
                  <c:v>50-100kg</c:v>
                </c:pt>
                <c:pt idx="3">
                  <c:v>100-500kg</c:v>
                </c:pt>
                <c:pt idx="4">
                  <c:v>500-1000kg</c:v>
                </c:pt>
                <c:pt idx="5">
                  <c:v>&gt; 1000 kg</c:v>
                </c:pt>
              </c:strCache>
            </c:strRef>
          </c:cat>
          <c:val>
            <c:numRef>
              <c:f>'data descr'!$B$3:$G$3</c:f>
              <c:numCache>
                <c:formatCode>0%</c:formatCode>
                <c:ptCount val="6"/>
                <c:pt idx="0">
                  <c:v>4.5454545454545456E-2</c:v>
                </c:pt>
                <c:pt idx="1">
                  <c:v>0.31818181818181818</c:v>
                </c:pt>
                <c:pt idx="2">
                  <c:v>0.18181818181818182</c:v>
                </c:pt>
                <c:pt idx="3">
                  <c:v>0.25</c:v>
                </c:pt>
                <c:pt idx="4">
                  <c:v>9.0909090909090912E-2</c:v>
                </c:pt>
                <c:pt idx="5">
                  <c:v>0.11363636363636363</c:v>
                </c:pt>
              </c:numCache>
            </c:numRef>
          </c:val>
          <c:extLst>
            <c:ext xmlns:c16="http://schemas.microsoft.com/office/drawing/2014/chart" uri="{C3380CC4-5D6E-409C-BE32-E72D297353CC}">
              <c16:uniqueId val="{0000000C-424E-E749-9150-29E9E70B8E91}"/>
            </c:ext>
          </c:extLst>
        </c:ser>
        <c:ser>
          <c:idx val="2"/>
          <c:order val="2"/>
          <c:tx>
            <c:strRef>
              <c:f>'data descr'!$A$4</c:f>
              <c:strCache>
                <c:ptCount val="1"/>
                <c:pt idx="0">
                  <c:v>Food services</c:v>
                </c:pt>
              </c:strCache>
            </c:strRef>
          </c:tx>
          <c:spPr>
            <a:solidFill>
              <a:schemeClr val="bg1">
                <a:lumMod val="50000"/>
              </a:schemeClr>
            </a:solidFill>
            <a:ln>
              <a:solidFill>
                <a:schemeClr val="tx1"/>
              </a:solidFill>
            </a:ln>
            <a:effectLst/>
          </c:spPr>
          <c:invertIfNegative val="0"/>
          <c:dLbls>
            <c:dLbl>
              <c:idx val="0"/>
              <c:layout>
                <c:manualLayout>
                  <c:x val="-6.2578222778473282E-3"/>
                  <c:y val="-2.02757502027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24E-E749-9150-29E9E70B8E91}"/>
                </c:ext>
              </c:extLst>
            </c:dLbl>
            <c:dLbl>
              <c:idx val="1"/>
              <c:delete val="1"/>
              <c:extLst>
                <c:ext xmlns:c15="http://schemas.microsoft.com/office/drawing/2012/chart" uri="{CE6537A1-D6FC-4f65-9D91-7224C49458BB}"/>
                <c:ext xmlns:c16="http://schemas.microsoft.com/office/drawing/2014/chart" uri="{C3380CC4-5D6E-409C-BE32-E72D297353CC}">
                  <c16:uniqueId val="{0000000E-424E-E749-9150-29E9E70B8E91}"/>
                </c:ext>
              </c:extLst>
            </c:dLbl>
            <c:dLbl>
              <c:idx val="2"/>
              <c:layout>
                <c:manualLayout>
                  <c:x val="-8.343763037129746E-3"/>
                  <c:y val="-4.0551500405515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24E-E749-9150-29E9E70B8E91}"/>
                </c:ext>
              </c:extLst>
            </c:dLbl>
            <c:dLbl>
              <c:idx val="5"/>
              <c:layout>
                <c:manualLayout>
                  <c:x val="1.2515644555694695E-2"/>
                  <c:y val="7.43435585869780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24E-E749-9150-29E9E70B8E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descr'!$B$1:$G$1</c:f>
              <c:strCache>
                <c:ptCount val="6"/>
                <c:pt idx="0">
                  <c:v>0-10kg</c:v>
                </c:pt>
                <c:pt idx="1">
                  <c:v>10-50kg</c:v>
                </c:pt>
                <c:pt idx="2">
                  <c:v>50-100kg</c:v>
                </c:pt>
                <c:pt idx="3">
                  <c:v>100-500kg</c:v>
                </c:pt>
                <c:pt idx="4">
                  <c:v>500-1000kg</c:v>
                </c:pt>
                <c:pt idx="5">
                  <c:v>&gt; 1000 kg</c:v>
                </c:pt>
              </c:strCache>
            </c:strRef>
          </c:cat>
          <c:val>
            <c:numRef>
              <c:f>'data descr'!$B$4:$G$4</c:f>
              <c:numCache>
                <c:formatCode>0%</c:formatCode>
                <c:ptCount val="6"/>
                <c:pt idx="0">
                  <c:v>7.1428571428571425E-2</c:v>
                </c:pt>
                <c:pt idx="1">
                  <c:v>0</c:v>
                </c:pt>
                <c:pt idx="2">
                  <c:v>0.21428571428571427</c:v>
                </c:pt>
                <c:pt idx="3">
                  <c:v>0.42857142857142855</c:v>
                </c:pt>
                <c:pt idx="4">
                  <c:v>0.21428571428571427</c:v>
                </c:pt>
                <c:pt idx="5">
                  <c:v>7.1428571428571425E-2</c:v>
                </c:pt>
              </c:numCache>
            </c:numRef>
          </c:val>
          <c:extLst>
            <c:ext xmlns:c16="http://schemas.microsoft.com/office/drawing/2014/chart" uri="{C3380CC4-5D6E-409C-BE32-E72D297353CC}">
              <c16:uniqueId val="{00000011-424E-E749-9150-29E9E70B8E91}"/>
            </c:ext>
          </c:extLst>
        </c:ser>
        <c:ser>
          <c:idx val="3"/>
          <c:order val="3"/>
          <c:tx>
            <c:strRef>
              <c:f>'data descr'!$A$5</c:f>
              <c:strCache>
                <c:ptCount val="1"/>
                <c:pt idx="0">
                  <c:v>Health care and other services</c:v>
                </c:pt>
              </c:strCache>
            </c:strRef>
          </c:tx>
          <c:spPr>
            <a:pattFill prst="dkUpDiag">
              <a:fgClr>
                <a:schemeClr val="tx1"/>
              </a:fgClr>
              <a:bgClr>
                <a:schemeClr val="bg1"/>
              </a:bgClr>
            </a:pattFill>
            <a:ln>
              <a:solidFill>
                <a:schemeClr val="tx1"/>
              </a:solidFill>
            </a:ln>
            <a:effectLst/>
          </c:spPr>
          <c:invertIfNegative val="0"/>
          <c:dLbls>
            <c:dLbl>
              <c:idx val="0"/>
              <c:layout>
                <c:manualLayout>
                  <c:x val="-1.4601585314977074E-2"/>
                  <c:y val="4.0551500405515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24E-E749-9150-29E9E70B8E91}"/>
                </c:ext>
              </c:extLst>
            </c:dLbl>
            <c:dLbl>
              <c:idx val="1"/>
              <c:layout>
                <c:manualLayout>
                  <c:x val="6.2578222778473091E-3"/>
                  <c:y val="-3.71717792934890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24E-E749-9150-29E9E70B8E91}"/>
                </c:ext>
              </c:extLst>
            </c:dLbl>
            <c:dLbl>
              <c:idx val="2"/>
              <c:layout>
                <c:manualLayout>
                  <c:x val="0"/>
                  <c:y val="-0.117599351175993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24E-E749-9150-29E9E70B8E91}"/>
                </c:ext>
              </c:extLst>
            </c:dLbl>
            <c:dLbl>
              <c:idx val="3"/>
              <c:delete val="1"/>
              <c:extLst>
                <c:ext xmlns:c15="http://schemas.microsoft.com/office/drawing/2012/chart" uri="{CE6537A1-D6FC-4f65-9D91-7224C49458BB}"/>
                <c:ext xmlns:c16="http://schemas.microsoft.com/office/drawing/2014/chart" uri="{C3380CC4-5D6E-409C-BE32-E72D297353CC}">
                  <c16:uniqueId val="{00000015-424E-E749-9150-29E9E70B8E91}"/>
                </c:ext>
              </c:extLst>
            </c:dLbl>
            <c:dLbl>
              <c:idx val="4"/>
              <c:layout>
                <c:manualLayout>
                  <c:x val="1.2515644555694618E-2"/>
                  <c:y val="4.0551500405515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24E-E749-9150-29E9E70B8E91}"/>
                </c:ext>
              </c:extLst>
            </c:dLbl>
            <c:dLbl>
              <c:idx val="5"/>
              <c:delete val="1"/>
              <c:extLst>
                <c:ext xmlns:c15="http://schemas.microsoft.com/office/drawing/2012/chart" uri="{CE6537A1-D6FC-4f65-9D91-7224C49458BB}"/>
                <c:ext xmlns:c16="http://schemas.microsoft.com/office/drawing/2014/chart" uri="{C3380CC4-5D6E-409C-BE32-E72D297353CC}">
                  <c16:uniqueId val="{00000017-424E-E749-9150-29E9E70B8E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descr'!$B$1:$G$1</c:f>
              <c:strCache>
                <c:ptCount val="6"/>
                <c:pt idx="0">
                  <c:v>0-10kg</c:v>
                </c:pt>
                <c:pt idx="1">
                  <c:v>10-50kg</c:v>
                </c:pt>
                <c:pt idx="2">
                  <c:v>50-100kg</c:v>
                </c:pt>
                <c:pt idx="3">
                  <c:v>100-500kg</c:v>
                </c:pt>
                <c:pt idx="4">
                  <c:v>500-1000kg</c:v>
                </c:pt>
                <c:pt idx="5">
                  <c:v>&gt; 1000 kg</c:v>
                </c:pt>
              </c:strCache>
            </c:strRef>
          </c:cat>
          <c:val>
            <c:numRef>
              <c:f>'data descr'!$B$5:$G$5</c:f>
              <c:numCache>
                <c:formatCode>0%</c:formatCode>
                <c:ptCount val="6"/>
                <c:pt idx="0">
                  <c:v>0.33333333333333331</c:v>
                </c:pt>
                <c:pt idx="1">
                  <c:v>0.33333333333333331</c:v>
                </c:pt>
                <c:pt idx="2">
                  <c:v>0.16666666666666666</c:v>
                </c:pt>
                <c:pt idx="3">
                  <c:v>0</c:v>
                </c:pt>
                <c:pt idx="4">
                  <c:v>0.16666666666666666</c:v>
                </c:pt>
                <c:pt idx="5">
                  <c:v>0</c:v>
                </c:pt>
              </c:numCache>
            </c:numRef>
          </c:val>
          <c:extLst>
            <c:ext xmlns:c16="http://schemas.microsoft.com/office/drawing/2014/chart" uri="{C3380CC4-5D6E-409C-BE32-E72D297353CC}">
              <c16:uniqueId val="{00000018-424E-E749-9150-29E9E70B8E91}"/>
            </c:ext>
          </c:extLst>
        </c:ser>
        <c:ser>
          <c:idx val="4"/>
          <c:order val="4"/>
          <c:tx>
            <c:strRef>
              <c:f>'data descr'!$A$6</c:f>
              <c:strCache>
                <c:ptCount val="1"/>
                <c:pt idx="0">
                  <c:v>Public sector and education</c:v>
                </c:pt>
              </c:strCache>
            </c:strRef>
          </c:tx>
          <c:spPr>
            <a:solidFill>
              <a:schemeClr val="tx1"/>
            </a:solidFill>
            <a:ln>
              <a:solidFill>
                <a:schemeClr val="tx1"/>
              </a:solidFill>
            </a:ln>
            <a:effectLst/>
          </c:spPr>
          <c:invertIfNegative val="0"/>
          <c:dLbls>
            <c:dLbl>
              <c:idx val="1"/>
              <c:layout>
                <c:manualLayout>
                  <c:x val="1.25156445556945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24E-E749-9150-29E9E70B8E91}"/>
                </c:ext>
              </c:extLst>
            </c:dLbl>
            <c:dLbl>
              <c:idx val="2"/>
              <c:layout>
                <c:manualLayout>
                  <c:x val="1.4601585314977055E-2"/>
                  <c:y val="1.2165450121654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24E-E749-9150-29E9E70B8E91}"/>
                </c:ext>
              </c:extLst>
            </c:dLbl>
            <c:dLbl>
              <c:idx val="3"/>
              <c:delete val="1"/>
              <c:extLst>
                <c:ext xmlns:c15="http://schemas.microsoft.com/office/drawing/2012/chart" uri="{CE6537A1-D6FC-4f65-9D91-7224C49458BB}"/>
                <c:ext xmlns:c16="http://schemas.microsoft.com/office/drawing/2014/chart" uri="{C3380CC4-5D6E-409C-BE32-E72D297353CC}">
                  <c16:uniqueId val="{0000001B-424E-E749-9150-29E9E70B8E91}"/>
                </c:ext>
              </c:extLst>
            </c:dLbl>
            <c:dLbl>
              <c:idx val="4"/>
              <c:layout>
                <c:manualLayout>
                  <c:x val="1.4601585314976979E-2"/>
                  <c:y val="8.110300081103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24E-E749-9150-29E9E70B8E91}"/>
                </c:ext>
              </c:extLst>
            </c:dLbl>
            <c:dLbl>
              <c:idx val="5"/>
              <c:delete val="1"/>
              <c:extLst>
                <c:ext xmlns:c15="http://schemas.microsoft.com/office/drawing/2012/chart" uri="{CE6537A1-D6FC-4f65-9D91-7224C49458BB}"/>
                <c:ext xmlns:c16="http://schemas.microsoft.com/office/drawing/2014/chart" uri="{C3380CC4-5D6E-409C-BE32-E72D297353CC}">
                  <c16:uniqueId val="{0000001D-424E-E749-9150-29E9E70B8E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descr'!$B$1:$G$1</c:f>
              <c:strCache>
                <c:ptCount val="6"/>
                <c:pt idx="0">
                  <c:v>0-10kg</c:v>
                </c:pt>
                <c:pt idx="1">
                  <c:v>10-50kg</c:v>
                </c:pt>
                <c:pt idx="2">
                  <c:v>50-100kg</c:v>
                </c:pt>
                <c:pt idx="3">
                  <c:v>100-500kg</c:v>
                </c:pt>
                <c:pt idx="4">
                  <c:v>500-1000kg</c:v>
                </c:pt>
                <c:pt idx="5">
                  <c:v>&gt; 1000 kg</c:v>
                </c:pt>
              </c:strCache>
            </c:strRef>
          </c:cat>
          <c:val>
            <c:numRef>
              <c:f>'data descr'!$B$6:$G$6</c:f>
              <c:numCache>
                <c:formatCode>0%</c:formatCode>
                <c:ptCount val="6"/>
                <c:pt idx="0">
                  <c:v>0.44444444444444442</c:v>
                </c:pt>
                <c:pt idx="1">
                  <c:v>0.22222222222222221</c:v>
                </c:pt>
                <c:pt idx="2">
                  <c:v>0.22222222222222221</c:v>
                </c:pt>
                <c:pt idx="3">
                  <c:v>0</c:v>
                </c:pt>
                <c:pt idx="4">
                  <c:v>0.1111111111111111</c:v>
                </c:pt>
                <c:pt idx="5">
                  <c:v>0</c:v>
                </c:pt>
              </c:numCache>
            </c:numRef>
          </c:val>
          <c:extLst>
            <c:ext xmlns:c16="http://schemas.microsoft.com/office/drawing/2014/chart" uri="{C3380CC4-5D6E-409C-BE32-E72D297353CC}">
              <c16:uniqueId val="{0000001E-424E-E749-9150-29E9E70B8E91}"/>
            </c:ext>
          </c:extLst>
        </c:ser>
        <c:dLbls>
          <c:showLegendKey val="0"/>
          <c:showVal val="0"/>
          <c:showCatName val="0"/>
          <c:showSerName val="0"/>
          <c:showPercent val="0"/>
          <c:showBubbleSize val="0"/>
        </c:dLbls>
        <c:gapWidth val="300"/>
        <c:axId val="158917008"/>
        <c:axId val="158921488"/>
      </c:barChart>
      <c:catAx>
        <c:axId val="158917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Freight</a:t>
                </a:r>
                <a:r>
                  <a:rPr lang="en-US" baseline="0">
                    <a:latin typeface="Times New Roman" panose="02020603050405020304" pitchFamily="18" charset="0"/>
                    <a:cs typeface="Times New Roman" panose="02020603050405020304" pitchFamily="18" charset="0"/>
                  </a:rPr>
                  <a:t> Weight Attraction (per week)</a:t>
                </a:r>
                <a:endParaRPr lang="en-US">
                  <a:latin typeface="Times New Roman" panose="02020603050405020304" pitchFamily="18" charset="0"/>
                  <a:cs typeface="Times New Roman" panose="02020603050405020304" pitchFamily="18" charset="0"/>
                </a:endParaRPr>
              </a:p>
            </c:rich>
          </c:tx>
          <c:layout>
            <c:manualLayout>
              <c:xMode val="edge"/>
              <c:yMode val="edge"/>
              <c:x val="0.30929179474223478"/>
              <c:y val="0.904934253267846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58921488"/>
        <c:crosses val="autoZero"/>
        <c:auto val="1"/>
        <c:lblAlgn val="ctr"/>
        <c:lblOffset val="100"/>
        <c:noMultiLvlLbl val="0"/>
      </c:catAx>
      <c:valAx>
        <c:axId val="1589214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Frequency</a:t>
                </a:r>
              </a:p>
            </c:rich>
          </c:tx>
          <c:layout>
            <c:manualLayout>
              <c:xMode val="edge"/>
              <c:yMode val="edge"/>
              <c:x val="8.1813224535919223E-3"/>
              <c:y val="0.2982479836005900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58917008"/>
        <c:crosses val="autoZero"/>
        <c:crossBetween val="between"/>
      </c:valAx>
      <c:spPr>
        <a:noFill/>
        <a:ln>
          <a:noFill/>
        </a:ln>
        <a:effectLst/>
      </c:spPr>
    </c:plotArea>
    <c:legend>
      <c:legendPos val="r"/>
      <c:layout>
        <c:manualLayout>
          <c:xMode val="edge"/>
          <c:yMode val="edge"/>
          <c:x val="0.75874140575982429"/>
          <c:y val="0.19795268737621896"/>
          <c:w val="0.23181568824547746"/>
          <c:h val="0.534468521069331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 Stats'!$S$47:$S$53</c:f>
              <c:strCache>
                <c:ptCount val="7"/>
                <c:pt idx="0">
                  <c:v>Offices</c:v>
                </c:pt>
                <c:pt idx="1">
                  <c:v>Food services</c:v>
                </c:pt>
                <c:pt idx="2">
                  <c:v>Retail non-perishable</c:v>
                </c:pt>
                <c:pt idx="3">
                  <c:v>Accommodation</c:v>
                </c:pt>
                <c:pt idx="4">
                  <c:v>Manufacturing</c:v>
                </c:pt>
                <c:pt idx="5">
                  <c:v>Retail perishable</c:v>
                </c:pt>
                <c:pt idx="6">
                  <c:v>Wholesale</c:v>
                </c:pt>
              </c:strCache>
            </c:strRef>
          </c:cat>
          <c:val>
            <c:numRef>
              <c:f>'Desc Stats'!$T$47:$T$53</c:f>
              <c:numCache>
                <c:formatCode>0.0</c:formatCode>
                <c:ptCount val="7"/>
                <c:pt idx="0">
                  <c:v>7.9089999999999998</c:v>
                </c:pt>
                <c:pt idx="1">
                  <c:v>8.5</c:v>
                </c:pt>
                <c:pt idx="2">
                  <c:v>9.81</c:v>
                </c:pt>
                <c:pt idx="3">
                  <c:v>18.37</c:v>
                </c:pt>
                <c:pt idx="4">
                  <c:v>26.62</c:v>
                </c:pt>
                <c:pt idx="5">
                  <c:v>29.18</c:v>
                </c:pt>
                <c:pt idx="6">
                  <c:v>33.08</c:v>
                </c:pt>
              </c:numCache>
            </c:numRef>
          </c:val>
          <c:extLst>
            <c:ext xmlns:c16="http://schemas.microsoft.com/office/drawing/2014/chart" uri="{C3380CC4-5D6E-409C-BE32-E72D297353CC}">
              <c16:uniqueId val="{00000000-A9F5-CB4E-ADFB-6CCC8522DBF6}"/>
            </c:ext>
          </c:extLst>
        </c:ser>
        <c:dLbls>
          <c:showLegendKey val="0"/>
          <c:showVal val="0"/>
          <c:showCatName val="0"/>
          <c:showSerName val="0"/>
          <c:showPercent val="0"/>
          <c:showBubbleSize val="0"/>
        </c:dLbls>
        <c:gapWidth val="300"/>
        <c:axId val="226287776"/>
        <c:axId val="226283464"/>
      </c:barChart>
      <c:catAx>
        <c:axId val="226287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Sectors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26283464"/>
        <c:crosses val="autoZero"/>
        <c:auto val="1"/>
        <c:lblAlgn val="ctr"/>
        <c:lblOffset val="100"/>
        <c:noMultiLvlLbl val="0"/>
      </c:catAx>
      <c:valAx>
        <c:axId val="2262834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FTG/ week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2628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smtClean="0"/>
            </a:lvl1pPr>
          </a:lstStyle>
          <a:p>
            <a:pPr>
              <a:defRPr/>
            </a:pPr>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smtClean="0"/>
            </a:lvl1pPr>
          </a:lstStyle>
          <a:p>
            <a:pPr>
              <a:defRPr/>
            </a:pPr>
            <a:fld id="{6E16B0FB-AB4B-E549-B16A-B1E36DCCB5C7}" type="datetimeFigureOut">
              <a:rPr lang="en-US"/>
              <a:pPr>
                <a:defRPr/>
              </a:pPr>
              <a:t>10/27/20</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smtClean="0"/>
            </a:lvl1pPr>
          </a:lstStyle>
          <a:p>
            <a:pPr>
              <a:defRPr/>
            </a:pPr>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smtClean="0"/>
            </a:lvl1pPr>
          </a:lstStyle>
          <a:p>
            <a:pPr>
              <a:defRPr/>
            </a:pPr>
            <a:fld id="{79CEF05D-F746-EC4D-8035-3E1A568E6E6A}" type="slidenum">
              <a:rPr lang="en-US"/>
              <a:pPr>
                <a:defRPr/>
              </a:pPr>
              <a:t>‹Nº›</a:t>
            </a:fld>
            <a:endParaRPr lang="en-US"/>
          </a:p>
        </p:txBody>
      </p:sp>
    </p:spTree>
    <p:extLst>
      <p:ext uri="{BB962C8B-B14F-4D97-AF65-F5344CB8AC3E}">
        <p14:creationId xmlns:p14="http://schemas.microsoft.com/office/powerpoint/2010/main" val="235831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latin typeface="Times" pitchFamily="96" charset="0"/>
                <a:ea typeface="+mn-ea"/>
                <a:cs typeface="+mn-cs"/>
              </a:defRPr>
            </a:lvl1pPr>
          </a:lstStyle>
          <a:p>
            <a:pPr>
              <a:defRPr/>
            </a:pPr>
            <a:endParaRPr lang="sv-SE"/>
          </a:p>
        </p:txBody>
      </p:sp>
      <p:sp>
        <p:nvSpPr>
          <p:cNvPr id="43011"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latin typeface="Times" pitchFamily="96" charset="0"/>
                <a:ea typeface="+mn-ea"/>
                <a:cs typeface="+mn-cs"/>
              </a:defRPr>
            </a:lvl1pPr>
          </a:lstStyle>
          <a:p>
            <a:pPr>
              <a:defRPr/>
            </a:pPr>
            <a:endParaRPr lang="sv-SE"/>
          </a:p>
        </p:txBody>
      </p:sp>
      <p:sp>
        <p:nvSpPr>
          <p:cNvPr id="20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3"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3014"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latin typeface="Times" pitchFamily="96" charset="0"/>
                <a:ea typeface="+mn-ea"/>
                <a:cs typeface="+mn-cs"/>
              </a:defRPr>
            </a:lvl1pPr>
          </a:lstStyle>
          <a:p>
            <a:pPr>
              <a:defRPr/>
            </a:pPr>
            <a:endParaRPr lang="sv-SE"/>
          </a:p>
        </p:txBody>
      </p:sp>
      <p:sp>
        <p:nvSpPr>
          <p:cNvPr id="43015"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latin typeface="Times" pitchFamily="96" charset="0"/>
                <a:ea typeface="+mn-ea"/>
                <a:cs typeface="+mn-cs"/>
              </a:defRPr>
            </a:lvl1pPr>
          </a:lstStyle>
          <a:p>
            <a:pPr>
              <a:defRPr/>
            </a:pPr>
            <a:fld id="{6F3A755C-4323-1F44-8654-A008D5F7A973}" type="slidenum">
              <a:rPr lang="sv-SE"/>
              <a:pPr>
                <a:defRPr/>
              </a:pPr>
              <a:t>‹Nº›</a:t>
            </a:fld>
            <a:endParaRPr lang="sv-SE"/>
          </a:p>
        </p:txBody>
      </p:sp>
    </p:spTree>
    <p:extLst>
      <p:ext uri="{BB962C8B-B14F-4D97-AF65-F5344CB8AC3E}">
        <p14:creationId xmlns:p14="http://schemas.microsoft.com/office/powerpoint/2010/main" val="1768305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8" charset="0"/>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1</a:t>
            </a:fld>
            <a:endParaRPr lang="sv-SE"/>
          </a:p>
        </p:txBody>
      </p:sp>
    </p:spTree>
    <p:extLst>
      <p:ext uri="{BB962C8B-B14F-4D97-AF65-F5344CB8AC3E}">
        <p14:creationId xmlns:p14="http://schemas.microsoft.com/office/powerpoint/2010/main" val="57930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68" charset="0"/>
                <a:ea typeface="ＭＳ Ｐゴシック" pitchFamily="96" charset="-128"/>
                <a:cs typeface="ＭＳ Ｐゴシック" pitchFamily="96" charset="-128"/>
              </a:rPr>
              <a:t>As shown, retailers of perishable goods tend to attract the largest quantities of freight, with 36% of them attracting more than 1000 kg per week. For the food service sector, about 20% attract more than 500 kg per week. </a:t>
            </a:r>
            <a:endParaRPr lang="sv-SE"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14</a:t>
            </a:fld>
            <a:endParaRPr lang="sv-SE"/>
          </a:p>
        </p:txBody>
      </p:sp>
    </p:spTree>
    <p:extLst>
      <p:ext uri="{BB962C8B-B14F-4D97-AF65-F5344CB8AC3E}">
        <p14:creationId xmlns:p14="http://schemas.microsoft.com/office/powerpoint/2010/main" val="423078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68" charset="0"/>
                <a:ea typeface="ＭＳ Ｐゴシック" pitchFamily="96" charset="-128"/>
                <a:cs typeface="ＭＳ Ｐゴシック" pitchFamily="96" charset="-128"/>
              </a:rPr>
              <a:t>most establishments </a:t>
            </a:r>
            <a:r>
              <a:rPr lang="en-US" sz="1200" b="1" kern="1200" dirty="0">
                <a:solidFill>
                  <a:schemeClr val="tx1"/>
                </a:solidFill>
                <a:effectLst/>
                <a:latin typeface="Times" pitchFamily="68" charset="0"/>
                <a:ea typeface="ＭＳ Ｐゴシック" pitchFamily="96" charset="-128"/>
                <a:cs typeface="ＭＳ Ｐゴシック" pitchFamily="96" charset="-128"/>
              </a:rPr>
              <a:t>no clear ordering</a:t>
            </a:r>
            <a:r>
              <a:rPr lang="en-US" sz="1200" kern="1200" dirty="0">
                <a:solidFill>
                  <a:schemeClr val="tx1"/>
                </a:solidFill>
                <a:effectLst/>
                <a:latin typeface="Times" pitchFamily="68" charset="0"/>
                <a:ea typeface="ＭＳ Ｐゴシック" pitchFamily="96" charset="-128"/>
                <a:cs typeface="ＭＳ Ｐゴシック" pitchFamily="96" charset="-128"/>
              </a:rPr>
              <a:t>/ stockholding policy. Sometime</a:t>
            </a:r>
            <a:r>
              <a:rPr lang="en-US" sz="1200" kern="1200" baseline="0" dirty="0">
                <a:solidFill>
                  <a:schemeClr val="tx1"/>
                </a:solidFill>
                <a:effectLst/>
                <a:latin typeface="Times" pitchFamily="68" charset="0"/>
                <a:ea typeface="ＭＳ Ｐゴシック" pitchFamily="96" charset="-128"/>
                <a:cs typeface="ＭＳ Ｐゴシック" pitchFamily="96" charset="-128"/>
              </a:rPr>
              <a:t>s </a:t>
            </a:r>
            <a:r>
              <a:rPr lang="en-US" sz="1200" kern="1200" dirty="0">
                <a:solidFill>
                  <a:schemeClr val="tx1"/>
                </a:solidFill>
                <a:effectLst/>
                <a:latin typeface="Times" pitchFamily="68" charset="0"/>
                <a:ea typeface="ＭＳ Ｐゴシック" pitchFamily="96" charset="-128"/>
                <a:cs typeface="ＭＳ Ｐゴシック" pitchFamily="96" charset="-128"/>
              </a:rPr>
              <a:t>ordering/ </a:t>
            </a:r>
            <a:r>
              <a:rPr lang="en-US" sz="1200" b="1" kern="1200" dirty="0">
                <a:solidFill>
                  <a:schemeClr val="tx1"/>
                </a:solidFill>
                <a:effectLst/>
                <a:latin typeface="Times" pitchFamily="68" charset="0"/>
                <a:ea typeface="ＭＳ Ｐゴシック" pitchFamily="96" charset="-128"/>
                <a:cs typeface="ＭＳ Ｐゴシック" pitchFamily="96" charset="-128"/>
              </a:rPr>
              <a:t>stockholding policy centralized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68" charset="0"/>
                <a:ea typeface="ＭＳ Ｐゴシック" pitchFamily="96" charset="-128"/>
                <a:cs typeface="ＭＳ Ｐゴシック" pitchFamily="96" charset="-128"/>
              </a:rPr>
              <a:t>When a policy exists: every item needs to be always available in the store, fresh products should always be available, storage space utilization should be maximized, first in first out policy, high storage for products traveling long distances, the shelves of the store are the stock, and cooled space limits stock.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err="1">
                <a:solidFill>
                  <a:schemeClr val="tx1"/>
                </a:solidFill>
                <a:effectLst/>
                <a:latin typeface="Times" pitchFamily="68" charset="0"/>
                <a:ea typeface="ＭＳ Ｐゴシック" pitchFamily="96" charset="-128"/>
                <a:cs typeface="ＭＳ Ｐゴシック" pitchFamily="96" charset="-128"/>
              </a:rPr>
              <a:t>More</a:t>
            </a:r>
            <a:r>
              <a:rPr lang="sv-SE" sz="1200" kern="1200" baseline="0" dirty="0">
                <a:solidFill>
                  <a:schemeClr val="tx1"/>
                </a:solidFill>
                <a:effectLst/>
                <a:latin typeface="Times" pitchFamily="68" charset="0"/>
                <a:ea typeface="ＭＳ Ｐゴシック" pitchFamily="96" charset="-128"/>
                <a:cs typeface="ＭＳ Ｐゴシック" pitchFamily="96" charset="-128"/>
              </a:rPr>
              <a:t>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retailers</a:t>
            </a:r>
            <a:r>
              <a:rPr lang="sv-SE" sz="1200" kern="1200" baseline="0" dirty="0">
                <a:solidFill>
                  <a:schemeClr val="tx1"/>
                </a:solidFill>
                <a:effectLst/>
                <a:latin typeface="Times" pitchFamily="68" charset="0"/>
                <a:ea typeface="ＭＳ Ｐゴシック" pitchFamily="96" charset="-128"/>
                <a:cs typeface="ＭＳ Ｐゴシック" pitchFamily="96" charset="-128"/>
              </a:rPr>
              <a:t>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have</a:t>
            </a:r>
            <a:r>
              <a:rPr lang="sv-SE" sz="1200" kern="1200" baseline="0" dirty="0">
                <a:solidFill>
                  <a:schemeClr val="tx1"/>
                </a:solidFill>
                <a:effectLst/>
                <a:latin typeface="Times" pitchFamily="68" charset="0"/>
                <a:ea typeface="ＭＳ Ｐゴシック" pitchFamily="96" charset="-128"/>
                <a:cs typeface="ＭＳ Ｐゴシック" pitchFamily="96" charset="-128"/>
              </a:rPr>
              <a:t> a policy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than</a:t>
            </a:r>
            <a:r>
              <a:rPr lang="sv-SE" sz="1200" kern="1200" baseline="0" dirty="0">
                <a:solidFill>
                  <a:schemeClr val="tx1"/>
                </a:solidFill>
                <a:effectLst/>
                <a:latin typeface="Times" pitchFamily="68" charset="0"/>
                <a:ea typeface="ＭＳ Ｐゴシック" pitchFamily="96" charset="-128"/>
                <a:cs typeface="ＭＳ Ｐゴシック" pitchFamily="96" charset="-128"/>
              </a:rPr>
              <a:t> restaurants.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a:solidFill>
                  <a:schemeClr val="tx1"/>
                </a:solidFill>
                <a:effectLst/>
                <a:latin typeface="Times" pitchFamily="68" charset="0"/>
                <a:ea typeface="ＭＳ Ｐゴシック" pitchFamily="96" charset="-128"/>
                <a:cs typeface="ＭＳ Ｐゴシック" pitchFamily="96" charset="-128"/>
              </a:rPr>
              <a:t>Not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many</a:t>
            </a:r>
            <a:r>
              <a:rPr lang="sv-SE" sz="1200" kern="1200" baseline="0" dirty="0">
                <a:solidFill>
                  <a:schemeClr val="tx1"/>
                </a:solidFill>
                <a:effectLst/>
                <a:latin typeface="Times" pitchFamily="68" charset="0"/>
                <a:ea typeface="ＭＳ Ｐゴシック" pitchFamily="96" charset="-128"/>
                <a:cs typeface="ＭＳ Ｐゴシック" pitchFamily="96" charset="-128"/>
              </a:rPr>
              <a:t> receivers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pay</a:t>
            </a:r>
            <a:r>
              <a:rPr lang="sv-SE" sz="1200" kern="1200" baseline="0" dirty="0">
                <a:solidFill>
                  <a:schemeClr val="tx1"/>
                </a:solidFill>
                <a:effectLst/>
                <a:latin typeface="Times" pitchFamily="68" charset="0"/>
                <a:ea typeface="ＭＳ Ｐゴシック" pitchFamily="96" charset="-128"/>
                <a:cs typeface="ＭＳ Ｐゴシック" pitchFamily="96" charset="-128"/>
              </a:rPr>
              <a:t> for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their</a:t>
            </a:r>
            <a:r>
              <a:rPr lang="sv-SE" sz="1200" kern="1200" baseline="0" dirty="0">
                <a:solidFill>
                  <a:schemeClr val="tx1"/>
                </a:solidFill>
                <a:effectLst/>
                <a:latin typeface="Times" pitchFamily="68" charset="0"/>
                <a:ea typeface="ＭＳ Ｐゴシック" pitchFamily="96" charset="-128"/>
                <a:cs typeface="ＭＳ Ｐゴシック" pitchFamily="96" charset="-128"/>
              </a:rPr>
              <a:t>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deliveries</a:t>
            </a:r>
            <a:r>
              <a:rPr lang="sv-SE" sz="1200" kern="1200" baseline="0" dirty="0">
                <a:solidFill>
                  <a:schemeClr val="tx1"/>
                </a:solidFill>
                <a:effectLst/>
                <a:latin typeface="Times" pitchFamily="68" charset="0"/>
                <a:ea typeface="ＭＳ Ｐゴシック" pitchFamily="96" charset="-128"/>
                <a:cs typeface="ＭＳ Ｐゴシック" pitchFamily="96" charset="-128"/>
              </a:rPr>
              <a:t>,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this</a:t>
            </a:r>
            <a:r>
              <a:rPr lang="sv-SE" sz="1200" kern="1200" baseline="0" dirty="0">
                <a:solidFill>
                  <a:schemeClr val="tx1"/>
                </a:solidFill>
                <a:effectLst/>
                <a:latin typeface="Times" pitchFamily="68" charset="0"/>
                <a:ea typeface="ＭＳ Ｐゴシック" pitchFamily="96" charset="-128"/>
                <a:cs typeface="ＭＳ Ｐゴシック" pitchFamily="96" charset="-128"/>
              </a:rPr>
              <a:t>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seems</a:t>
            </a:r>
            <a:r>
              <a:rPr lang="sv-SE" sz="1200" kern="1200" baseline="0" dirty="0">
                <a:solidFill>
                  <a:schemeClr val="tx1"/>
                </a:solidFill>
                <a:effectLst/>
                <a:latin typeface="Times" pitchFamily="68" charset="0"/>
                <a:ea typeface="ＭＳ Ｐゴシック" pitchFamily="96" charset="-128"/>
                <a:cs typeface="ＭＳ Ｐゴシック" pitchFamily="96" charset="-128"/>
              </a:rPr>
              <a:t> to be the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case</a:t>
            </a:r>
            <a:r>
              <a:rPr lang="sv-SE" sz="1200" kern="1200" baseline="0" dirty="0">
                <a:solidFill>
                  <a:schemeClr val="tx1"/>
                </a:solidFill>
                <a:effectLst/>
                <a:latin typeface="Times" pitchFamily="68" charset="0"/>
                <a:ea typeface="ＭＳ Ｐゴシック" pitchFamily="96" charset="-128"/>
                <a:cs typeface="ＭＳ Ｐゴシック" pitchFamily="96" charset="-128"/>
              </a:rPr>
              <a:t>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primarily</a:t>
            </a:r>
            <a:r>
              <a:rPr lang="sv-SE" sz="1200" kern="1200" baseline="0" dirty="0">
                <a:solidFill>
                  <a:schemeClr val="tx1"/>
                </a:solidFill>
                <a:effectLst/>
                <a:latin typeface="Times" pitchFamily="68" charset="0"/>
                <a:ea typeface="ＭＳ Ｐゴシック" pitchFamily="96" charset="-128"/>
                <a:cs typeface="ＭＳ Ｐゴシック" pitchFamily="96" charset="-128"/>
              </a:rPr>
              <a:t> for non-</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perishable</a:t>
            </a:r>
            <a:r>
              <a:rPr lang="sv-SE" sz="1200" kern="1200" baseline="0" dirty="0">
                <a:solidFill>
                  <a:schemeClr val="tx1"/>
                </a:solidFill>
                <a:effectLst/>
                <a:latin typeface="Times" pitchFamily="68" charset="0"/>
                <a:ea typeface="ＭＳ Ｐゴシック" pitchFamily="96" charset="-128"/>
                <a:cs typeface="ＭＳ Ｐゴシック" pitchFamily="96" charset="-128"/>
              </a:rPr>
              <a:t> </a:t>
            </a:r>
            <a:r>
              <a:rPr lang="sv-SE" sz="1200" kern="1200" baseline="0" dirty="0" err="1">
                <a:solidFill>
                  <a:schemeClr val="tx1"/>
                </a:solidFill>
                <a:effectLst/>
                <a:latin typeface="Times" pitchFamily="68" charset="0"/>
                <a:ea typeface="ＭＳ Ｐゴシック" pitchFamily="96" charset="-128"/>
                <a:cs typeface="ＭＳ Ｐゴシック" pitchFamily="96" charset="-128"/>
              </a:rPr>
              <a:t>retailers</a:t>
            </a:r>
            <a:r>
              <a:rPr lang="sv-SE" sz="1200"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a:t>
            </a:r>
            <a:r>
              <a:rPr lang="sv-SE" sz="1200" b="1" kern="1200" baseline="0" dirty="0" err="1">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maybe</a:t>
            </a:r>
            <a:r>
              <a:rPr lang="sv-SE" sz="1200" b="1"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no </a:t>
            </a:r>
            <a:r>
              <a:rPr lang="sv-SE" sz="1200" b="1" kern="1200" baseline="0" dirty="0" err="1">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incentives</a:t>
            </a:r>
            <a:r>
              <a:rPr lang="sv-SE" sz="1200" b="1"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to </a:t>
            </a:r>
            <a:r>
              <a:rPr lang="sv-SE" sz="1200" b="1" kern="1200" baseline="0" dirty="0" err="1">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consolidate</a:t>
            </a:r>
            <a:r>
              <a:rPr lang="sv-SE" sz="1200" b="1"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a:t>
            </a:r>
            <a:r>
              <a:rPr lang="sv-SE" sz="1200" b="1" kern="1200" baseline="0" dirty="0" err="1">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deliveries</a:t>
            </a:r>
            <a:r>
              <a:rPr lang="sv-SE" sz="1200" b="1"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a:t>
            </a:r>
            <a:r>
              <a:rPr lang="sv-SE" sz="1200" b="1" kern="1200" baseline="0" dirty="0" err="1">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increase</a:t>
            </a:r>
            <a:r>
              <a:rPr lang="sv-SE" sz="1200" b="1"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a:t>
            </a:r>
            <a:r>
              <a:rPr lang="sv-SE" sz="1200" b="1" kern="1200" baseline="0" dirty="0" err="1">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shipment</a:t>
            </a:r>
            <a:r>
              <a:rPr lang="sv-SE" sz="1200" b="1"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a:t>
            </a:r>
            <a:r>
              <a:rPr lang="sv-SE" sz="1200" b="1" kern="1200" baseline="0" dirty="0" err="1">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size</a:t>
            </a:r>
            <a:r>
              <a:rPr lang="sv-SE" sz="1200" b="1"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and </a:t>
            </a:r>
            <a:r>
              <a:rPr lang="sv-SE" sz="1200" b="1" kern="1200" baseline="0" dirty="0" err="1">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reduce</a:t>
            </a:r>
            <a:r>
              <a:rPr lang="sv-SE" sz="1200" b="1" kern="1200" baseline="0" dirty="0">
                <a:solidFill>
                  <a:schemeClr val="tx1"/>
                </a:solidFill>
                <a:effectLst/>
                <a:latin typeface="Times" pitchFamily="68" charset="0"/>
                <a:ea typeface="ＭＳ Ｐゴシック" pitchFamily="96" charset="-128"/>
                <a:cs typeface="ＭＳ Ｐゴシック" pitchFamily="96" charset="-128"/>
                <a:sym typeface="Wingdings" panose="05000000000000000000" pitchFamily="2" charset="2"/>
              </a:rPr>
              <a:t> FTG</a:t>
            </a:r>
            <a:endParaRPr lang="sv-SE" sz="1200" b="1" kern="1200" baseline="0" dirty="0">
              <a:solidFill>
                <a:schemeClr val="tx1"/>
              </a:solidFill>
              <a:effectLst/>
              <a:latin typeface="Times" pitchFamily="68" charset="0"/>
              <a:ea typeface="ＭＳ Ｐゴシック" pitchFamily="96" charset="-128"/>
              <a:cs typeface="ＭＳ Ｐゴシック" pitchFamily="96"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a:solidFill>
                <a:schemeClr val="tx1"/>
              </a:solidFill>
              <a:effectLst/>
              <a:latin typeface="Times" pitchFamily="68" charset="0"/>
              <a:ea typeface="ＭＳ Ｐゴシック" pitchFamily="96" charset="-128"/>
              <a:cs typeface="ＭＳ Ｐゴシック" pitchFamily="96"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a:solidFill>
                  <a:schemeClr val="tx1"/>
                </a:solidFill>
                <a:effectLst/>
                <a:latin typeface="Times" pitchFamily="68" charset="0"/>
                <a:ea typeface="ＭＳ Ｐゴシック" pitchFamily="96" charset="-128"/>
                <a:cs typeface="ＭＳ Ｐゴシック" pitchFamily="96" charset="-128"/>
              </a:rPr>
              <a:t>SMALL SAMPLE</a:t>
            </a:r>
            <a:endParaRPr lang="sv-SE" sz="1200" kern="1200" dirty="0">
              <a:solidFill>
                <a:schemeClr val="tx1"/>
              </a:solidFill>
              <a:effectLst/>
              <a:latin typeface="Times" pitchFamily="68" charset="0"/>
              <a:ea typeface="ＭＳ Ｐゴシック" pitchFamily="96" charset="-128"/>
              <a:cs typeface="ＭＳ Ｐゴシック" pitchFamily="96" charset="-128"/>
            </a:endParaRPr>
          </a:p>
          <a:p>
            <a:endParaRPr lang="sv-SE"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15</a:t>
            </a:fld>
            <a:endParaRPr lang="sv-SE"/>
          </a:p>
        </p:txBody>
      </p:sp>
    </p:spTree>
    <p:extLst>
      <p:ext uri="{BB962C8B-B14F-4D97-AF65-F5344CB8AC3E}">
        <p14:creationId xmlns:p14="http://schemas.microsoft.com/office/powerpoint/2010/main" val="159839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Different </a:t>
            </a:r>
            <a:r>
              <a:rPr lang="sv-SE" dirty="0" err="1"/>
              <a:t>specifications</a:t>
            </a:r>
            <a:r>
              <a:rPr lang="sv-SE" dirty="0"/>
              <a:t>: in </a:t>
            </a:r>
            <a:r>
              <a:rPr lang="sv-SE" dirty="0" err="1"/>
              <a:t>this</a:t>
            </a:r>
            <a:r>
              <a:rPr lang="sv-SE" baseline="0" dirty="0"/>
              <a:t> </a:t>
            </a:r>
            <a:r>
              <a:rPr lang="sv-SE" baseline="0" dirty="0" err="1"/>
              <a:t>case</a:t>
            </a:r>
            <a:r>
              <a:rPr lang="sv-SE" baseline="0" dirty="0"/>
              <a:t> </a:t>
            </a:r>
            <a:r>
              <a:rPr lang="sv-SE" baseline="0" dirty="0" err="1"/>
              <a:t>linear</a:t>
            </a:r>
            <a:r>
              <a:rPr lang="sv-SE" baseline="0" dirty="0"/>
              <a:t> </a:t>
            </a:r>
            <a:r>
              <a:rPr lang="sv-SE" baseline="0" dirty="0" err="1"/>
              <a:t>pooled</a:t>
            </a:r>
            <a:r>
              <a:rPr lang="sv-SE" baseline="0" dirty="0"/>
              <a:t> </a:t>
            </a:r>
            <a:r>
              <a:rPr lang="sv-SE" baseline="0" dirty="0" err="1"/>
              <a:t>models</a:t>
            </a:r>
            <a:r>
              <a:rPr lang="sv-SE" baseline="0" dirty="0"/>
              <a:t> </a:t>
            </a:r>
            <a:r>
              <a:rPr lang="sv-SE" baseline="0" dirty="0" err="1"/>
              <a:t>where</a:t>
            </a:r>
            <a:r>
              <a:rPr lang="sv-SE" baseline="0" dirty="0"/>
              <a:t> </a:t>
            </a:r>
            <a:r>
              <a:rPr lang="sv-SE" baseline="0" dirty="0" err="1"/>
              <a:t>binary</a:t>
            </a:r>
            <a:r>
              <a:rPr lang="sv-SE" baseline="0" dirty="0"/>
              <a:t> </a:t>
            </a:r>
            <a:r>
              <a:rPr lang="sv-SE" baseline="0" dirty="0" err="1"/>
              <a:t>variables</a:t>
            </a:r>
            <a:r>
              <a:rPr lang="sv-SE" baseline="0" dirty="0"/>
              <a:t> and </a:t>
            </a:r>
            <a:r>
              <a:rPr lang="sv-SE" baseline="0" dirty="0" err="1"/>
              <a:t>interactions</a:t>
            </a:r>
            <a:r>
              <a:rPr lang="sv-SE" baseline="0" dirty="0"/>
              <a:t> </a:t>
            </a:r>
            <a:r>
              <a:rPr lang="sv-SE" baseline="0" dirty="0" err="1"/>
              <a:t>represent</a:t>
            </a:r>
            <a:r>
              <a:rPr lang="sv-SE" baseline="0" dirty="0"/>
              <a:t> the </a:t>
            </a:r>
            <a:r>
              <a:rPr lang="sv-SE" baseline="0" dirty="0" err="1"/>
              <a:t>effects</a:t>
            </a:r>
            <a:r>
              <a:rPr lang="sv-SE" baseline="0" dirty="0"/>
              <a:t> </a:t>
            </a:r>
            <a:r>
              <a:rPr lang="sv-SE" baseline="0" dirty="0" err="1"/>
              <a:t>of</a:t>
            </a:r>
            <a:r>
              <a:rPr lang="sv-SE" baseline="0" dirty="0"/>
              <a:t> </a:t>
            </a:r>
            <a:r>
              <a:rPr lang="sv-SE" baseline="0" dirty="0" err="1"/>
              <a:t>commercial</a:t>
            </a:r>
            <a:r>
              <a:rPr lang="sv-SE" baseline="0" dirty="0"/>
              <a:t> </a:t>
            </a:r>
            <a:r>
              <a:rPr lang="sv-SE" baseline="0" dirty="0" err="1"/>
              <a:t>sectors</a:t>
            </a:r>
            <a:r>
              <a:rPr lang="sv-SE" baseline="0" dirty="0"/>
              <a:t> and business </a:t>
            </a:r>
            <a:r>
              <a:rPr lang="sv-SE" baseline="0" dirty="0" err="1"/>
              <a:t>size</a:t>
            </a:r>
            <a:r>
              <a:rPr lang="sv-SE" baseline="0" dirty="0"/>
              <a:t>. </a:t>
            </a:r>
            <a:r>
              <a:rPr lang="sv-SE" baseline="0" dirty="0" err="1"/>
              <a:t>Use</a:t>
            </a:r>
            <a:r>
              <a:rPr lang="sv-SE" baseline="0" dirty="0"/>
              <a:t> </a:t>
            </a:r>
            <a:r>
              <a:rPr lang="sv-SE" baseline="0" dirty="0" err="1"/>
              <a:t>of</a:t>
            </a:r>
            <a:r>
              <a:rPr lang="sv-SE" baseline="0" dirty="0"/>
              <a:t> an </a:t>
            </a:r>
            <a:r>
              <a:rPr lang="sv-SE" baseline="0" dirty="0" err="1"/>
              <a:t>ordinal</a:t>
            </a:r>
            <a:r>
              <a:rPr lang="sv-SE" baseline="0" dirty="0"/>
              <a:t> </a:t>
            </a:r>
            <a:r>
              <a:rPr lang="sv-SE" baseline="0" dirty="0" err="1"/>
              <a:t>variable</a:t>
            </a:r>
            <a:r>
              <a:rPr lang="sv-SE" baseline="0" dirty="0"/>
              <a:t> an a </a:t>
            </a:r>
            <a:r>
              <a:rPr lang="sv-SE" baseline="0" dirty="0" err="1"/>
              <a:t>ordered</a:t>
            </a:r>
            <a:r>
              <a:rPr lang="sv-SE" baseline="0" dirty="0"/>
              <a:t> logit </a:t>
            </a:r>
            <a:r>
              <a:rPr lang="sv-SE" baseline="0" dirty="0" err="1"/>
              <a:t>model</a:t>
            </a:r>
            <a:endParaRPr lang="sv-SE"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16</a:t>
            </a:fld>
            <a:endParaRPr lang="sv-SE"/>
          </a:p>
        </p:txBody>
      </p:sp>
    </p:spTree>
    <p:extLst>
      <p:ext uri="{BB962C8B-B14F-4D97-AF65-F5344CB8AC3E}">
        <p14:creationId xmlns:p14="http://schemas.microsoft.com/office/powerpoint/2010/main" val="309248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Useful</a:t>
            </a:r>
            <a:r>
              <a:rPr lang="sv-SE" baseline="0" dirty="0"/>
              <a:t> to </a:t>
            </a:r>
            <a:r>
              <a:rPr lang="sv-SE" baseline="0" dirty="0" err="1"/>
              <a:t>complement</a:t>
            </a:r>
            <a:r>
              <a:rPr lang="sv-SE" baseline="0" dirty="0"/>
              <a:t> FTG </a:t>
            </a:r>
            <a:r>
              <a:rPr lang="sv-SE" baseline="0" dirty="0" err="1"/>
              <a:t>models</a:t>
            </a:r>
            <a:r>
              <a:rPr lang="sv-SE" baseline="0" dirty="0"/>
              <a:t> </a:t>
            </a:r>
            <a:r>
              <a:rPr lang="sv-SE" baseline="0" dirty="0" err="1"/>
              <a:t>with</a:t>
            </a:r>
            <a:r>
              <a:rPr lang="sv-SE" baseline="0" dirty="0"/>
              <a:t> information from </a:t>
            </a:r>
            <a:r>
              <a:rPr lang="sv-SE" baseline="0" dirty="0" err="1"/>
              <a:t>traffic</a:t>
            </a:r>
            <a:r>
              <a:rPr lang="sv-SE" baseline="0" dirty="0"/>
              <a:t> </a:t>
            </a:r>
            <a:r>
              <a:rPr lang="sv-SE" baseline="0" dirty="0" err="1"/>
              <a:t>counts</a:t>
            </a:r>
            <a:r>
              <a:rPr lang="sv-SE" baseline="0" dirty="0"/>
              <a:t>, </a:t>
            </a:r>
            <a:r>
              <a:rPr lang="sv-SE" baseline="0" dirty="0" err="1"/>
              <a:t>such</a:t>
            </a:r>
            <a:r>
              <a:rPr lang="sv-SE" baseline="0" dirty="0"/>
              <a:t> as distribution </a:t>
            </a:r>
            <a:r>
              <a:rPr lang="sv-SE" baseline="0" dirty="0" err="1"/>
              <a:t>across</a:t>
            </a:r>
            <a:r>
              <a:rPr lang="sv-SE" baseline="0" dirty="0"/>
              <a:t> </a:t>
            </a:r>
            <a:r>
              <a:rPr lang="sv-SE" baseline="0" dirty="0" err="1"/>
              <a:t>time</a:t>
            </a:r>
            <a:endParaRPr lang="sv-SE"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17</a:t>
            </a:fld>
            <a:endParaRPr lang="sv-SE"/>
          </a:p>
        </p:txBody>
      </p:sp>
    </p:spTree>
    <p:extLst>
      <p:ext uri="{BB962C8B-B14F-4D97-AF65-F5344CB8AC3E}">
        <p14:creationId xmlns:p14="http://schemas.microsoft.com/office/powerpoint/2010/main" val="167364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First</a:t>
            </a:r>
            <a:r>
              <a:rPr lang="sv-SE" baseline="0" dirty="0"/>
              <a:t> step in 4 steps </a:t>
            </a:r>
            <a:r>
              <a:rPr lang="sv-SE" baseline="0" dirty="0" err="1"/>
              <a:t>models</a:t>
            </a:r>
            <a:endParaRPr lang="sv-SE" dirty="0"/>
          </a:p>
          <a:p>
            <a:r>
              <a:rPr lang="sv-SE" dirty="0"/>
              <a:t>Gothenburg: 1M, 15,000 </a:t>
            </a:r>
            <a:r>
              <a:rPr lang="sv-SE" dirty="0" err="1"/>
              <a:t>estab</a:t>
            </a:r>
            <a:r>
              <a:rPr lang="sv-SE" dirty="0"/>
              <a:t>, 20,000</a:t>
            </a:r>
            <a:r>
              <a:rPr lang="sv-SE" baseline="0" dirty="0"/>
              <a:t> trips per </a:t>
            </a:r>
            <a:r>
              <a:rPr lang="sv-SE" baseline="0" dirty="0" err="1"/>
              <a:t>day</a:t>
            </a:r>
            <a:endParaRPr lang="sv-SE" baseline="0" dirty="0"/>
          </a:p>
          <a:p>
            <a:r>
              <a:rPr lang="sv-SE" baseline="0" dirty="0"/>
              <a:t>Stockholm: 1M,  11,279 </a:t>
            </a:r>
            <a:r>
              <a:rPr lang="sv-SE" baseline="0" dirty="0" err="1"/>
              <a:t>estab</a:t>
            </a:r>
            <a:r>
              <a:rPr lang="sv-SE" baseline="0" dirty="0"/>
              <a:t>, 33,000 trips per </a:t>
            </a:r>
            <a:r>
              <a:rPr lang="sv-SE" baseline="0" dirty="0" err="1"/>
              <a:t>day</a:t>
            </a:r>
            <a:endParaRPr lang="sv-SE" baseline="0" dirty="0"/>
          </a:p>
          <a:p>
            <a:r>
              <a:rPr lang="sv-SE" baseline="0" dirty="0"/>
              <a:t>NYC: 1.5M, 40,000 </a:t>
            </a:r>
            <a:r>
              <a:rPr lang="sv-SE" baseline="0" dirty="0" err="1"/>
              <a:t>estab</a:t>
            </a:r>
            <a:r>
              <a:rPr lang="sv-SE" baseline="0" dirty="0"/>
              <a:t>, 190,000 trips per </a:t>
            </a:r>
            <a:r>
              <a:rPr lang="sv-SE" baseline="0" dirty="0" err="1"/>
              <a:t>day</a:t>
            </a:r>
            <a:r>
              <a:rPr lang="sv-SE" baseline="0" dirty="0"/>
              <a:t> </a:t>
            </a:r>
            <a:endParaRPr lang="sv-SE"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21</a:t>
            </a:fld>
            <a:endParaRPr lang="sv-SE"/>
          </a:p>
        </p:txBody>
      </p:sp>
    </p:spTree>
    <p:extLst>
      <p:ext uri="{BB962C8B-B14F-4D97-AF65-F5344CB8AC3E}">
        <p14:creationId xmlns:p14="http://schemas.microsoft.com/office/powerpoint/2010/main" val="392768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27</a:t>
            </a:fld>
            <a:endParaRPr lang="sv-SE"/>
          </a:p>
        </p:txBody>
      </p:sp>
    </p:spTree>
    <p:extLst>
      <p:ext uri="{BB962C8B-B14F-4D97-AF65-F5344CB8AC3E}">
        <p14:creationId xmlns:p14="http://schemas.microsoft.com/office/powerpoint/2010/main" val="1250552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3186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eaLnBrk="1" hangingPunct="1">
              <a:spcBef>
                <a:spcPct val="0"/>
              </a:spcBef>
            </a:pPr>
            <a:fld id="{AB00596F-EB99-485B-B3A7-0BF0C0532999}" type="slidenum">
              <a:rPr lang="en-US" altLang="en-US" sz="1300" smtClean="0">
                <a:latin typeface="Times New Roman" panose="02020603050405020304" pitchFamily="18" charset="0"/>
              </a:rPr>
              <a:pPr eaLnBrk="1" hangingPunct="1">
                <a:spcBef>
                  <a:spcPct val="0"/>
                </a:spcBef>
              </a:pPr>
              <a:t>31</a:t>
            </a:fld>
            <a:endParaRPr lang="en-US" altLang="en-US" sz="1300">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9962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Cross</a:t>
            </a:r>
            <a:r>
              <a:rPr lang="sv-SE" baseline="0" dirty="0"/>
              <a:t>-</a:t>
            </a:r>
            <a:r>
              <a:rPr lang="sv-SE" baseline="0" dirty="0" err="1"/>
              <a:t>disciplinary</a:t>
            </a:r>
            <a:r>
              <a:rPr lang="sv-SE" baseline="0" dirty="0"/>
              <a:t> research to </a:t>
            </a:r>
            <a:r>
              <a:rPr lang="sv-SE" baseline="0" dirty="0" err="1"/>
              <a:t>reach</a:t>
            </a:r>
            <a:r>
              <a:rPr lang="sv-SE" baseline="0" dirty="0"/>
              <a:t> </a:t>
            </a:r>
            <a:r>
              <a:rPr lang="sv-SE" baseline="0" dirty="0" err="1"/>
              <a:t>more</a:t>
            </a:r>
            <a:r>
              <a:rPr lang="sv-SE" baseline="0" dirty="0"/>
              <a:t> innovative research</a:t>
            </a:r>
            <a:endParaRPr lang="en-US" dirty="0"/>
          </a:p>
        </p:txBody>
      </p:sp>
      <p:sp>
        <p:nvSpPr>
          <p:cNvPr id="4" name="Slide Number Placeholder 3"/>
          <p:cNvSpPr>
            <a:spLocks noGrp="1"/>
          </p:cNvSpPr>
          <p:nvPr>
            <p:ph type="sldNum" sz="quarter" idx="10"/>
          </p:nvPr>
        </p:nvSpPr>
        <p:spPr/>
        <p:txBody>
          <a:bodyPr/>
          <a:lstStyle/>
          <a:p>
            <a:fld id="{B1EC7E57-204D-4F06-82C9-8D2320DFDE21}" type="slidenum">
              <a:rPr lang="en-US" smtClean="0"/>
              <a:t>3</a:t>
            </a:fld>
            <a:endParaRPr lang="en-US"/>
          </a:p>
        </p:txBody>
      </p:sp>
    </p:spTree>
    <p:extLst>
      <p:ext uri="{BB962C8B-B14F-4D97-AF65-F5344CB8AC3E}">
        <p14:creationId xmlns:p14="http://schemas.microsoft.com/office/powerpoint/2010/main" val="175088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Research </a:t>
            </a:r>
            <a:r>
              <a:rPr lang="sv-SE" dirty="0" err="1"/>
              <a:t>papers</a:t>
            </a:r>
            <a:r>
              <a:rPr lang="sv-SE" dirty="0"/>
              <a:t> + </a:t>
            </a:r>
            <a:r>
              <a:rPr lang="sv-SE" dirty="0" err="1"/>
              <a:t>invited</a:t>
            </a:r>
            <a:r>
              <a:rPr lang="sv-SE" dirty="0"/>
              <a:t> presentations from private public </a:t>
            </a:r>
            <a:r>
              <a:rPr lang="sv-SE" dirty="0" err="1"/>
              <a:t>sector</a:t>
            </a:r>
            <a:r>
              <a:rPr lang="sv-SE" dirty="0"/>
              <a:t> and </a:t>
            </a:r>
            <a:r>
              <a:rPr lang="sv-SE" dirty="0" err="1"/>
              <a:t>academia</a:t>
            </a:r>
            <a:endParaRPr lang="sv-SE"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4</a:t>
            </a:fld>
            <a:endParaRPr lang="sv-SE"/>
          </a:p>
        </p:txBody>
      </p:sp>
    </p:spTree>
    <p:extLst>
      <p:ext uri="{BB962C8B-B14F-4D97-AF65-F5344CB8AC3E}">
        <p14:creationId xmlns:p14="http://schemas.microsoft.com/office/powerpoint/2010/main" val="131925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But</a:t>
            </a:r>
            <a:r>
              <a:rPr lang="sv-SE" baseline="0" dirty="0"/>
              <a:t> </a:t>
            </a:r>
            <a:r>
              <a:rPr lang="sv-SE" baseline="0" dirty="0" err="1"/>
              <a:t>that</a:t>
            </a:r>
            <a:r>
              <a:rPr lang="sv-SE" baseline="0" dirty="0"/>
              <a:t> </a:t>
            </a:r>
            <a:r>
              <a:rPr lang="sv-SE" baseline="0" dirty="0" err="1"/>
              <a:t>may</a:t>
            </a:r>
            <a:r>
              <a:rPr lang="sv-SE" baseline="0" dirty="0"/>
              <a:t> not be </a:t>
            </a:r>
            <a:r>
              <a:rPr lang="sv-SE" baseline="0" dirty="0" err="1"/>
              <a:t>true</a:t>
            </a:r>
            <a:r>
              <a:rPr lang="sv-SE" baseline="0" dirty="0"/>
              <a:t>, </a:t>
            </a:r>
            <a:r>
              <a:rPr lang="sv-SE" baseline="0" dirty="0" err="1"/>
              <a:t>because</a:t>
            </a:r>
            <a:r>
              <a:rPr lang="sv-SE" baseline="0" dirty="0"/>
              <a:t> </a:t>
            </a:r>
            <a:r>
              <a:rPr lang="sv-SE" baseline="0" dirty="0" err="1"/>
              <a:t>we</a:t>
            </a:r>
            <a:r>
              <a:rPr lang="sv-SE" baseline="0" dirty="0"/>
              <a:t> </a:t>
            </a:r>
            <a:r>
              <a:rPr lang="sv-SE" baseline="0" dirty="0" err="1"/>
              <a:t>see</a:t>
            </a:r>
            <a:r>
              <a:rPr lang="sv-SE" baseline="0" dirty="0"/>
              <a:t> a </a:t>
            </a:r>
            <a:r>
              <a:rPr lang="sv-SE" baseline="0" dirty="0" err="1"/>
              <a:t>lot</a:t>
            </a:r>
            <a:r>
              <a:rPr lang="sv-SE" baseline="0" dirty="0"/>
              <a:t> </a:t>
            </a:r>
            <a:r>
              <a:rPr lang="sv-SE" baseline="0" dirty="0" err="1"/>
              <a:t>of</a:t>
            </a:r>
            <a:r>
              <a:rPr lang="sv-SE" baseline="0" dirty="0"/>
              <a:t> </a:t>
            </a:r>
            <a:r>
              <a:rPr lang="sv-SE" baseline="0" dirty="0" err="1"/>
              <a:t>inefficiencies</a:t>
            </a:r>
            <a:r>
              <a:rPr lang="sv-SE" baseline="0" dirty="0"/>
              <a:t>, </a:t>
            </a:r>
            <a:r>
              <a:rPr lang="sv-SE" baseline="0" dirty="0" err="1"/>
              <a:t>low</a:t>
            </a:r>
            <a:r>
              <a:rPr lang="sv-SE" baseline="0" dirty="0"/>
              <a:t> </a:t>
            </a:r>
            <a:r>
              <a:rPr lang="sv-SE" baseline="0" dirty="0" err="1"/>
              <a:t>filling</a:t>
            </a:r>
            <a:r>
              <a:rPr lang="sv-SE" baseline="0" dirty="0"/>
              <a:t> rates (20 to 30%), </a:t>
            </a:r>
            <a:r>
              <a:rPr lang="sv-SE" baseline="0" dirty="0" err="1"/>
              <a:t>conflicting</a:t>
            </a:r>
            <a:r>
              <a:rPr lang="sv-SE" baseline="0" dirty="0"/>
              <a:t> space </a:t>
            </a:r>
            <a:r>
              <a:rPr lang="sv-SE" baseline="0" dirty="0" err="1"/>
              <a:t>use</a:t>
            </a:r>
            <a:r>
              <a:rPr lang="sv-SE" baseline="0" dirty="0"/>
              <a:t>, </a:t>
            </a:r>
            <a:r>
              <a:rPr lang="en-US" baseline="0" dirty="0"/>
              <a:t>Something is not working well</a:t>
            </a:r>
            <a:endParaRPr lang="en-US"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5</a:t>
            </a:fld>
            <a:endParaRPr lang="sv-SE"/>
          </a:p>
        </p:txBody>
      </p:sp>
    </p:spTree>
    <p:extLst>
      <p:ext uri="{BB962C8B-B14F-4D97-AF65-F5344CB8AC3E}">
        <p14:creationId xmlns:p14="http://schemas.microsoft.com/office/powerpoint/2010/main" val="158015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3186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eaLnBrk="1" hangingPunct="1">
              <a:spcBef>
                <a:spcPct val="0"/>
              </a:spcBef>
            </a:pPr>
            <a:fld id="{DB21639E-36B5-408C-A650-A62336B6A103}" type="slidenum">
              <a:rPr lang="en-US" altLang="en-US" sz="1300" smtClean="0">
                <a:latin typeface="Times New Roman" panose="02020603050405020304" pitchFamily="18" charset="0"/>
              </a:rPr>
              <a:pPr eaLnBrk="1" hangingPunct="1">
                <a:spcBef>
                  <a:spcPct val="0"/>
                </a:spcBef>
              </a:pPr>
              <a:t>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6080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latin typeface="Times" panose="02020603050405020304" pitchFamily="18" charset="0"/>
                <a:ea typeface="ＭＳ Ｐゴシック" panose="020B0600070205080204" pitchFamily="34" charset="-128"/>
              </a:rPr>
              <a:t>The starting point to understand freight demand is to study freight trip generation</a:t>
            </a:r>
            <a:endParaRPr lang="en-US" altLang="en-US">
              <a:latin typeface="Times" panose="02020603050405020304" pitchFamily="18" charset="0"/>
              <a:ea typeface="ＭＳ Ｐゴシック" panose="020B0600070205080204"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C6CE1AC-90C2-4B60-9CA2-EF093A655A76}" type="slidenum">
              <a:rPr lang="sv-SE" altLang="en-US" sz="1300" smtClean="0"/>
              <a:pPr>
                <a:spcBef>
                  <a:spcPct val="0"/>
                </a:spcBef>
              </a:pPr>
              <a:t>7</a:t>
            </a:fld>
            <a:endParaRPr lang="sv-SE" altLang="en-US" sz="1300"/>
          </a:p>
        </p:txBody>
      </p:sp>
    </p:spTree>
    <p:extLst>
      <p:ext uri="{BB962C8B-B14F-4D97-AF65-F5344CB8AC3E}">
        <p14:creationId xmlns:p14="http://schemas.microsoft.com/office/powerpoint/2010/main" val="77476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3186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3186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eaLnBrk="1" hangingPunct="1">
              <a:spcBef>
                <a:spcPct val="0"/>
              </a:spcBef>
            </a:pPr>
            <a:fld id="{73E4F1EA-E91E-40A3-885A-0B2E73296001}" type="slidenum">
              <a:rPr lang="en-US" altLang="en-US" sz="1300" smtClean="0">
                <a:latin typeface="Times New Roman" panose="02020603050405020304" pitchFamily="18" charset="0"/>
              </a:rPr>
              <a:pPr eaLnBrk="1" hangingPunct="1">
                <a:spcBef>
                  <a:spcPct val="0"/>
                </a:spcBef>
              </a:pPr>
              <a:t>8</a:t>
            </a:fld>
            <a:endParaRPr lang="en-US" altLang="en-US" sz="130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a:latin typeface="Times" panose="02020603050405020304" pitchFamily="18" charset="0"/>
                <a:ea typeface="ＭＳ Ｐゴシック" panose="020B0600070205080204" pitchFamily="34" charset="-128"/>
              </a:rPr>
              <a:t>Here is the case of NYC. But to better understand FTG phenomenon we need to go to the agent at the root of demand, the establishment/ shop</a:t>
            </a:r>
          </a:p>
        </p:txBody>
      </p:sp>
    </p:spTree>
    <p:extLst>
      <p:ext uri="{BB962C8B-B14F-4D97-AF65-F5344CB8AC3E}">
        <p14:creationId xmlns:p14="http://schemas.microsoft.com/office/powerpoint/2010/main" val="407534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8FA903D5-0F08-488C-B5AD-052C6A75D61F}" type="slidenum">
              <a:rPr lang="sv-SE" altLang="en-US" sz="1300" smtClean="0"/>
              <a:pPr>
                <a:spcBef>
                  <a:spcPct val="0"/>
                </a:spcBef>
              </a:pPr>
              <a:t>9</a:t>
            </a:fld>
            <a:endParaRPr lang="sv-SE" altLang="en-US" sz="1300"/>
          </a:p>
        </p:txBody>
      </p:sp>
    </p:spTree>
    <p:extLst>
      <p:ext uri="{BB962C8B-B14F-4D97-AF65-F5344CB8AC3E}">
        <p14:creationId xmlns:p14="http://schemas.microsoft.com/office/powerpoint/2010/main" val="21286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Briefly</a:t>
            </a:r>
            <a:r>
              <a:rPr lang="sv-SE" dirty="0"/>
              <a:t> </a:t>
            </a:r>
            <a:r>
              <a:rPr lang="sv-SE" dirty="0" err="1"/>
              <a:t>about</a:t>
            </a:r>
            <a:r>
              <a:rPr lang="sv-SE" dirty="0"/>
              <a:t> the data, </a:t>
            </a:r>
            <a:r>
              <a:rPr lang="sv-SE" dirty="0" err="1"/>
              <a:t>we</a:t>
            </a:r>
            <a:r>
              <a:rPr lang="sv-SE" dirty="0"/>
              <a:t> </a:t>
            </a:r>
            <a:r>
              <a:rPr lang="sv-SE" dirty="0" err="1"/>
              <a:t>used</a:t>
            </a:r>
            <a:r>
              <a:rPr lang="sv-SE" dirty="0"/>
              <a:t> a </a:t>
            </a:r>
            <a:r>
              <a:rPr lang="sv-SE" dirty="0" err="1"/>
              <a:t>stratified</a:t>
            </a:r>
            <a:r>
              <a:rPr lang="sv-SE" dirty="0"/>
              <a:t> sampling</a:t>
            </a:r>
            <a:r>
              <a:rPr lang="sv-SE" baseline="0" dirty="0"/>
              <a:t> to cover the city, and </a:t>
            </a:r>
            <a:r>
              <a:rPr lang="sv-SE" baseline="0" dirty="0" err="1"/>
              <a:t>some</a:t>
            </a:r>
            <a:r>
              <a:rPr lang="sv-SE" baseline="0" dirty="0"/>
              <a:t> </a:t>
            </a:r>
            <a:r>
              <a:rPr lang="sv-SE" baseline="0" dirty="0" err="1"/>
              <a:t>sectors</a:t>
            </a:r>
            <a:r>
              <a:rPr lang="sv-SE" baseline="0" dirty="0"/>
              <a:t> of </a:t>
            </a:r>
            <a:r>
              <a:rPr lang="sv-SE" baseline="0" dirty="0" err="1"/>
              <a:t>interest</a:t>
            </a:r>
            <a:r>
              <a:rPr lang="sv-SE" baseline="0" dirty="0"/>
              <a:t>. </a:t>
            </a:r>
            <a:r>
              <a:rPr lang="sv-SE" baseline="0" dirty="0" err="1"/>
              <a:t>About</a:t>
            </a:r>
            <a:r>
              <a:rPr lang="sv-SE" baseline="0" dirty="0"/>
              <a:t> 200 observations </a:t>
            </a:r>
            <a:r>
              <a:rPr lang="sv-SE" baseline="0" dirty="0" err="1"/>
              <a:t>collected</a:t>
            </a:r>
            <a:r>
              <a:rPr lang="sv-SE" baseline="0" dirty="0"/>
              <a:t> </a:t>
            </a:r>
            <a:r>
              <a:rPr lang="sv-SE" baseline="0" dirty="0" err="1"/>
              <a:t>both</a:t>
            </a:r>
            <a:r>
              <a:rPr lang="sv-SE" baseline="0" dirty="0"/>
              <a:t> via </a:t>
            </a:r>
            <a:r>
              <a:rPr lang="sv-SE" baseline="0" dirty="0" err="1"/>
              <a:t>electronic</a:t>
            </a:r>
            <a:r>
              <a:rPr lang="sv-SE" baseline="0" dirty="0"/>
              <a:t> </a:t>
            </a:r>
            <a:r>
              <a:rPr lang="sv-SE" baseline="0" dirty="0" err="1"/>
              <a:t>surveys</a:t>
            </a:r>
            <a:r>
              <a:rPr lang="sv-SE" baseline="0" dirty="0"/>
              <a:t>, </a:t>
            </a:r>
            <a:r>
              <a:rPr lang="sv-SE" baseline="0" dirty="0" err="1"/>
              <a:t>phone</a:t>
            </a:r>
            <a:r>
              <a:rPr lang="sv-SE" baseline="0" dirty="0"/>
              <a:t> calls and personal </a:t>
            </a:r>
            <a:r>
              <a:rPr lang="sv-SE" baseline="0" dirty="0" err="1"/>
              <a:t>interviews</a:t>
            </a:r>
            <a:r>
              <a:rPr lang="sv-SE" baseline="0" dirty="0"/>
              <a:t>/</a:t>
            </a:r>
            <a:r>
              <a:rPr lang="sv-SE" baseline="0" dirty="0" err="1"/>
              <a:t>measurements</a:t>
            </a:r>
            <a:endParaRPr lang="sv-SE" dirty="0"/>
          </a:p>
        </p:txBody>
      </p:sp>
      <p:sp>
        <p:nvSpPr>
          <p:cNvPr id="4" name="Slide Number Placeholder 3"/>
          <p:cNvSpPr>
            <a:spLocks noGrp="1"/>
          </p:cNvSpPr>
          <p:nvPr>
            <p:ph type="sldNum" sz="quarter" idx="10"/>
          </p:nvPr>
        </p:nvSpPr>
        <p:spPr/>
        <p:txBody>
          <a:bodyPr/>
          <a:lstStyle/>
          <a:p>
            <a:pPr>
              <a:defRPr/>
            </a:pPr>
            <a:fld id="{6F3A755C-4323-1F44-8654-A008D5F7A973}" type="slidenum">
              <a:rPr lang="sv-SE" smtClean="0"/>
              <a:pPr>
                <a:defRPr/>
              </a:pPr>
              <a:t>13</a:t>
            </a:fld>
            <a:endParaRPr lang="sv-SE"/>
          </a:p>
        </p:txBody>
      </p:sp>
    </p:spTree>
    <p:extLst>
      <p:ext uri="{BB962C8B-B14F-4D97-AF65-F5344CB8AC3E}">
        <p14:creationId xmlns:p14="http://schemas.microsoft.com/office/powerpoint/2010/main" val="576529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6386" name="4A825D5D-8DA8-437F-9925-9878479F7711" descr="CE84B389-410E-48B4-BF10-3811EB3D120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4800" y="6233808"/>
            <a:ext cx="1186649" cy="62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91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 y="2514600"/>
            <a:ext cx="8991600" cy="1524000"/>
          </a:xfrm>
        </p:spPr>
        <p:txBody>
          <a:bodyPr anchor="ctr" anchorCtr="0"/>
          <a:lstStyle>
            <a:lvl1pPr algn="ctr">
              <a:defRPr sz="3200" b="0" cap="none" baseline="0"/>
            </a:lvl1pPr>
          </a:lstStyle>
          <a:p>
            <a:r>
              <a:rPr lang="en-US" dirty="0"/>
              <a:t>Click to edit Master title style</a:t>
            </a:r>
          </a:p>
        </p:txBody>
      </p:sp>
    </p:spTree>
    <p:extLst>
      <p:ext uri="{BB962C8B-B14F-4D97-AF65-F5344CB8AC3E}">
        <p14:creationId xmlns:p14="http://schemas.microsoft.com/office/powerpoint/2010/main" val="6499642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a:xfrm>
            <a:off x="6934200" y="228600"/>
            <a:ext cx="2133600" cy="476250"/>
          </a:xfrm>
          <a:prstGeom prst="rect">
            <a:avLst/>
          </a:prstGeom>
        </p:spPr>
        <p:txBody>
          <a:bodyPr/>
          <a:lstStyle>
            <a:lvl1pPr>
              <a:defRPr/>
            </a:lvl1pPr>
          </a:lstStyle>
          <a:p>
            <a:pPr>
              <a:defRPr/>
            </a:pPr>
            <a:fld id="{C1C7247A-31C1-492E-826F-1569F384FAB2}" type="slidenum">
              <a:rPr lang="en-US"/>
              <a:pPr>
                <a:defRPr/>
              </a:pPr>
              <a:t>‹Nº›</a:t>
            </a:fld>
            <a:endParaRPr lang="en-US"/>
          </a:p>
        </p:txBody>
      </p:sp>
      <p:sp>
        <p:nvSpPr>
          <p:cNvPr id="5" name="Rectangle 11"/>
          <p:cNvSpPr>
            <a:spLocks noGrp="1" noChangeArrowheads="1"/>
          </p:cNvSpPr>
          <p:nvPr>
            <p:ph type="dt" sz="half" idx="10"/>
          </p:nvPr>
        </p:nvSpPr>
        <p:spPr>
          <a:xfrm>
            <a:off x="5257800" y="6553200"/>
            <a:ext cx="2286000" cy="304800"/>
          </a:xfrm>
          <a:prstGeom prst="rect">
            <a:avLst/>
          </a:prstGeom>
        </p:spPr>
        <p:txBody>
          <a:bodyPr/>
          <a:lstStyle>
            <a:lvl1pPr>
              <a:defRPr sz="1400" b="0"/>
            </a:lvl1pPr>
          </a:lstStyle>
          <a:p>
            <a:pPr>
              <a:defRPr/>
            </a:pPr>
            <a:endParaRPr lang="en-US" dirty="0"/>
          </a:p>
        </p:txBody>
      </p:sp>
    </p:spTree>
    <p:extLst>
      <p:ext uri="{BB962C8B-B14F-4D97-AF65-F5344CB8AC3E}">
        <p14:creationId xmlns:p14="http://schemas.microsoft.com/office/powerpoint/2010/main" val="24287454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611188" y="838200"/>
            <a:ext cx="8532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sv-SE" dirty="0"/>
          </a:p>
        </p:txBody>
      </p:sp>
      <p:sp>
        <p:nvSpPr>
          <p:cNvPr id="1027" name="Rectangle 11"/>
          <p:cNvSpPr>
            <a:spLocks noGrp="1" noChangeArrowheads="1"/>
          </p:cNvSpPr>
          <p:nvPr>
            <p:ph type="body" idx="1"/>
          </p:nvPr>
        </p:nvSpPr>
        <p:spPr bwMode="auto">
          <a:xfrm>
            <a:off x="683568" y="198884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028" name="Rectangle 5"/>
          <p:cNvSpPr>
            <a:spLocks noChangeArrowheads="1"/>
          </p:cNvSpPr>
          <p:nvPr/>
        </p:nvSpPr>
        <p:spPr bwMode="auto">
          <a:xfrm>
            <a:off x="0" y="0"/>
            <a:ext cx="9144000" cy="54927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pic>
        <p:nvPicPr>
          <p:cNvPr id="9" name="Picture 8" descr="ChalmersU_white.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568" y="122717"/>
            <a:ext cx="1800200" cy="425963"/>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7" r:id="rId2"/>
    <p:sldLayoutId id="2147483658" r:id="rId3"/>
  </p:sldLayoutIdLst>
  <p:txStyles>
    <p:titleStyle>
      <a:lvl1pPr algn="l" rtl="0" eaLnBrk="1" fontAlgn="base" hangingPunct="1">
        <a:spcBef>
          <a:spcPct val="0"/>
        </a:spcBef>
        <a:spcAft>
          <a:spcPct val="0"/>
        </a:spcAft>
        <a:defRPr sz="4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4000" b="1">
          <a:solidFill>
            <a:schemeClr val="tx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4000" b="1">
          <a:solidFill>
            <a:schemeClr val="tx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4000" b="1">
          <a:solidFill>
            <a:schemeClr val="tx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4000" b="1">
          <a:solidFill>
            <a:schemeClr val="tx1"/>
          </a:solidFill>
          <a:latin typeface="Arial Black" pitchFamily="68" charset="0"/>
          <a:ea typeface="ＭＳ Ｐゴシック" pitchFamily="96" charset="-128"/>
          <a:cs typeface="ＭＳ Ｐゴシック" pitchFamily="96" charset="-128"/>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96" charset="-128"/>
          <a:cs typeface="Akzidenz for Chalmers Regular"/>
        </a:defRPr>
      </a:lvl1pPr>
      <a:lvl2pPr marL="742950" indent="-28575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cs typeface="Akzidenz for Chalmers Regular"/>
        </a:defRPr>
      </a:lvl2pPr>
      <a:lvl3pPr marL="1143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cs typeface="Akzidenz for Chalmers Regular"/>
        </a:defRPr>
      </a:lvl3pPr>
      <a:lvl4pPr marL="1600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cs typeface="Akzidenz for Chalmers Regular"/>
        </a:defRPr>
      </a:lvl4pPr>
      <a:lvl5pPr marL="20574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van.sanchez@chalmers.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Hoja_de_c_lculo_de_Microsoft_Excel.xlsx"/></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Hoja_de_c_lculo_de_Microsoft_Excel1.xls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package" Target="../embeddings/Hoja_de_c_lculo_de_Microsoft_Excel2.xls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package" Target="../embeddings/Hoja_de_c_lculo_de_Microsoft_Excel4.xlsx"/><Relationship Id="rId5" Type="http://schemas.openxmlformats.org/officeDocument/2006/relationships/image" Target="../media/image20.emf"/><Relationship Id="rId4" Type="http://schemas.openxmlformats.org/officeDocument/2006/relationships/package" Target="../embeddings/Hoja_de_c_lculo_de_Microsoft_Excel3.xls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ivan.sanchez@chalmers.s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trb.metapress.com/content/gh65742213115h42/" TargetMode="External"/><Relationship Id="rId2" Type="http://schemas.openxmlformats.org/officeDocument/2006/relationships/hyperlink" Target="http://trid.trb.org/view.aspx?id=1241343" TargetMode="External"/><Relationship Id="rId1" Type="http://schemas.openxmlformats.org/officeDocument/2006/relationships/slideLayout" Target="../slideLayouts/slideLayout1.xml"/><Relationship Id="rId4" Type="http://schemas.openxmlformats.org/officeDocument/2006/relationships/hyperlink" Target="http://www.trb.org/Main/Blurbs/168396.aspx"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urbanfreightplatform.s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36.emf"/><Relationship Id="rId4" Type="http://schemas.openxmlformats.org/officeDocument/2006/relationships/package" Target="../embeddings/Hoja_de_c_lculo_de_Microsoft_Excel5.xlsx"/></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6.xm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ubrik 3"/>
          <p:cNvSpPr>
            <a:spLocks noGrp="1"/>
          </p:cNvSpPr>
          <p:nvPr>
            <p:ph type="title"/>
          </p:nvPr>
        </p:nvSpPr>
        <p:spPr>
          <a:xfrm>
            <a:off x="0" y="1905000"/>
            <a:ext cx="9144000" cy="762000"/>
          </a:xfrm>
        </p:spPr>
        <p:txBody>
          <a:bodyPr/>
          <a:lstStyle/>
          <a:p>
            <a:pPr algn="ctr"/>
            <a:r>
              <a:rPr lang="en-US" sz="3600" b="0" dirty="0"/>
              <a:t>Modeling urban freight generation: A study of commercial</a:t>
            </a:r>
            <a:br>
              <a:rPr lang="en-US" sz="3600" b="0" dirty="0"/>
            </a:br>
            <a:r>
              <a:rPr lang="sv-SE" sz="3600" b="0" dirty="0" err="1"/>
              <a:t>establishments</a:t>
            </a:r>
            <a:r>
              <a:rPr lang="sv-SE" sz="3600" b="0" dirty="0"/>
              <a:t>’ </a:t>
            </a:r>
            <a:r>
              <a:rPr lang="sv-SE" sz="3600" b="0" dirty="0" err="1"/>
              <a:t>freight</a:t>
            </a:r>
            <a:r>
              <a:rPr lang="sv-SE" sz="3600" b="0" dirty="0"/>
              <a:t> </a:t>
            </a:r>
            <a:r>
              <a:rPr lang="sv-SE" sz="3600" b="0" dirty="0" err="1"/>
              <a:t>needs</a:t>
            </a:r>
            <a:endParaRPr lang="en-US" sz="3600" dirty="0"/>
          </a:p>
        </p:txBody>
      </p:sp>
      <p:sp>
        <p:nvSpPr>
          <p:cNvPr id="3" name="Content Placeholder 2"/>
          <p:cNvSpPr>
            <a:spLocks noGrp="1"/>
          </p:cNvSpPr>
          <p:nvPr>
            <p:ph idx="1"/>
          </p:nvPr>
        </p:nvSpPr>
        <p:spPr>
          <a:xfrm>
            <a:off x="685800" y="4564360"/>
            <a:ext cx="7772400" cy="2293640"/>
          </a:xfrm>
        </p:spPr>
        <p:txBody>
          <a:bodyPr/>
          <a:lstStyle/>
          <a:p>
            <a:pPr marL="0" indent="0" algn="ctr">
              <a:buNone/>
            </a:pPr>
            <a:r>
              <a:rPr lang="en-US" sz="2800" dirty="0">
                <a:cs typeface="Times New Roman" pitchFamily="18" charset="0"/>
              </a:rPr>
              <a:t>Iván Sánchez-Díaz, Ph.D.</a:t>
            </a:r>
          </a:p>
          <a:p>
            <a:pPr marL="0" indent="0" algn="ctr">
              <a:buNone/>
            </a:pPr>
            <a:r>
              <a:rPr lang="en-US" sz="2400" dirty="0">
                <a:cs typeface="Times New Roman" pitchFamily="18" charset="0"/>
              </a:rPr>
              <a:t>Senior Lecturer</a:t>
            </a:r>
          </a:p>
          <a:p>
            <a:pPr marL="0" indent="0" algn="ctr">
              <a:buNone/>
            </a:pPr>
            <a:r>
              <a:rPr lang="en-US" sz="2400" dirty="0">
                <a:cs typeface="Times New Roman" pitchFamily="18" charset="0"/>
              </a:rPr>
              <a:t>Chalmers University of Technology</a:t>
            </a:r>
          </a:p>
          <a:p>
            <a:pPr marL="0" indent="0" algn="ctr">
              <a:buNone/>
            </a:pPr>
            <a:r>
              <a:rPr lang="en-US" sz="2400" dirty="0">
                <a:cs typeface="Times New Roman" pitchFamily="18" charset="0"/>
              </a:rPr>
              <a:t>Email: </a:t>
            </a:r>
            <a:r>
              <a:rPr lang="en-US" sz="2400" dirty="0">
                <a:cs typeface="Times New Roman" pitchFamily="18" charset="0"/>
                <a:hlinkClick r:id="rId3"/>
              </a:rPr>
              <a:t>ivan.sanchez@chalmers.se</a:t>
            </a:r>
            <a:endParaRPr lang="en-US" sz="2400" dirty="0">
              <a:cs typeface="Times New Roman" pitchFamily="18" charset="0"/>
            </a:endParaRPr>
          </a:p>
          <a:p>
            <a:pPr marL="0" indent="0">
              <a:buNone/>
            </a:pPr>
            <a:endParaRPr lang="en-US" sz="2400" dirty="0">
              <a:cs typeface="Times New Roman" pitchFamily="18" charset="0"/>
            </a:endParaRPr>
          </a:p>
          <a:p>
            <a:endParaRPr lang="en-US" dirty="0"/>
          </a:p>
        </p:txBody>
      </p:sp>
    </p:spTree>
    <p:extLst>
      <p:ext uri="{BB962C8B-B14F-4D97-AF65-F5344CB8AC3E}">
        <p14:creationId xmlns:p14="http://schemas.microsoft.com/office/powerpoint/2010/main" val="4148477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838200"/>
            <a:ext cx="8991600" cy="762000"/>
          </a:xfrm>
        </p:spPr>
        <p:txBody>
          <a:bodyPr/>
          <a:lstStyle/>
          <a:p>
            <a:pPr eaLnBrk="1" hangingPunct="1"/>
            <a:r>
              <a:rPr lang="sv-SE" altLang="en-US" sz="3200" dirty="0" err="1">
                <a:ea typeface="ＭＳ Ｐゴシック" panose="020B0600070205080204" pitchFamily="34" charset="-128"/>
              </a:rPr>
              <a:t>Key</a:t>
            </a:r>
            <a:r>
              <a:rPr lang="sv-SE" altLang="en-US" sz="3200" dirty="0">
                <a:ea typeface="ＭＳ Ｐゴシック" panose="020B0600070205080204" pitchFamily="34" charset="-128"/>
              </a:rPr>
              <a:t> </a:t>
            </a:r>
            <a:r>
              <a:rPr lang="sv-SE" altLang="en-US" sz="3200" dirty="0" err="1">
                <a:ea typeface="ＭＳ Ｐゴシック" panose="020B0600070205080204" pitchFamily="34" charset="-128"/>
              </a:rPr>
              <a:t>findings</a:t>
            </a:r>
            <a:r>
              <a:rPr lang="sv-SE" altLang="en-US" sz="3200" dirty="0">
                <a:ea typeface="ＭＳ Ｐゴシック" panose="020B0600070205080204" pitchFamily="34" charset="-128"/>
              </a:rPr>
              <a:t> from </a:t>
            </a:r>
            <a:r>
              <a:rPr lang="sv-SE" altLang="en-US" sz="3200" dirty="0" err="1">
                <a:ea typeface="ＭＳ Ｐゴシック" panose="020B0600070205080204" pitchFamily="34" charset="-128"/>
              </a:rPr>
              <a:t>previous</a:t>
            </a:r>
            <a:r>
              <a:rPr lang="sv-SE" altLang="en-US" sz="3200" dirty="0">
                <a:ea typeface="ＭＳ Ｐゴシック" panose="020B0600070205080204" pitchFamily="34" charset="-128"/>
              </a:rPr>
              <a:t> FTG studies</a:t>
            </a:r>
            <a:endParaRPr lang="en-US" altLang="en-US" sz="3200" dirty="0">
              <a:ea typeface="ＭＳ Ｐゴシック" panose="020B0600070205080204" pitchFamily="34" charset="-128"/>
            </a:endParaRPr>
          </a:p>
        </p:txBody>
      </p:sp>
      <p:sp>
        <p:nvSpPr>
          <p:cNvPr id="22531" name="Content Placeholder 2"/>
          <p:cNvSpPr>
            <a:spLocks noGrp="1"/>
          </p:cNvSpPr>
          <p:nvPr>
            <p:ph idx="1"/>
          </p:nvPr>
        </p:nvSpPr>
        <p:spPr/>
        <p:txBody>
          <a:bodyPr/>
          <a:lstStyle/>
          <a:p>
            <a:pPr eaLnBrk="1" hangingPunct="1"/>
            <a:r>
              <a:rPr lang="en-US" altLang="en-US">
                <a:ea typeface="ＭＳ Ｐゴシック" panose="020B0600070205080204" pitchFamily="34" charset="-128"/>
              </a:rPr>
              <a:t>Freight Generation and Freight Trip Generation are 2 </a:t>
            </a:r>
            <a:r>
              <a:rPr lang="en-US" altLang="en-US">
                <a:latin typeface="Calibri" panose="020F0502020204030204" pitchFamily="34" charset="0"/>
                <a:ea typeface="ＭＳ Ｐゴシック" panose="020B0600070205080204" pitchFamily="34" charset="-128"/>
              </a:rPr>
              <a:t>≠</a:t>
            </a:r>
            <a:r>
              <a:rPr lang="en-US" altLang="en-US">
                <a:ea typeface="ＭＳ Ｐゴシック" panose="020B0600070205080204" pitchFamily="34" charset="-128"/>
              </a:rPr>
              <a:t> things</a:t>
            </a:r>
          </a:p>
          <a:p>
            <a:pPr lvl="1" eaLnBrk="1" hangingPunct="1"/>
            <a:r>
              <a:rPr lang="en-US" altLang="en-US">
                <a:ea typeface="ＭＳ Ｐゴシック" panose="020B0600070205080204" pitchFamily="34" charset="-128"/>
              </a:rPr>
              <a:t>Generation of demand, e.g., tons,</a:t>
            </a:r>
          </a:p>
          <a:p>
            <a:pPr lvl="2" eaLnBrk="1" hangingPunct="1"/>
            <a:r>
              <a:rPr lang="en-US" altLang="en-US">
                <a:ea typeface="ＭＳ Ｐゴシック" panose="020B0600070205080204" pitchFamily="34" charset="-128"/>
              </a:rPr>
              <a:t> economic manifestation of production/consumption </a:t>
            </a:r>
          </a:p>
          <a:p>
            <a:pPr lvl="1" eaLnBrk="1" hangingPunct="1"/>
            <a:r>
              <a:rPr lang="en-US" altLang="en-US">
                <a:ea typeface="ＭＳ Ｐゴシック" panose="020B0600070205080204" pitchFamily="34" charset="-128"/>
              </a:rPr>
              <a:t>Generation of traffic, e.g., truck trips</a:t>
            </a:r>
          </a:p>
          <a:p>
            <a:pPr lvl="2" eaLnBrk="1" hangingPunct="1"/>
            <a:r>
              <a:rPr lang="en-US" altLang="en-US">
                <a:ea typeface="ＭＳ Ｐゴシック" panose="020B0600070205080204" pitchFamily="34" charset="-128"/>
              </a:rPr>
              <a:t>generation of traffic is the result of logistical decisions</a:t>
            </a:r>
          </a:p>
          <a:p>
            <a:pPr eaLnBrk="1" hangingPunct="1"/>
            <a:r>
              <a:rPr lang="en-US" altLang="en-US">
                <a:ea typeface="ＭＳ Ｐゴシック" panose="020B0600070205080204" pitchFamily="34" charset="-128"/>
                <a:sym typeface="Wingdings" panose="05000000000000000000" pitchFamily="2" charset="2"/>
              </a:rPr>
              <a:t>Nonlinear effects:</a:t>
            </a:r>
          </a:p>
          <a:p>
            <a:pPr lvl="2" eaLnBrk="1" hangingPunct="1"/>
            <a:r>
              <a:rPr lang="en-US" altLang="en-US">
                <a:ea typeface="ＭＳ Ｐゴシック" panose="020B0600070205080204" pitchFamily="34" charset="-128"/>
              </a:rPr>
              <a:t>Changes in shipment size -&gt; vehicle/mode changes</a:t>
            </a:r>
            <a:endParaRPr lang="en-US" altLang="en-US">
              <a:ea typeface="ＭＳ Ｐゴシック" panose="020B0600070205080204" pitchFamily="34" charset="-128"/>
              <a:sym typeface="Wingdings" panose="05000000000000000000" pitchFamily="2" charset="2"/>
            </a:endParaRPr>
          </a:p>
          <a:p>
            <a:pPr eaLnBrk="1" hangingPunct="1"/>
            <a:r>
              <a:rPr lang="en-US" altLang="en-US">
                <a:ea typeface="ＭＳ Ｐゴシック" panose="020B0600070205080204" pitchFamily="34" charset="-128"/>
                <a:sym typeface="Wingdings" panose="05000000000000000000" pitchFamily="2" charset="2"/>
              </a:rPr>
              <a:t>FTG is affected by location:</a:t>
            </a:r>
          </a:p>
          <a:p>
            <a:pPr lvl="2" eaLnBrk="1" hangingPunct="1"/>
            <a:r>
              <a:rPr lang="en-US" altLang="en-US">
                <a:ea typeface="ＭＳ Ｐゴシック" panose="020B0600070205080204" pitchFamily="34" charset="-128"/>
                <a:sym typeface="Wingdings" panose="05000000000000000000" pitchFamily="2" charset="2"/>
              </a:rPr>
              <a:t>Land-value </a:t>
            </a:r>
          </a:p>
          <a:p>
            <a:pPr lvl="2" eaLnBrk="1" hangingPunct="1"/>
            <a:r>
              <a:rPr lang="en-US" altLang="en-US">
                <a:ea typeface="ＭＳ Ｐゴシック" panose="020B0600070205080204" pitchFamily="34" charset="-128"/>
                <a:sym typeface="Wingdings" panose="05000000000000000000" pitchFamily="2" charset="2"/>
              </a:rPr>
              <a:t>Width of front street</a:t>
            </a:r>
          </a:p>
          <a:p>
            <a:pPr lvl="2" eaLnBrk="1" hangingPunct="1"/>
            <a:r>
              <a:rPr lang="en-US" altLang="en-US">
                <a:ea typeface="ＭＳ Ｐゴシック" panose="020B0600070205080204" pitchFamily="34" charset="-128"/>
              </a:rPr>
              <a:t>Clusters, i.e., establishments close to others in same sector have higher FTG</a:t>
            </a:r>
          </a:p>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412631449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838200"/>
            <a:ext cx="8991600" cy="762000"/>
          </a:xfrm>
        </p:spPr>
        <p:txBody>
          <a:bodyPr/>
          <a:lstStyle/>
          <a:p>
            <a:pPr eaLnBrk="1" hangingPunct="1"/>
            <a:r>
              <a:rPr lang="sv-SE" altLang="en-US" sz="3200" dirty="0" err="1">
                <a:ea typeface="ＭＳ Ｐゴシック" panose="020B0600070205080204" pitchFamily="34" charset="-128"/>
              </a:rPr>
              <a:t>Modeling</a:t>
            </a:r>
            <a:r>
              <a:rPr lang="sv-SE" altLang="en-US" sz="3200" dirty="0">
                <a:ea typeface="ＭＳ Ｐゴシック" panose="020B0600070205080204" pitchFamily="34" charset="-128"/>
              </a:rPr>
              <a:t> </a:t>
            </a:r>
            <a:r>
              <a:rPr lang="sv-SE" altLang="en-US" sz="3200" dirty="0" err="1">
                <a:ea typeface="ＭＳ Ｐゴシック" panose="020B0600070205080204" pitchFamily="34" charset="-128"/>
              </a:rPr>
              <a:t>techniques</a:t>
            </a:r>
            <a:endParaRPr lang="en-US" altLang="en-US" sz="3200" dirty="0">
              <a:ea typeface="ＭＳ Ｐゴシック" panose="020B0600070205080204" pitchFamily="34" charset="-128"/>
            </a:endParaRPr>
          </a:p>
        </p:txBody>
      </p:sp>
      <p:sp>
        <p:nvSpPr>
          <p:cNvPr id="22531" name="Content Placeholder 2"/>
          <p:cNvSpPr>
            <a:spLocks noGrp="1"/>
          </p:cNvSpPr>
          <p:nvPr>
            <p:ph idx="1"/>
          </p:nvPr>
        </p:nvSpPr>
        <p:spPr>
          <a:xfrm>
            <a:off x="683568" y="1988840"/>
            <a:ext cx="8079432" cy="4495800"/>
          </a:xfrm>
        </p:spPr>
        <p:txBody>
          <a:bodyPr/>
          <a:lstStyle/>
          <a:p>
            <a:pPr eaLnBrk="1" hangingPunct="1"/>
            <a:r>
              <a:rPr lang="en-US" altLang="en-US" dirty="0">
                <a:ea typeface="ＭＳ Ｐゴシック" panose="020B0600070205080204" pitchFamily="34" charset="-128"/>
              </a:rPr>
              <a:t>Trip rates per establishment or per employee </a:t>
            </a:r>
          </a:p>
          <a:p>
            <a:pPr eaLnBrk="1" hangingPunct="1"/>
            <a:r>
              <a:rPr lang="en-US" altLang="en-US" dirty="0">
                <a:ea typeface="ＭＳ Ｐゴシック" panose="020B0600070205080204" pitchFamily="34" charset="-128"/>
                <a:sym typeface="Wingdings" panose="05000000000000000000" pitchFamily="2" charset="2"/>
              </a:rPr>
              <a:t>Multiple classification analysis</a:t>
            </a:r>
          </a:p>
          <a:p>
            <a:pPr eaLnBrk="1" hangingPunct="1"/>
            <a:r>
              <a:rPr lang="en-US" altLang="en-US" dirty="0">
                <a:ea typeface="ＭＳ Ｐゴシック" panose="020B0600070205080204" pitchFamily="34" charset="-128"/>
                <a:sym typeface="Wingdings" panose="05000000000000000000" pitchFamily="2" charset="2"/>
              </a:rPr>
              <a:t>Artificial neural networks</a:t>
            </a:r>
          </a:p>
          <a:p>
            <a:pPr eaLnBrk="1" hangingPunct="1"/>
            <a:r>
              <a:rPr lang="en-US" altLang="en-US" dirty="0">
                <a:ea typeface="ＭＳ Ｐゴシック" panose="020B0600070205080204" pitchFamily="34" charset="-128"/>
                <a:sym typeface="Wingdings" panose="05000000000000000000" pitchFamily="2" charset="2"/>
              </a:rPr>
              <a:t>Ordinary least squares</a:t>
            </a:r>
          </a:p>
          <a:p>
            <a:pPr eaLnBrk="1" hangingPunct="1"/>
            <a:r>
              <a:rPr lang="en-US" altLang="en-US" dirty="0">
                <a:ea typeface="ＭＳ Ｐゴシック" panose="020B0600070205080204" pitchFamily="34" charset="-128"/>
                <a:sym typeface="Wingdings" panose="05000000000000000000" pitchFamily="2" charset="2"/>
              </a:rPr>
              <a:t>Nonlinear models (log-log, </a:t>
            </a:r>
            <a:r>
              <a:rPr lang="en-US" altLang="en-US" dirty="0" err="1">
                <a:ea typeface="ＭＳ Ｐゴシック" panose="020B0600070205080204" pitchFamily="34" charset="-128"/>
                <a:sym typeface="Wingdings" panose="05000000000000000000" pitchFamily="2" charset="2"/>
              </a:rPr>
              <a:t>lin</a:t>
            </a:r>
            <a:r>
              <a:rPr lang="en-US" altLang="en-US" dirty="0">
                <a:ea typeface="ＭＳ Ｐゴシック" panose="020B0600070205080204" pitchFamily="34" charset="-128"/>
                <a:sym typeface="Wingdings" panose="05000000000000000000" pitchFamily="2" charset="2"/>
              </a:rPr>
              <a:t>-log)</a:t>
            </a:r>
          </a:p>
          <a:p>
            <a:pPr eaLnBrk="1" hangingPunct="1"/>
            <a:r>
              <a:rPr lang="en-US" altLang="en-US" dirty="0">
                <a:ea typeface="ＭＳ Ｐゴシック" panose="020B0600070205080204" pitchFamily="34" charset="-128"/>
                <a:sym typeface="Wingdings" panose="05000000000000000000" pitchFamily="2" charset="2"/>
              </a:rPr>
              <a:t>Ordered logit models</a:t>
            </a:r>
          </a:p>
          <a:p>
            <a:pPr eaLnBrk="1" hangingPunct="1"/>
            <a:r>
              <a:rPr lang="en-US" altLang="en-US" dirty="0">
                <a:ea typeface="ＭＳ Ｐゴシック" panose="020B0600070205080204" pitchFamily="34" charset="-128"/>
                <a:sym typeface="Wingdings" panose="05000000000000000000" pitchFamily="2" charset="2"/>
              </a:rPr>
              <a:t>Spatial autocorrelation models</a:t>
            </a: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3236374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sv-SE" altLang="en-US" dirty="0">
                <a:ea typeface="ＭＳ Ｐゴシック" panose="020B0600070205080204" pitchFamily="34" charset="-128"/>
              </a:rPr>
              <a:t>The </a:t>
            </a:r>
            <a:r>
              <a:rPr lang="sv-SE" altLang="en-US" dirty="0" err="1">
                <a:ea typeface="ＭＳ Ｐゴシック" panose="020B0600070205080204" pitchFamily="34" charset="-128"/>
              </a:rPr>
              <a:t>case</a:t>
            </a:r>
            <a:r>
              <a:rPr lang="sv-SE" altLang="en-US" dirty="0">
                <a:ea typeface="ＭＳ Ｐゴシック" panose="020B0600070205080204" pitchFamily="34" charset="-128"/>
              </a:rPr>
              <a:t> of Gothenburg: </a:t>
            </a:r>
            <a:r>
              <a:rPr lang="sv-SE" altLang="en-US" dirty="0" err="1">
                <a:ea typeface="ＭＳ Ｐゴシック" panose="020B0600070205080204" pitchFamily="34" charset="-128"/>
              </a:rPr>
              <a:t>Understanding</a:t>
            </a:r>
            <a:r>
              <a:rPr lang="sv-SE" altLang="en-US" dirty="0">
                <a:ea typeface="ＭＳ Ｐゴシック" panose="020B0600070205080204" pitchFamily="34" charset="-128"/>
              </a:rPr>
              <a:t> receivers </a:t>
            </a:r>
            <a:r>
              <a:rPr lang="sv-SE" altLang="en-US" dirty="0" err="1">
                <a:ea typeface="ＭＳ Ｐゴシック" panose="020B0600070205080204" pitchFamily="34" charset="-128"/>
              </a:rPr>
              <a:t>needs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0074315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726457450"/>
              </p:ext>
            </p:extLst>
          </p:nvPr>
        </p:nvGraphicFramePr>
        <p:xfrm>
          <a:off x="791497" y="1828800"/>
          <a:ext cx="7207221" cy="4191000"/>
        </p:xfrm>
        <a:graphic>
          <a:graphicData uri="http://schemas.openxmlformats.org/presentationml/2006/ole">
            <mc:AlternateContent xmlns:mc="http://schemas.openxmlformats.org/markup-compatibility/2006">
              <mc:Choice xmlns:v="urn:schemas-microsoft-com:vml" Requires="v">
                <p:oleObj spid="_x0000_s31778" name="Worksheet" r:id="rId4" imgW="5875067" imgH="3482352" progId="Excel.Sheet.12">
                  <p:embed/>
                </p:oleObj>
              </mc:Choice>
              <mc:Fallback>
                <p:oleObj name="Worksheet" r:id="rId4" imgW="5875067" imgH="3482352" progId="Excel.Shee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497" y="1828800"/>
                        <a:ext cx="7207221" cy="4191000"/>
                      </a:xfrm>
                      <a:prstGeom prst="rect">
                        <a:avLst/>
                      </a:prstGeom>
                      <a:noFill/>
                    </p:spPr>
                  </p:pic>
                </p:oleObj>
              </mc:Fallback>
            </mc:AlternateContent>
          </a:graphicData>
        </a:graphic>
      </p:graphicFrame>
      <p:sp>
        <p:nvSpPr>
          <p:cNvPr id="19459" name="Title 4"/>
          <p:cNvSpPr>
            <a:spLocks noGrp="1"/>
          </p:cNvSpPr>
          <p:nvPr>
            <p:ph type="title"/>
          </p:nvPr>
        </p:nvSpPr>
        <p:spPr/>
        <p:txBody>
          <a:bodyPr/>
          <a:lstStyle/>
          <a:p>
            <a:pPr eaLnBrk="1" hangingPunct="1"/>
            <a:r>
              <a:rPr lang="sv-SE" altLang="en-US" sz="3200" dirty="0">
                <a:ea typeface="ＭＳ Ｐゴシック" panose="020B0600070205080204" pitchFamily="34" charset="-128"/>
              </a:rPr>
              <a:t>Data </a:t>
            </a:r>
            <a:r>
              <a:rPr lang="sv-SE" altLang="en-US" sz="3200" dirty="0" err="1">
                <a:ea typeface="ＭＳ Ｐゴシック" panose="020B0600070205080204" pitchFamily="34" charset="-128"/>
              </a:rPr>
              <a:t>description</a:t>
            </a:r>
            <a:endParaRPr lang="en-US" altLang="en-US" sz="3200" dirty="0">
              <a:ea typeface="ＭＳ Ｐゴシック" panose="020B0600070205080204" pitchFamily="34" charset="-128"/>
            </a:endParaRPr>
          </a:p>
        </p:txBody>
      </p:sp>
      <p:sp>
        <p:nvSpPr>
          <p:cNvPr id="19460" name="Rectangle 2"/>
          <p:cNvSpPr>
            <a:spLocks noChangeArrowheads="1"/>
          </p:cNvSpPr>
          <p:nvPr/>
        </p:nvSpPr>
        <p:spPr bwMode="auto">
          <a:xfrm>
            <a:off x="762000" y="1447800"/>
            <a:ext cx="116490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a:latin typeface="Times" panose="02020603050405020304" pitchFamily="18" charset="0"/>
            </a:endParaRPr>
          </a:p>
        </p:txBody>
      </p:sp>
      <p:sp>
        <p:nvSpPr>
          <p:cNvPr id="7" name="Rectangle 6"/>
          <p:cNvSpPr>
            <a:spLocks noChangeArrowheads="1"/>
          </p:cNvSpPr>
          <p:nvPr/>
        </p:nvSpPr>
        <p:spPr bwMode="auto">
          <a:xfrm>
            <a:off x="3134032" y="2295833"/>
            <a:ext cx="685800" cy="228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
        <p:nvSpPr>
          <p:cNvPr id="11" name="Rectangle 10"/>
          <p:cNvSpPr>
            <a:spLocks noChangeArrowheads="1"/>
          </p:cNvSpPr>
          <p:nvPr/>
        </p:nvSpPr>
        <p:spPr bwMode="auto">
          <a:xfrm>
            <a:off x="3134032" y="3110015"/>
            <a:ext cx="685800" cy="228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304006135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111813970"/>
              </p:ext>
            </p:extLst>
          </p:nvPr>
        </p:nvGraphicFramePr>
        <p:xfrm>
          <a:off x="838200" y="1863090"/>
          <a:ext cx="7848600" cy="446151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sv-SE" sz="3200" dirty="0"/>
              <a:t>Freight generation</a:t>
            </a:r>
          </a:p>
        </p:txBody>
      </p:sp>
    </p:spTree>
    <p:extLst>
      <p:ext uri="{BB962C8B-B14F-4D97-AF65-F5344CB8AC3E}">
        <p14:creationId xmlns:p14="http://schemas.microsoft.com/office/powerpoint/2010/main" val="354341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z="3200" dirty="0" err="1"/>
              <a:t>Logistics</a:t>
            </a:r>
            <a:r>
              <a:rPr lang="sv-SE" sz="3200" dirty="0"/>
              <a:t> </a:t>
            </a:r>
            <a:r>
              <a:rPr lang="sv-SE" sz="3200" dirty="0" err="1"/>
              <a:t>decisions</a:t>
            </a:r>
            <a:r>
              <a:rPr lang="sv-SE" sz="3200" dirty="0"/>
              <a:t> </a:t>
            </a:r>
            <a:r>
              <a:rPr lang="sv-SE" sz="3200" dirty="0" err="1"/>
              <a:t>affecting</a:t>
            </a:r>
            <a:r>
              <a:rPr lang="sv-SE" sz="3200" dirty="0"/>
              <a:t> FTG</a:t>
            </a:r>
          </a:p>
        </p:txBody>
      </p:sp>
      <p:graphicFrame>
        <p:nvGraphicFramePr>
          <p:cNvPr id="4" name="Object 3"/>
          <p:cNvGraphicFramePr>
            <a:graphicFrameLocks noChangeAspect="1"/>
          </p:cNvGraphicFramePr>
          <p:nvPr>
            <p:extLst>
              <p:ext uri="{D42A27DB-BD31-4B8C-83A1-F6EECF244321}">
                <p14:modId xmlns:p14="http://schemas.microsoft.com/office/powerpoint/2010/main" val="2546555072"/>
              </p:ext>
            </p:extLst>
          </p:nvPr>
        </p:nvGraphicFramePr>
        <p:xfrm>
          <a:off x="87414" y="2667000"/>
          <a:ext cx="9039380" cy="2286000"/>
        </p:xfrm>
        <a:graphic>
          <a:graphicData uri="http://schemas.openxmlformats.org/presentationml/2006/ole">
            <mc:AlternateContent xmlns:mc="http://schemas.openxmlformats.org/markup-compatibility/2006">
              <mc:Choice xmlns:v="urn:schemas-microsoft-com:vml" Requires="v">
                <p:oleObj spid="_x0000_s33822" name="Worksheet" r:id="rId4" imgW="6446452" imgH="1630584" progId="Excel.Sheet.12">
                  <p:embed/>
                </p:oleObj>
              </mc:Choice>
              <mc:Fallback>
                <p:oleObj name="Worksheet" r:id="rId4" imgW="6446452" imgH="1630584" progId="Excel.Sheet.12">
                  <p:embed/>
                  <p:pic>
                    <p:nvPicPr>
                      <p:cNvPr id="0" name=""/>
                      <p:cNvPicPr/>
                      <p:nvPr/>
                    </p:nvPicPr>
                    <p:blipFill>
                      <a:blip r:embed="rId5"/>
                      <a:stretch>
                        <a:fillRect/>
                      </a:stretch>
                    </p:blipFill>
                    <p:spPr>
                      <a:xfrm>
                        <a:off x="87414" y="2667000"/>
                        <a:ext cx="9039380" cy="2286000"/>
                      </a:xfrm>
                      <a:prstGeom prst="rect">
                        <a:avLst/>
                      </a:prstGeom>
                    </p:spPr>
                  </p:pic>
                </p:oleObj>
              </mc:Fallback>
            </mc:AlternateContent>
          </a:graphicData>
        </a:graphic>
      </p:graphicFrame>
      <p:sp>
        <p:nvSpPr>
          <p:cNvPr id="7" name="Rectangle 6"/>
          <p:cNvSpPr>
            <a:spLocks noChangeArrowheads="1"/>
          </p:cNvSpPr>
          <p:nvPr/>
        </p:nvSpPr>
        <p:spPr bwMode="auto">
          <a:xfrm>
            <a:off x="3802624" y="4658032"/>
            <a:ext cx="533400" cy="3048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
        <p:nvSpPr>
          <p:cNvPr id="8" name="Rectangle 7"/>
          <p:cNvSpPr>
            <a:spLocks noChangeArrowheads="1"/>
          </p:cNvSpPr>
          <p:nvPr/>
        </p:nvSpPr>
        <p:spPr bwMode="auto">
          <a:xfrm>
            <a:off x="6228735" y="4658032"/>
            <a:ext cx="483009" cy="3048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197715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z="3200" dirty="0"/>
              <a:t>FTG and FG </a:t>
            </a:r>
            <a:r>
              <a:rPr lang="sv-SE" sz="3200" dirty="0" err="1"/>
              <a:t>models</a:t>
            </a:r>
            <a:endParaRPr lang="sv-SE" sz="3200" dirty="0"/>
          </a:p>
        </p:txBody>
      </p:sp>
      <p:graphicFrame>
        <p:nvGraphicFramePr>
          <p:cNvPr id="4" name="Object 3"/>
          <p:cNvGraphicFramePr>
            <a:graphicFrameLocks/>
          </p:cNvGraphicFramePr>
          <p:nvPr>
            <p:extLst>
              <p:ext uri="{D42A27DB-BD31-4B8C-83A1-F6EECF244321}">
                <p14:modId xmlns:p14="http://schemas.microsoft.com/office/powerpoint/2010/main" val="3213029712"/>
              </p:ext>
            </p:extLst>
          </p:nvPr>
        </p:nvGraphicFramePr>
        <p:xfrm>
          <a:off x="152400" y="1952986"/>
          <a:ext cx="5257800" cy="3866427"/>
        </p:xfrm>
        <a:graphic>
          <a:graphicData uri="http://schemas.openxmlformats.org/presentationml/2006/ole">
            <mc:AlternateContent xmlns:mc="http://schemas.openxmlformats.org/markup-compatibility/2006">
              <mc:Choice xmlns:v="urn:schemas-microsoft-com:vml" Requires="v">
                <p:oleObj spid="_x0000_s34850" name="Worksheet" r:id="rId4" imgW="5653990" imgH="4191048" progId="Excel.Sheet.12">
                  <p:embed/>
                </p:oleObj>
              </mc:Choice>
              <mc:Fallback>
                <p:oleObj name="Worksheet" r:id="rId4" imgW="5653990" imgH="4191048" progId="Excel.Sheet.12">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52986"/>
                        <a:ext cx="5257800" cy="3866427"/>
                      </a:xfrm>
                      <a:prstGeom prst="rect">
                        <a:avLst/>
                      </a:prstGeom>
                      <a:noFill/>
                    </p:spPr>
                  </p:pic>
                </p:oleObj>
              </mc:Fallback>
            </mc:AlternateContent>
          </a:graphicData>
        </a:graphic>
      </p:graphicFrame>
      <p:sp>
        <p:nvSpPr>
          <p:cNvPr id="7" name="Rectangle 6"/>
          <p:cNvSpPr>
            <a:spLocks noChangeArrowheads="1"/>
          </p:cNvSpPr>
          <p:nvPr/>
        </p:nvSpPr>
        <p:spPr bwMode="auto">
          <a:xfrm>
            <a:off x="2217906" y="2133600"/>
            <a:ext cx="830094" cy="1524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
        <p:nvSpPr>
          <p:cNvPr id="10" name="TextBox 9"/>
          <p:cNvSpPr txBox="1"/>
          <p:nvPr/>
        </p:nvSpPr>
        <p:spPr>
          <a:xfrm>
            <a:off x="5410200" y="1952986"/>
            <a:ext cx="3733800" cy="3862596"/>
          </a:xfrm>
          <a:prstGeom prst="rect">
            <a:avLst/>
          </a:prstGeom>
          <a:noFill/>
        </p:spPr>
        <p:txBody>
          <a:bodyPr wrap="square">
            <a:spAutoFit/>
          </a:bodyPr>
          <a:lstStyle/>
          <a:p>
            <a:pPr eaLnBrk="1" hangingPunct="1">
              <a:spcBef>
                <a:spcPts val="0"/>
              </a:spcBef>
              <a:spcAft>
                <a:spcPts val="600"/>
              </a:spcAft>
              <a:defRPr/>
            </a:pPr>
            <a:r>
              <a:rPr lang="en-US" sz="1400" dirty="0">
                <a:latin typeface="Tahoma" pitchFamily="34" charset="0"/>
                <a:ea typeface="Tahoma" pitchFamily="34" charset="0"/>
                <a:cs typeface="Tahoma" pitchFamily="34" charset="0"/>
              </a:rPr>
              <a:t>Highlights:</a:t>
            </a:r>
          </a:p>
          <a:p>
            <a:pPr marL="342900" indent="-342900" eaLnBrk="1" hangingPunct="1">
              <a:spcBef>
                <a:spcPts val="0"/>
              </a:spcBef>
              <a:spcAft>
                <a:spcPts val="600"/>
              </a:spcAft>
              <a:buClr>
                <a:srgbClr val="FF0000"/>
              </a:buClr>
              <a:buFont typeface="Arial" panose="020B0604020202020204" pitchFamily="34" charset="0"/>
              <a:buChar char="•"/>
              <a:defRPr/>
            </a:pPr>
            <a:r>
              <a:rPr lang="en-US" sz="1400" dirty="0">
                <a:latin typeface="Tahoma" pitchFamily="34" charset="0"/>
                <a:ea typeface="Tahoma" pitchFamily="34" charset="0"/>
                <a:cs typeface="Tahoma" pitchFamily="34" charset="0"/>
              </a:rPr>
              <a:t>Employment model performs better for FTA, area model better for FWA</a:t>
            </a:r>
          </a:p>
          <a:p>
            <a:pPr marL="342900" indent="-342900" eaLnBrk="1" hangingPunct="1">
              <a:spcBef>
                <a:spcPts val="0"/>
              </a:spcBef>
              <a:spcAft>
                <a:spcPts val="600"/>
              </a:spcAft>
              <a:buClr>
                <a:srgbClr val="FF0000"/>
              </a:buClr>
              <a:buFont typeface="Arial" panose="020B0604020202020204" pitchFamily="34" charset="0"/>
              <a:buChar char="•"/>
              <a:defRPr/>
            </a:pPr>
            <a:r>
              <a:rPr lang="en-US" sz="1400" dirty="0">
                <a:latin typeface="Tahoma" pitchFamily="34" charset="0"/>
                <a:ea typeface="Tahoma" pitchFamily="34" charset="0"/>
                <a:cs typeface="Tahoma" pitchFamily="34" charset="0"/>
              </a:rPr>
              <a:t>Effect of employees on FTA is larger for retailers (1.73 extra trips/employee), followed by food services (0.55 extra trips/employee)</a:t>
            </a:r>
            <a:endParaRPr lang="sv-SE" sz="1400" dirty="0">
              <a:latin typeface="Tahoma" pitchFamily="34" charset="0"/>
              <a:ea typeface="Tahoma" pitchFamily="34" charset="0"/>
              <a:cs typeface="Tahoma" pitchFamily="34" charset="0"/>
            </a:endParaRPr>
          </a:p>
          <a:p>
            <a:pPr marL="342900" indent="-342900">
              <a:spcBef>
                <a:spcPts val="0"/>
              </a:spcBef>
              <a:spcAft>
                <a:spcPts val="600"/>
              </a:spcAft>
              <a:buClr>
                <a:srgbClr val="FF0000"/>
              </a:buClr>
              <a:buFont typeface="Arial" panose="020B0604020202020204" pitchFamily="34" charset="0"/>
              <a:buChar char="•"/>
              <a:defRPr/>
            </a:pPr>
            <a:r>
              <a:rPr lang="en-US" sz="1400" dirty="0">
                <a:latin typeface="Tahoma" pitchFamily="34" charset="0"/>
                <a:ea typeface="Tahoma" pitchFamily="34" charset="0"/>
                <a:cs typeface="Tahoma" pitchFamily="34" charset="0"/>
              </a:rPr>
              <a:t>Retailers of perishables attract more FWA </a:t>
            </a:r>
          </a:p>
          <a:p>
            <a:pPr marL="342900" indent="-342900">
              <a:spcBef>
                <a:spcPts val="0"/>
              </a:spcBef>
              <a:spcAft>
                <a:spcPts val="600"/>
              </a:spcAft>
              <a:buClr>
                <a:srgbClr val="FF0000"/>
              </a:buClr>
              <a:buFont typeface="Arial" panose="020B0604020202020204" pitchFamily="34" charset="0"/>
              <a:buChar char="•"/>
              <a:defRPr/>
            </a:pPr>
            <a:r>
              <a:rPr lang="en-US" sz="1400" dirty="0">
                <a:latin typeface="Tahoma" pitchFamily="34" charset="0"/>
                <a:ea typeface="Tahoma" pitchFamily="34" charset="0"/>
                <a:cs typeface="Tahoma" pitchFamily="34" charset="0"/>
              </a:rPr>
              <a:t>Effect of employees on FWA similar for most sectors</a:t>
            </a:r>
          </a:p>
          <a:p>
            <a:pPr marL="342900" indent="-342900">
              <a:spcBef>
                <a:spcPts val="0"/>
              </a:spcBef>
              <a:spcAft>
                <a:spcPts val="600"/>
              </a:spcAft>
              <a:buClr>
                <a:srgbClr val="FF0000"/>
              </a:buClr>
              <a:buFont typeface="Arial" panose="020B0604020202020204" pitchFamily="34" charset="0"/>
              <a:buChar char="•"/>
              <a:defRPr/>
            </a:pPr>
            <a:r>
              <a:rPr lang="en-US" sz="1400" dirty="0">
                <a:latin typeface="Tahoma" pitchFamily="34" charset="0"/>
                <a:ea typeface="Tahoma" pitchFamily="34" charset="0"/>
                <a:cs typeface="Tahoma" pitchFamily="34" charset="0"/>
              </a:rPr>
              <a:t>Effect of area on FWA is larger for retailers and food services</a:t>
            </a:r>
          </a:p>
          <a:p>
            <a:pPr marL="342900" indent="-342900">
              <a:spcBef>
                <a:spcPts val="0"/>
              </a:spcBef>
              <a:spcAft>
                <a:spcPts val="600"/>
              </a:spcAft>
              <a:buClr>
                <a:srgbClr val="FF0000"/>
              </a:buClr>
              <a:buFont typeface="Arial" panose="020B0604020202020204" pitchFamily="34" charset="0"/>
              <a:buChar char="•"/>
              <a:defRPr/>
            </a:pPr>
            <a:r>
              <a:rPr lang="en-US" sz="1400" b="1" dirty="0">
                <a:latin typeface="Tahoma" pitchFamily="34" charset="0"/>
                <a:ea typeface="Tahoma" pitchFamily="34" charset="0"/>
                <a:cs typeface="Tahoma" pitchFamily="34" charset="0"/>
              </a:rPr>
              <a:t>These models allow quantification</a:t>
            </a:r>
            <a:endParaRPr lang="sv-SE" sz="1400" b="1" dirty="0">
              <a:latin typeface="Tahoma" pitchFamily="34" charset="0"/>
              <a:ea typeface="Tahoma" pitchFamily="34" charset="0"/>
              <a:cs typeface="Tahoma" pitchFamily="34" charset="0"/>
            </a:endParaRPr>
          </a:p>
          <a:p>
            <a:pPr marL="342900" indent="-342900" eaLnBrk="1" hangingPunct="1">
              <a:spcBef>
                <a:spcPts val="0"/>
              </a:spcBef>
              <a:buClr>
                <a:srgbClr val="FF0000"/>
              </a:buClr>
              <a:buFont typeface="Arial" panose="020B0604020202020204" pitchFamily="34" charset="0"/>
              <a:buChar char="•"/>
              <a:defRPr/>
            </a:pPr>
            <a:endParaRPr lang="en-US" sz="1400" dirty="0">
              <a:latin typeface="Tahoma" pitchFamily="34" charset="0"/>
              <a:ea typeface="Tahoma" pitchFamily="34" charset="0"/>
              <a:cs typeface="Tahoma" pitchFamily="34" charset="0"/>
            </a:endParaRPr>
          </a:p>
        </p:txBody>
      </p:sp>
      <p:sp>
        <p:nvSpPr>
          <p:cNvPr id="6" name="Rectangle 5"/>
          <p:cNvSpPr>
            <a:spLocks noChangeArrowheads="1"/>
          </p:cNvSpPr>
          <p:nvPr/>
        </p:nvSpPr>
        <p:spPr bwMode="auto">
          <a:xfrm>
            <a:off x="3018595" y="2127178"/>
            <a:ext cx="830094" cy="1524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
        <p:nvSpPr>
          <p:cNvPr id="8" name="Rectangle 7"/>
          <p:cNvSpPr>
            <a:spLocks noChangeArrowheads="1"/>
          </p:cNvSpPr>
          <p:nvPr/>
        </p:nvSpPr>
        <p:spPr bwMode="auto">
          <a:xfrm>
            <a:off x="3819284" y="1964387"/>
            <a:ext cx="1590916" cy="179604"/>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
        <p:nvSpPr>
          <p:cNvPr id="9" name="Rectangle 8"/>
          <p:cNvSpPr>
            <a:spLocks noChangeArrowheads="1"/>
          </p:cNvSpPr>
          <p:nvPr/>
        </p:nvSpPr>
        <p:spPr bwMode="auto">
          <a:xfrm>
            <a:off x="2243071" y="1960671"/>
            <a:ext cx="1590916" cy="1800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
        <p:nvSpPr>
          <p:cNvPr id="11" name="Rectangle 10"/>
          <p:cNvSpPr>
            <a:spLocks noChangeArrowheads="1"/>
          </p:cNvSpPr>
          <p:nvPr/>
        </p:nvSpPr>
        <p:spPr bwMode="auto">
          <a:xfrm>
            <a:off x="152399" y="3581400"/>
            <a:ext cx="2090671" cy="63872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9547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3200" dirty="0" err="1"/>
              <a:t>Validation</a:t>
            </a:r>
            <a:r>
              <a:rPr lang="sv-SE" sz="3200" dirty="0"/>
              <a:t> </a:t>
            </a:r>
            <a:r>
              <a:rPr lang="sv-SE" sz="3200" dirty="0" err="1"/>
              <a:t>with</a:t>
            </a:r>
            <a:r>
              <a:rPr lang="sv-SE" sz="3200" dirty="0"/>
              <a:t> </a:t>
            </a:r>
            <a:r>
              <a:rPr lang="sv-SE" sz="3200" dirty="0" err="1"/>
              <a:t>traffic</a:t>
            </a:r>
            <a:endParaRPr lang="sv-SE"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4172652820"/>
              </p:ext>
            </p:extLst>
          </p:nvPr>
        </p:nvGraphicFramePr>
        <p:xfrm>
          <a:off x="611188" y="5257800"/>
          <a:ext cx="5486400" cy="1363662"/>
        </p:xfrm>
        <a:graphic>
          <a:graphicData uri="http://schemas.openxmlformats.org/presentationml/2006/ole">
            <mc:AlternateContent xmlns:mc="http://schemas.openxmlformats.org/markup-compatibility/2006">
              <mc:Choice xmlns:v="urn:schemas-microsoft-com:vml" Requires="v">
                <p:oleObj spid="_x0000_s35905" name="Worksheet" r:id="rId4" imgW="5379752" imgH="1356264" progId="Excel.Sheet.12">
                  <p:embed/>
                </p:oleObj>
              </mc:Choice>
              <mc:Fallback>
                <p:oleObj name="Worksheet" r:id="rId4" imgW="5379752" imgH="1356264"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5257800"/>
                        <a:ext cx="5486400" cy="1363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53085031"/>
              </p:ext>
            </p:extLst>
          </p:nvPr>
        </p:nvGraphicFramePr>
        <p:xfrm>
          <a:off x="611188" y="2057400"/>
          <a:ext cx="5935663" cy="2536825"/>
        </p:xfrm>
        <a:graphic>
          <a:graphicData uri="http://schemas.openxmlformats.org/presentationml/2006/ole">
            <mc:AlternateContent xmlns:mc="http://schemas.openxmlformats.org/markup-compatibility/2006">
              <mc:Choice xmlns:v="urn:schemas-microsoft-com:vml" Requires="v">
                <p:oleObj spid="_x0000_s35906" name="Worksheet" r:id="rId6" imgW="5814125" imgH="2529792" progId="Excel.Sheet.12">
                  <p:embed/>
                </p:oleObj>
              </mc:Choice>
              <mc:Fallback>
                <p:oleObj name="Worksheet" r:id="rId6" imgW="5814125" imgH="2529792" progId="Excel.Sheet.12">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057400"/>
                        <a:ext cx="5935663" cy="253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33400" y="1749623"/>
            <a:ext cx="7161212" cy="307777"/>
          </a:xfrm>
          <a:prstGeom prst="rect">
            <a:avLst/>
          </a:prstGeom>
          <a:noFill/>
        </p:spPr>
        <p:txBody>
          <a:bodyPr wrap="square" rtlCol="0">
            <a:spAutoFit/>
          </a:bodyPr>
          <a:lstStyle/>
          <a:p>
            <a:r>
              <a:rPr lang="en-US" sz="1400" dirty="0"/>
              <a:t>Summary of traffic results from the cordon-based study for </a:t>
            </a:r>
            <a:r>
              <a:rPr lang="en-US" sz="1400" dirty="0" err="1"/>
              <a:t>Domkyrkan</a:t>
            </a:r>
            <a:r>
              <a:rPr lang="en-US" sz="1400" dirty="0"/>
              <a:t> area, Gothenburg</a:t>
            </a:r>
            <a:endParaRPr lang="sv-SE" sz="1400" dirty="0"/>
          </a:p>
        </p:txBody>
      </p:sp>
      <p:sp>
        <p:nvSpPr>
          <p:cNvPr id="11" name="TextBox 10"/>
          <p:cNvSpPr txBox="1"/>
          <p:nvPr/>
        </p:nvSpPr>
        <p:spPr>
          <a:xfrm>
            <a:off x="533400" y="4950023"/>
            <a:ext cx="7161212" cy="307777"/>
          </a:xfrm>
          <a:prstGeom prst="rect">
            <a:avLst/>
          </a:prstGeom>
          <a:noFill/>
        </p:spPr>
        <p:txBody>
          <a:bodyPr wrap="square" rtlCol="0">
            <a:spAutoFit/>
          </a:bodyPr>
          <a:lstStyle/>
          <a:p>
            <a:r>
              <a:rPr lang="en-US" sz="1400" dirty="0"/>
              <a:t>Summary of FTG application to same area</a:t>
            </a:r>
            <a:endParaRPr lang="sv-SE" sz="1400" dirty="0"/>
          </a:p>
        </p:txBody>
      </p:sp>
      <p:sp>
        <p:nvSpPr>
          <p:cNvPr id="12" name="TextBox 11"/>
          <p:cNvSpPr txBox="1"/>
          <p:nvPr/>
        </p:nvSpPr>
        <p:spPr>
          <a:xfrm>
            <a:off x="6934200" y="2238982"/>
            <a:ext cx="2209800" cy="2031325"/>
          </a:xfrm>
          <a:prstGeom prst="rect">
            <a:avLst/>
          </a:prstGeom>
          <a:noFill/>
        </p:spPr>
        <p:txBody>
          <a:bodyPr wrap="square" rtlCol="0">
            <a:spAutoFit/>
          </a:bodyPr>
          <a:lstStyle/>
          <a:p>
            <a:r>
              <a:rPr lang="en-US" sz="1400" dirty="0"/>
              <a:t>2 days of counts: 219 freight vehicles entered the zone on Wednesday and 170 on Thursday, for an </a:t>
            </a:r>
            <a:r>
              <a:rPr lang="en-US" sz="1400" b="1" dirty="0"/>
              <a:t>average of 195 </a:t>
            </a:r>
            <a:r>
              <a:rPr lang="en-US" sz="1400" dirty="0"/>
              <a:t>(excluding waste collection, construction and maintenance, and service vehicles). </a:t>
            </a:r>
            <a:endParaRPr lang="sv-SE" sz="1400" dirty="0"/>
          </a:p>
        </p:txBody>
      </p:sp>
      <p:sp>
        <p:nvSpPr>
          <p:cNvPr id="13" name="TextBox 12"/>
          <p:cNvSpPr txBox="1"/>
          <p:nvPr/>
        </p:nvSpPr>
        <p:spPr>
          <a:xfrm>
            <a:off x="6926094" y="5136544"/>
            <a:ext cx="2209800" cy="954107"/>
          </a:xfrm>
          <a:prstGeom prst="rect">
            <a:avLst/>
          </a:prstGeom>
          <a:solidFill>
            <a:schemeClr val="bg1"/>
          </a:solidFill>
        </p:spPr>
        <p:txBody>
          <a:bodyPr wrap="square" rtlCol="0">
            <a:spAutoFit/>
          </a:bodyPr>
          <a:lstStyle/>
          <a:p>
            <a:r>
              <a:rPr lang="en-US" sz="1400" dirty="0"/>
              <a:t>FTG estimates: </a:t>
            </a:r>
            <a:r>
              <a:rPr lang="en-US" sz="1400" b="1" dirty="0"/>
              <a:t>239 freight trips</a:t>
            </a:r>
            <a:r>
              <a:rPr lang="en-US" sz="1400" dirty="0"/>
              <a:t> (including private vehicles doing deliveries, i.e., 20% based on surveys)</a:t>
            </a:r>
            <a:endParaRPr lang="sv-SE" sz="1400" dirty="0"/>
          </a:p>
        </p:txBody>
      </p:sp>
      <p:sp>
        <p:nvSpPr>
          <p:cNvPr id="14" name="Rectangle 13"/>
          <p:cNvSpPr>
            <a:spLocks noChangeArrowheads="1"/>
          </p:cNvSpPr>
          <p:nvPr/>
        </p:nvSpPr>
        <p:spPr bwMode="auto">
          <a:xfrm>
            <a:off x="611188" y="2549093"/>
            <a:ext cx="760412" cy="2045131"/>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231810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FTG </a:t>
            </a:r>
            <a:r>
              <a:rPr lang="sv-SE" dirty="0" err="1"/>
              <a:t>numbers</a:t>
            </a:r>
            <a:r>
              <a:rPr lang="sv-SE" dirty="0"/>
              <a:t> from </a:t>
            </a:r>
            <a:r>
              <a:rPr lang="sv-SE" dirty="0" err="1"/>
              <a:t>around</a:t>
            </a:r>
            <a:r>
              <a:rPr lang="sv-SE" dirty="0"/>
              <a:t> the </a:t>
            </a:r>
            <a:r>
              <a:rPr lang="sv-SE" dirty="0" err="1"/>
              <a:t>world</a:t>
            </a:r>
            <a:endParaRPr lang="sv-SE" dirty="0"/>
          </a:p>
        </p:txBody>
      </p:sp>
    </p:spTree>
    <p:extLst>
      <p:ext uri="{BB962C8B-B14F-4D97-AF65-F5344CB8AC3E}">
        <p14:creationId xmlns:p14="http://schemas.microsoft.com/office/powerpoint/2010/main" val="389965675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sz="2400" dirty="0"/>
              <a:t>FTG in Gothenburg, Stockholm, New York City, Lisbon, Paris, Lyon, Medellin and Chennai</a:t>
            </a:r>
            <a:endParaRPr lang="en-US" altLang="en-US" sz="2400" dirty="0">
              <a:ea typeface="ＭＳ Ｐゴシック" panose="020B0600070205080204" pitchFamily="34" charset="-128"/>
            </a:endParaRPr>
          </a:p>
        </p:txBody>
      </p:sp>
      <p:sp>
        <p:nvSpPr>
          <p:cNvPr id="4" name="Content Placeholder 3"/>
          <p:cNvSpPr>
            <a:spLocks noGrp="1"/>
          </p:cNvSpPr>
          <p:nvPr>
            <p:ph idx="1"/>
          </p:nvPr>
        </p:nvSpPr>
        <p:spPr>
          <a:xfrm>
            <a:off x="614363" y="2590800"/>
            <a:ext cx="7772400" cy="3657600"/>
          </a:xfrm>
        </p:spPr>
        <p:txBody>
          <a:bodyPr/>
          <a:lstStyle/>
          <a:p>
            <a:pPr>
              <a:spcAft>
                <a:spcPts val="480"/>
              </a:spcAft>
              <a:defRPr/>
            </a:pPr>
            <a:r>
              <a:rPr lang="en-US" dirty="0"/>
              <a:t>A typical </a:t>
            </a:r>
            <a:r>
              <a:rPr lang="en-US" b="1" dirty="0"/>
              <a:t>retail</a:t>
            </a:r>
            <a:r>
              <a:rPr lang="en-US" dirty="0"/>
              <a:t> establishment in Chennai, in Lyon, in Medellin, or in Stockholm, receives about </a:t>
            </a:r>
            <a:r>
              <a:rPr lang="en-US" b="1" dirty="0"/>
              <a:t>2 daily deliveries</a:t>
            </a:r>
            <a:r>
              <a:rPr lang="en-US" dirty="0"/>
              <a:t>, in Paris </a:t>
            </a:r>
            <a:r>
              <a:rPr lang="en-US" b="1" dirty="0"/>
              <a:t>3</a:t>
            </a:r>
            <a:r>
              <a:rPr lang="en-US" dirty="0"/>
              <a:t> and in NYC </a:t>
            </a:r>
            <a:r>
              <a:rPr lang="en-US" b="1" dirty="0"/>
              <a:t>4</a:t>
            </a:r>
            <a:r>
              <a:rPr lang="en-US" dirty="0"/>
              <a:t> </a:t>
            </a:r>
          </a:p>
          <a:p>
            <a:pPr>
              <a:spcAft>
                <a:spcPts val="480"/>
              </a:spcAft>
              <a:defRPr/>
            </a:pPr>
            <a:r>
              <a:rPr lang="en-US" dirty="0"/>
              <a:t>A </a:t>
            </a:r>
            <a:r>
              <a:rPr lang="en-US" b="1" dirty="0"/>
              <a:t>small grocery</a:t>
            </a:r>
            <a:r>
              <a:rPr lang="en-US" dirty="0"/>
              <a:t> store located in Stockholm, NYC, or Seattle attracts in average </a:t>
            </a:r>
            <a:r>
              <a:rPr lang="en-US" b="1" dirty="0"/>
              <a:t>5 daily deliveries </a:t>
            </a:r>
            <a:endParaRPr lang="en-US" dirty="0"/>
          </a:p>
          <a:p>
            <a:pPr>
              <a:spcAft>
                <a:spcPts val="480"/>
              </a:spcAft>
              <a:defRPr/>
            </a:pPr>
            <a:r>
              <a:rPr lang="en-US" dirty="0"/>
              <a:t>A </a:t>
            </a:r>
            <a:r>
              <a:rPr lang="en-US" b="1" dirty="0"/>
              <a:t>small restaurant </a:t>
            </a:r>
            <a:r>
              <a:rPr lang="en-US" dirty="0"/>
              <a:t>located in Chennai, Lisbon, Lyon, Stockholm, Paris or NYC attract about the same number of deliveries, </a:t>
            </a:r>
            <a:r>
              <a:rPr lang="en-US" b="1" dirty="0"/>
              <a:t>2 per day </a:t>
            </a:r>
          </a:p>
        </p:txBody>
      </p:sp>
    </p:spTree>
    <p:extLst>
      <p:ext uri="{BB962C8B-B14F-4D97-AF65-F5344CB8AC3E}">
        <p14:creationId xmlns:p14="http://schemas.microsoft.com/office/powerpoint/2010/main" val="19717290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3200" dirty="0" err="1"/>
              <a:t>Outline</a:t>
            </a:r>
            <a:endParaRPr lang="sv-SE" sz="3200" dirty="0"/>
          </a:p>
        </p:txBody>
      </p:sp>
      <p:sp>
        <p:nvSpPr>
          <p:cNvPr id="4" name="Content Placeholder 3"/>
          <p:cNvSpPr>
            <a:spLocks noGrp="1"/>
          </p:cNvSpPr>
          <p:nvPr>
            <p:ph idx="1"/>
          </p:nvPr>
        </p:nvSpPr>
        <p:spPr/>
        <p:txBody>
          <a:bodyPr/>
          <a:lstStyle/>
          <a:p>
            <a:r>
              <a:rPr lang="sv-SE" dirty="0"/>
              <a:t>The Urban </a:t>
            </a:r>
            <a:r>
              <a:rPr lang="sv-SE" dirty="0" err="1"/>
              <a:t>Freight</a:t>
            </a:r>
            <a:r>
              <a:rPr lang="sv-SE" dirty="0"/>
              <a:t> </a:t>
            </a:r>
            <a:r>
              <a:rPr lang="sv-SE" dirty="0" err="1"/>
              <a:t>Platform</a:t>
            </a:r>
            <a:r>
              <a:rPr lang="sv-SE" dirty="0"/>
              <a:t> </a:t>
            </a:r>
          </a:p>
          <a:p>
            <a:r>
              <a:rPr lang="sv-SE" dirty="0" err="1"/>
              <a:t>Introduction</a:t>
            </a:r>
            <a:endParaRPr lang="sv-SE" dirty="0"/>
          </a:p>
          <a:p>
            <a:r>
              <a:rPr lang="sv-SE" dirty="0" err="1"/>
              <a:t>Freight</a:t>
            </a:r>
            <a:r>
              <a:rPr lang="sv-SE" dirty="0"/>
              <a:t> </a:t>
            </a:r>
            <a:r>
              <a:rPr lang="sv-SE" dirty="0" err="1"/>
              <a:t>Trip</a:t>
            </a:r>
            <a:r>
              <a:rPr lang="sv-SE" dirty="0"/>
              <a:t> Generation (FTG) </a:t>
            </a:r>
            <a:r>
              <a:rPr lang="sv-SE" dirty="0" err="1"/>
              <a:t>modeling</a:t>
            </a:r>
            <a:endParaRPr lang="sv-SE" dirty="0"/>
          </a:p>
          <a:p>
            <a:r>
              <a:rPr lang="sv-SE" dirty="0"/>
              <a:t>The </a:t>
            </a:r>
            <a:r>
              <a:rPr lang="sv-SE" dirty="0" err="1"/>
              <a:t>case</a:t>
            </a:r>
            <a:r>
              <a:rPr lang="sv-SE" dirty="0"/>
              <a:t> </a:t>
            </a:r>
            <a:r>
              <a:rPr lang="sv-SE" dirty="0" err="1"/>
              <a:t>of</a:t>
            </a:r>
            <a:r>
              <a:rPr lang="sv-SE" dirty="0"/>
              <a:t> Gothenburg</a:t>
            </a:r>
          </a:p>
          <a:p>
            <a:r>
              <a:rPr lang="sv-SE" dirty="0"/>
              <a:t>FTG </a:t>
            </a:r>
            <a:r>
              <a:rPr lang="sv-SE" dirty="0" err="1"/>
              <a:t>Applications</a:t>
            </a:r>
            <a:endParaRPr lang="sv-SE" dirty="0"/>
          </a:p>
          <a:p>
            <a:r>
              <a:rPr lang="sv-SE" dirty="0" err="1"/>
              <a:t>Conclusions</a:t>
            </a:r>
            <a:endParaRPr lang="sv-SE" dirty="0"/>
          </a:p>
          <a:p>
            <a:endParaRPr lang="sv-SE" dirty="0"/>
          </a:p>
          <a:p>
            <a:endParaRPr lang="sv-SE" dirty="0"/>
          </a:p>
        </p:txBody>
      </p:sp>
    </p:spTree>
    <p:extLst>
      <p:ext uri="{BB962C8B-B14F-4D97-AF65-F5344CB8AC3E}">
        <p14:creationId xmlns:p14="http://schemas.microsoft.com/office/powerpoint/2010/main" val="2472390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eaLnBrk="1" hangingPunct="1"/>
            <a:r>
              <a:rPr lang="en-US" altLang="en-US">
                <a:ea typeface="ＭＳ Ｐゴシック" panose="020B0600070205080204" pitchFamily="34" charset="-128"/>
              </a:rPr>
              <a:t>Application of FTG Models</a:t>
            </a:r>
          </a:p>
        </p:txBody>
      </p:sp>
    </p:spTree>
    <p:extLst>
      <p:ext uri="{BB962C8B-B14F-4D97-AF65-F5344CB8AC3E}">
        <p14:creationId xmlns:p14="http://schemas.microsoft.com/office/powerpoint/2010/main" val="51581880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p:txBody>
          <a:bodyPr/>
          <a:lstStyle/>
          <a:p>
            <a:pPr eaLnBrk="1" hangingPunct="1"/>
            <a:r>
              <a:rPr lang="en-US" altLang="en-US" sz="3200">
                <a:ea typeface="ＭＳ Ｐゴシック" panose="020B0600070205080204" pitchFamily="34" charset="-128"/>
              </a:rPr>
              <a:t>Where do the deliveries go?</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57400"/>
            <a:ext cx="5212229" cy="365760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03302" y="3962400"/>
            <a:ext cx="5316898" cy="2895600"/>
          </a:xfrm>
          <a:prstGeom prst="rect">
            <a:avLst/>
          </a:prstGeom>
        </p:spPr>
      </p:pic>
      <p:sp>
        <p:nvSpPr>
          <p:cNvPr id="4" name="TextBox 3"/>
          <p:cNvSpPr txBox="1"/>
          <p:nvPr/>
        </p:nvSpPr>
        <p:spPr>
          <a:xfrm>
            <a:off x="103693" y="1752600"/>
            <a:ext cx="3733800" cy="369332"/>
          </a:xfrm>
          <a:prstGeom prst="rect">
            <a:avLst/>
          </a:prstGeom>
          <a:noFill/>
        </p:spPr>
        <p:txBody>
          <a:bodyPr wrap="square" rtlCol="0">
            <a:spAutoFit/>
          </a:bodyPr>
          <a:lstStyle/>
          <a:p>
            <a:r>
              <a:rPr lang="sv-SE" sz="1800" dirty="0">
                <a:latin typeface="Tahoma" panose="020B0604030504040204" pitchFamily="34" charset="0"/>
                <a:ea typeface="Tahoma" panose="020B0604030504040204" pitchFamily="34" charset="0"/>
                <a:cs typeface="Tahoma" panose="020B0604030504040204" pitchFamily="34" charset="0"/>
              </a:rPr>
              <a:t>Gothenburg</a:t>
            </a:r>
          </a:p>
        </p:txBody>
      </p:sp>
      <p:sp>
        <p:nvSpPr>
          <p:cNvPr id="7" name="TextBox 6"/>
          <p:cNvSpPr txBox="1"/>
          <p:nvPr/>
        </p:nvSpPr>
        <p:spPr>
          <a:xfrm>
            <a:off x="3872129" y="3701534"/>
            <a:ext cx="3733800" cy="369332"/>
          </a:xfrm>
          <a:prstGeom prst="rect">
            <a:avLst/>
          </a:prstGeom>
          <a:noFill/>
        </p:spPr>
        <p:txBody>
          <a:bodyPr wrap="square" rtlCol="0">
            <a:spAutoFit/>
          </a:bodyPr>
          <a:lstStyle/>
          <a:p>
            <a:r>
              <a:rPr lang="sv-SE" sz="1800" dirty="0">
                <a:latin typeface="Tahoma" panose="020B0604030504040204" pitchFamily="34" charset="0"/>
                <a:ea typeface="Tahoma" panose="020B0604030504040204" pitchFamily="34" charset="0"/>
                <a:cs typeface="Tahoma" panose="020B0604030504040204" pitchFamily="34" charset="0"/>
              </a:rPr>
              <a:t>Stockholm</a:t>
            </a:r>
          </a:p>
        </p:txBody>
      </p:sp>
    </p:spTree>
    <p:extLst>
      <p:ext uri="{BB962C8B-B14F-4D97-AF65-F5344CB8AC3E}">
        <p14:creationId xmlns:p14="http://schemas.microsoft.com/office/powerpoint/2010/main" val="140637789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descr="Manhattan Prod+Att_v2.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554288" y="1600200"/>
            <a:ext cx="4370387" cy="5257800"/>
          </a:xfrm>
        </p:spPr>
      </p:pic>
      <p:sp>
        <p:nvSpPr>
          <p:cNvPr id="25603" name="Title 1"/>
          <p:cNvSpPr>
            <a:spLocks noGrp="1"/>
          </p:cNvSpPr>
          <p:nvPr>
            <p:ph type="title"/>
          </p:nvPr>
        </p:nvSpPr>
        <p:spPr/>
        <p:txBody>
          <a:bodyPr/>
          <a:lstStyle/>
          <a:p>
            <a:pPr eaLnBrk="1" hangingPunct="1"/>
            <a:r>
              <a:rPr lang="en-US" altLang="en-US" sz="3200">
                <a:ea typeface="ＭＳ Ｐゴシック" panose="020B0600070205080204" pitchFamily="34" charset="-128"/>
              </a:rPr>
              <a:t>Where do the deliveries go?</a:t>
            </a:r>
          </a:p>
        </p:txBody>
      </p:sp>
      <p:pic>
        <p:nvPicPr>
          <p:cNvPr id="25605" name="Picture 5" descr="Empire_State_Building_from_the_Top_of_the_Roc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9400" y="1625896"/>
            <a:ext cx="2341562"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8600" y="2260408"/>
            <a:ext cx="3962400" cy="923330"/>
          </a:xfrm>
          <a:prstGeom prst="rect">
            <a:avLst/>
          </a:prstGeom>
          <a:noFill/>
        </p:spPr>
        <p:txBody>
          <a:bodyPr>
            <a:spAutoFit/>
          </a:bodyPr>
          <a:lstStyle/>
          <a:p>
            <a:pPr eaLnBrk="1" hangingPunct="1">
              <a:spcBef>
                <a:spcPts val="0"/>
              </a:spcBef>
              <a:defRPr/>
            </a:pPr>
            <a:r>
              <a:rPr lang="en-US" sz="1800" dirty="0">
                <a:latin typeface="Tahoma" pitchFamily="34" charset="0"/>
                <a:ea typeface="Tahoma" pitchFamily="34" charset="0"/>
                <a:cs typeface="Tahoma" pitchFamily="34" charset="0"/>
              </a:rPr>
              <a:t>In Manhattan:</a:t>
            </a:r>
          </a:p>
          <a:p>
            <a:pPr marL="342900" indent="-342900" eaLnBrk="1" hangingPunct="1">
              <a:spcBef>
                <a:spcPts val="0"/>
              </a:spcBef>
              <a:buClr>
                <a:srgbClr val="FF0000"/>
              </a:buClr>
              <a:buFont typeface="Arial" panose="020B0604020202020204" pitchFamily="34" charset="0"/>
              <a:buChar char="•"/>
              <a:defRPr/>
            </a:pPr>
            <a:r>
              <a:rPr lang="en-US" sz="1800" dirty="0">
                <a:latin typeface="Tahoma" pitchFamily="34" charset="0"/>
                <a:ea typeface="Tahoma" pitchFamily="34" charset="0"/>
                <a:cs typeface="Tahoma" pitchFamily="34" charset="0"/>
              </a:rPr>
              <a:t>56 buildings create about 4% of delivery traffic</a:t>
            </a:r>
          </a:p>
        </p:txBody>
      </p:sp>
    </p:spTree>
    <p:extLst>
      <p:ext uri="{BB962C8B-B14F-4D97-AF65-F5344CB8AC3E}">
        <p14:creationId xmlns:p14="http://schemas.microsoft.com/office/powerpoint/2010/main" val="16930677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3200">
                <a:ea typeface="ＭＳ Ｐゴシック" panose="020B0600070205080204" pitchFamily="34" charset="-128"/>
              </a:rPr>
              <a:t>Parking study</a:t>
            </a:r>
          </a:p>
        </p:txBody>
      </p:sp>
      <p:sp>
        <p:nvSpPr>
          <p:cNvPr id="26627" name="Slide Number Placeholder 3"/>
          <p:cNvSpPr>
            <a:spLocks noGrp="1"/>
          </p:cNvSpPr>
          <p:nvPr>
            <p:ph type="sldNum" sz="quarter" idx="4294967295"/>
          </p:nvPr>
        </p:nvSpPr>
        <p:spPr bwMode="auto">
          <a:xfrm>
            <a:off x="6934200" y="2286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fld id="{4D62DE28-1C84-4B18-BB2E-D3961325E8D7}" type="slidenum">
              <a:rPr lang="en-US" altLang="en-US" sz="2400">
                <a:latin typeface="Times" panose="02020603050405020304" pitchFamily="18" charset="0"/>
              </a:rPr>
              <a:pPr eaLnBrk="1" hangingPunct="1">
                <a:spcBef>
                  <a:spcPct val="0"/>
                </a:spcBef>
                <a:buClrTx/>
                <a:buSzTx/>
                <a:buFontTx/>
                <a:buNone/>
              </a:pPr>
              <a:t>23</a:t>
            </a:fld>
            <a:endParaRPr lang="en-US" altLang="en-US" sz="2400">
              <a:latin typeface="Times" panose="02020603050405020304" pitchFamily="18" charset="0"/>
            </a:endParaRPr>
          </a:p>
        </p:txBody>
      </p:sp>
      <p:sp>
        <p:nvSpPr>
          <p:cNvPr id="26628" name="Content Placeholder 4"/>
          <p:cNvSpPr>
            <a:spLocks noGrp="1"/>
          </p:cNvSpPr>
          <p:nvPr>
            <p:ph idx="1"/>
          </p:nvPr>
        </p:nvSpPr>
        <p:spPr>
          <a:xfrm>
            <a:off x="0" y="1828800"/>
            <a:ext cx="3373438" cy="5029200"/>
          </a:xfrm>
        </p:spPr>
        <p:txBody>
          <a:bodyPr/>
          <a:lstStyle/>
          <a:p>
            <a:pPr eaLnBrk="1" hangingPunct="1">
              <a:buSzPct val="100000"/>
            </a:pPr>
            <a:r>
              <a:rPr lang="en-US" altLang="en-US" sz="1800" dirty="0">
                <a:latin typeface="Tahoma" panose="020B0604030504040204" pitchFamily="34" charset="0"/>
                <a:ea typeface="ＭＳ Ｐゴシック" panose="020B0600070205080204" pitchFamily="34" charset="-128"/>
                <a:cs typeface="Tahoma" panose="020B0604030504040204" pitchFamily="34" charset="0"/>
              </a:rPr>
              <a:t>10 ZIP codes with freight parking demands larger than the parking capacity of the streets </a:t>
            </a:r>
            <a:r>
              <a:rPr lang="en-US" altLang="en-US" sz="1800" i="1" dirty="0">
                <a:latin typeface="Tahoma" panose="020B0604030504040204" pitchFamily="34" charset="0"/>
                <a:ea typeface="ＭＳ Ｐゴシック" panose="020B0600070205080204" pitchFamily="34" charset="-128"/>
                <a:cs typeface="Tahoma" panose="020B0604030504040204" pitchFamily="34" charset="0"/>
              </a:rPr>
              <a:t>(</a:t>
            </a:r>
            <a:r>
              <a:rPr lang="en-US" altLang="en-US" sz="1800" i="1" dirty="0" err="1">
                <a:latin typeface="Tahoma" panose="020B0604030504040204" pitchFamily="34" charset="0"/>
                <a:ea typeface="ＭＳ Ｐゴシック" panose="020B0600070205080204" pitchFamily="34" charset="-128"/>
                <a:cs typeface="Tahoma" panose="020B0604030504040204" pitchFamily="34" charset="0"/>
              </a:rPr>
              <a:t>Jaller</a:t>
            </a:r>
            <a:r>
              <a:rPr lang="en-US" altLang="en-US" sz="1800" i="1" dirty="0">
                <a:latin typeface="Tahoma" panose="020B0604030504040204" pitchFamily="34" charset="0"/>
                <a:ea typeface="ＭＳ Ｐゴシック" panose="020B0600070205080204" pitchFamily="34" charset="-128"/>
                <a:cs typeface="Tahoma" panose="020B0604030504040204" pitchFamily="34" charset="0"/>
              </a:rPr>
              <a:t> et al., 2013)</a:t>
            </a:r>
          </a:p>
          <a:p>
            <a:pPr eaLnBrk="1" hangingPunct="1">
              <a:buSzPct val="100000"/>
            </a:pPr>
            <a:r>
              <a:rPr lang="sv-SE" altLang="en-US" sz="1800" dirty="0" err="1">
                <a:latin typeface="Tahoma" panose="020B0604030504040204" pitchFamily="34" charset="0"/>
                <a:ea typeface="ＭＳ Ｐゴシック" panose="020B0600070205080204" pitchFamily="34" charset="-128"/>
                <a:cs typeface="Tahoma" panose="020B0604030504040204" pitchFamily="34" charset="0"/>
              </a:rPr>
              <a:t>Comparison</a:t>
            </a:r>
            <a:r>
              <a:rPr lang="sv-SE" altLang="en-US" sz="1800" dirty="0">
                <a:latin typeface="Tahoma" panose="020B0604030504040204" pitchFamily="34" charset="0"/>
                <a:ea typeface="ＭＳ Ｐゴシック" panose="020B0600070205080204" pitchFamily="34" charset="-128"/>
                <a:cs typeface="Tahoma" panose="020B0604030504040204" pitchFamily="34" charset="0"/>
              </a:rPr>
              <a:t> </a:t>
            </a:r>
            <a:r>
              <a:rPr lang="sv-SE" altLang="en-US" sz="1800" dirty="0" err="1">
                <a:latin typeface="Tahoma" panose="020B0604030504040204" pitchFamily="34" charset="0"/>
                <a:ea typeface="ＭＳ Ｐゴシック" panose="020B0600070205080204" pitchFamily="34" charset="-128"/>
                <a:cs typeface="Tahoma" panose="020B0604030504040204" pitchFamily="34" charset="0"/>
              </a:rPr>
              <a:t>with</a:t>
            </a:r>
            <a:r>
              <a:rPr lang="sv-SE" altLang="en-US" sz="1800" dirty="0">
                <a:latin typeface="Tahoma" panose="020B0604030504040204" pitchFamily="34" charset="0"/>
                <a:ea typeface="ＭＳ Ｐゴシック" panose="020B0600070205080204" pitchFamily="34" charset="-128"/>
                <a:cs typeface="Tahoma" panose="020B0604030504040204" pitchFamily="34" charset="0"/>
              </a:rPr>
              <a:t> </a:t>
            </a:r>
            <a:r>
              <a:rPr lang="sv-SE" altLang="en-US" sz="1800" dirty="0" err="1">
                <a:latin typeface="Tahoma" panose="020B0604030504040204" pitchFamily="34" charset="0"/>
                <a:ea typeface="ＭＳ Ｐゴシック" panose="020B0600070205080204" pitchFamily="34" charset="-128"/>
                <a:cs typeface="Tahoma" panose="020B0604030504040204" pitchFamily="34" charset="0"/>
              </a:rPr>
              <a:t>parking</a:t>
            </a:r>
            <a:r>
              <a:rPr lang="sv-SE" altLang="en-US" sz="1800" dirty="0">
                <a:latin typeface="Tahoma" panose="020B0604030504040204" pitchFamily="34" charset="0"/>
                <a:ea typeface="ＭＳ Ｐゴシック" panose="020B0600070205080204" pitchFamily="34" charset="-128"/>
                <a:cs typeface="Tahoma" panose="020B0604030504040204" pitchFamily="34" charset="0"/>
              </a:rPr>
              <a:t> </a:t>
            </a:r>
            <a:r>
              <a:rPr lang="sv-SE" altLang="en-US" sz="1800" dirty="0" err="1">
                <a:latin typeface="Tahoma" panose="020B0604030504040204" pitchFamily="34" charset="0"/>
                <a:ea typeface="ＭＳ Ｐゴシック" panose="020B0600070205080204" pitchFamily="34" charset="-128"/>
                <a:cs typeface="Tahoma" panose="020B0604030504040204" pitchFamily="34" charset="0"/>
              </a:rPr>
              <a:t>violations</a:t>
            </a:r>
            <a:endParaRPr lang="en-US" altLang="en-US" sz="1800" dirty="0">
              <a:ea typeface="ＭＳ Ｐゴシック" panose="020B0600070205080204" pitchFamily="34" charset="-128"/>
            </a:endParaRPr>
          </a:p>
        </p:txBody>
      </p:sp>
      <p:pic>
        <p:nvPicPr>
          <p:cNvPr id="2662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9400" y="1712913"/>
            <a:ext cx="5019675" cy="51498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63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600" y="2133600"/>
            <a:ext cx="27432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5681" y="4191000"/>
            <a:ext cx="2725738" cy="254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64283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3200">
                <a:ea typeface="ＭＳ Ｐゴシック" panose="020B0600070205080204" pitchFamily="34" charset="-128"/>
              </a:rPr>
              <a:t>Assess freight initiatives</a:t>
            </a:r>
          </a:p>
        </p:txBody>
      </p:sp>
      <p:sp>
        <p:nvSpPr>
          <p:cNvPr id="27651" name="Content Placeholder 2"/>
          <p:cNvSpPr>
            <a:spLocks noGrp="1"/>
          </p:cNvSpPr>
          <p:nvPr>
            <p:ph idx="1"/>
          </p:nvPr>
        </p:nvSpPr>
        <p:spPr/>
        <p:txBody>
          <a:bodyPr/>
          <a:lstStyle/>
          <a:p>
            <a:pPr eaLnBrk="1" hangingPunct="1"/>
            <a:r>
              <a:rPr lang="en-US" altLang="en-US" sz="1800" dirty="0">
                <a:ea typeface="ＭＳ Ｐゴシック" panose="020B0600070205080204" pitchFamily="34" charset="-128"/>
              </a:rPr>
              <a:t>Quantify potential savings in trips made: </a:t>
            </a:r>
          </a:p>
          <a:p>
            <a:pPr lvl="1" eaLnBrk="1" hangingPunct="1"/>
            <a:r>
              <a:rPr lang="en-US" altLang="en-US" sz="1800" dirty="0">
                <a:ea typeface="ＭＳ Ｐゴシック" panose="020B0600070205080204" pitchFamily="34" charset="-128"/>
              </a:rPr>
              <a:t>Unassisted-off hour deliveries using incentives (savings: about 150M dollars/year) </a:t>
            </a:r>
            <a:r>
              <a:rPr lang="en-US" altLang="en-US" sz="1800" i="1" dirty="0">
                <a:ea typeface="ＭＳ Ｐゴシック" panose="020B0600070205080204" pitchFamily="34" charset="-128"/>
              </a:rPr>
              <a:t>(Holguin-</a:t>
            </a:r>
            <a:r>
              <a:rPr lang="en-US" altLang="en-US" sz="1800" i="1" dirty="0" err="1">
                <a:ea typeface="ＭＳ Ｐゴシック" panose="020B0600070205080204" pitchFamily="34" charset="-128"/>
              </a:rPr>
              <a:t>Veras</a:t>
            </a:r>
            <a:r>
              <a:rPr lang="en-US" altLang="en-US" sz="1800" i="1" dirty="0">
                <a:ea typeface="ＭＳ Ｐゴシック" panose="020B0600070205080204" pitchFamily="34" charset="-128"/>
              </a:rPr>
              <a:t> et al., 2017)</a:t>
            </a:r>
          </a:p>
          <a:p>
            <a:pPr lvl="1" eaLnBrk="1" hangingPunct="1"/>
            <a:r>
              <a:rPr lang="en-US" altLang="en-US" sz="1800" dirty="0">
                <a:ea typeface="ＭＳ Ｐゴシック" panose="020B0600070205080204" pitchFamily="34" charset="-128"/>
              </a:rPr>
              <a:t>Receiver-led consolidation programs (savings: about 150-200M dollars/year) </a:t>
            </a:r>
            <a:r>
              <a:rPr lang="en-US" altLang="en-US" sz="1800" i="1" dirty="0">
                <a:ea typeface="ＭＳ Ｐゴシック" panose="020B0600070205080204" pitchFamily="34" charset="-128"/>
              </a:rPr>
              <a:t>(Holguin-</a:t>
            </a:r>
            <a:r>
              <a:rPr lang="en-US" altLang="en-US" sz="1800" i="1" dirty="0" err="1">
                <a:ea typeface="ＭＳ Ｐゴシック" panose="020B0600070205080204" pitchFamily="34" charset="-128"/>
              </a:rPr>
              <a:t>Veras</a:t>
            </a:r>
            <a:r>
              <a:rPr lang="en-US" altLang="en-US" sz="1800" i="1" dirty="0">
                <a:ea typeface="ＭＳ Ｐゴシック" panose="020B0600070205080204" pitchFamily="34" charset="-128"/>
              </a:rPr>
              <a:t> and Sanchez-Diaz, 2016)</a:t>
            </a:r>
          </a:p>
          <a:p>
            <a:pPr eaLnBrk="1" hangingPunct="1"/>
            <a:r>
              <a:rPr lang="sv-SE" altLang="en-US" sz="1800" dirty="0" err="1">
                <a:ea typeface="ＭＳ Ｐゴシック" panose="020B0600070205080204" pitchFamily="34" charset="-128"/>
              </a:rPr>
              <a:t>First</a:t>
            </a:r>
            <a:r>
              <a:rPr lang="sv-SE" altLang="en-US" sz="1800" dirty="0">
                <a:ea typeface="ＭＳ Ｐゴシック" panose="020B0600070205080204" pitchFamily="34" charset="-128"/>
              </a:rPr>
              <a:t> step to </a:t>
            </a:r>
            <a:r>
              <a:rPr lang="sv-SE" altLang="en-US" sz="1800" dirty="0" err="1">
                <a:ea typeface="ＭＳ Ｐゴシック" panose="020B0600070205080204" pitchFamily="34" charset="-128"/>
              </a:rPr>
              <a:t>estimate</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vehicle</a:t>
            </a:r>
            <a:r>
              <a:rPr lang="sv-SE" altLang="en-US" sz="1800" dirty="0">
                <a:ea typeface="ＭＳ Ｐゴシック" panose="020B0600070205080204" pitchFamily="34" charset="-128"/>
              </a:rPr>
              <a:t> miles traveled </a:t>
            </a:r>
            <a:r>
              <a:rPr lang="sv-SE" altLang="en-US" sz="1800" dirty="0" err="1">
                <a:ea typeface="ＭＳ Ｐゴシック" panose="020B0600070205080204" pitchFamily="34" charset="-128"/>
              </a:rPr>
              <a:t>savings</a:t>
            </a:r>
            <a:endParaRPr lang="sv-SE" altLang="en-US" sz="1800" dirty="0">
              <a:ea typeface="ＭＳ Ｐゴシック" panose="020B0600070205080204" pitchFamily="34" charset="-128"/>
            </a:endParaRPr>
          </a:p>
          <a:p>
            <a:pPr eaLnBrk="1" hangingPunct="1"/>
            <a:r>
              <a:rPr lang="sv-SE" altLang="en-US" sz="1800" dirty="0" err="1">
                <a:ea typeface="ＭＳ Ｐゴシック" panose="020B0600070205080204" pitchFamily="34" charset="-128"/>
              </a:rPr>
              <a:t>Cost</a:t>
            </a:r>
            <a:r>
              <a:rPr lang="sv-SE" altLang="en-US" sz="1800" dirty="0">
                <a:ea typeface="ＭＳ Ｐゴシック" panose="020B0600070205080204" pitchFamily="34" charset="-128"/>
              </a:rPr>
              <a:t>-benefit </a:t>
            </a:r>
            <a:r>
              <a:rPr lang="sv-SE" altLang="en-US" sz="1800" dirty="0" err="1">
                <a:ea typeface="ＭＳ Ｐゴシック" panose="020B0600070205080204" pitchFamily="34" charset="-128"/>
              </a:rPr>
              <a:t>analyzes</a:t>
            </a:r>
            <a:endParaRPr lang="en-US" altLang="en-US" sz="1800" dirty="0">
              <a:ea typeface="ＭＳ Ｐゴシック" panose="020B0600070205080204" pitchFamily="34" charset="-128"/>
            </a:endParaRPr>
          </a:p>
        </p:txBody>
      </p:sp>
      <p:pic>
        <p:nvPicPr>
          <p:cNvPr id="27652" name="Picture 3"/>
          <p:cNvPicPr>
            <a:picLocks noChangeAspect="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4572000" y="4564063"/>
            <a:ext cx="2054225" cy="213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descr="C:\Users\Ivan\Documents\Consolidation Study\Maps v2\Average Savings NYC- circle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4551363"/>
            <a:ext cx="2087563" cy="2155825"/>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6126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eaLnBrk="1" hangingPunct="1"/>
            <a:r>
              <a:rPr lang="sv-SE" altLang="en-US" sz="3200">
                <a:ea typeface="ＭＳ Ｐゴシック" panose="020B0600070205080204" pitchFamily="34" charset="-128"/>
              </a:rPr>
              <a:t>Plan new developments</a:t>
            </a:r>
            <a:endParaRPr lang="en-US" altLang="en-US" sz="3200">
              <a:ea typeface="ＭＳ Ｐゴシック" panose="020B0600070205080204" pitchFamily="34" charset="-128"/>
            </a:endParaRPr>
          </a:p>
        </p:txBody>
      </p:sp>
      <p:sp>
        <p:nvSpPr>
          <p:cNvPr id="28675" name="Content Placeholder 4"/>
          <p:cNvSpPr>
            <a:spLocks noGrp="1"/>
          </p:cNvSpPr>
          <p:nvPr>
            <p:ph idx="1"/>
          </p:nvPr>
        </p:nvSpPr>
        <p:spPr/>
        <p:txBody>
          <a:bodyPr/>
          <a:lstStyle/>
          <a:p>
            <a:pPr eaLnBrk="1" hangingPunct="1"/>
            <a:r>
              <a:rPr lang="sv-SE" altLang="en-US" sz="1800" dirty="0">
                <a:ea typeface="ＭＳ Ｐゴシック" panose="020B0600070205080204" pitchFamily="34" charset="-128"/>
              </a:rPr>
              <a:t>Plan innovative </a:t>
            </a:r>
            <a:r>
              <a:rPr lang="sv-SE" altLang="en-US" sz="1800" dirty="0" err="1">
                <a:ea typeface="ＭＳ Ｐゴシック" panose="020B0600070205080204" pitchFamily="34" charset="-128"/>
              </a:rPr>
              <a:t>ways</a:t>
            </a:r>
            <a:r>
              <a:rPr lang="sv-SE" altLang="en-US" sz="1800" dirty="0">
                <a:ea typeface="ＭＳ Ｐゴシック" panose="020B0600070205080204" pitchFamily="34" charset="-128"/>
              </a:rPr>
              <a:t> to </a:t>
            </a:r>
            <a:r>
              <a:rPr lang="sv-SE" altLang="en-US" sz="1800" dirty="0" err="1">
                <a:ea typeface="ＭＳ Ｐゴシック" panose="020B0600070205080204" pitchFamily="34" charset="-128"/>
              </a:rPr>
              <a:t>receive</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freight</a:t>
            </a:r>
            <a:r>
              <a:rPr lang="sv-SE" altLang="en-US" sz="1800" dirty="0">
                <a:ea typeface="ＭＳ Ｐゴシック" panose="020B0600070205080204" pitchFamily="34" charset="-128"/>
              </a:rPr>
              <a:t> for 18.000 </a:t>
            </a:r>
            <a:r>
              <a:rPr lang="sv-SE" altLang="en-US" sz="1800" dirty="0" err="1">
                <a:ea typeface="ＭＳ Ｐゴシック" panose="020B0600070205080204" pitchFamily="34" charset="-128"/>
              </a:rPr>
              <a:t>inhabitants</a:t>
            </a:r>
            <a:r>
              <a:rPr lang="sv-SE" altLang="en-US" sz="1800" dirty="0">
                <a:ea typeface="ＭＳ Ｐゴシック" panose="020B0600070205080204" pitchFamily="34" charset="-128"/>
              </a:rPr>
              <a:t> and 3.600 new </a:t>
            </a:r>
            <a:r>
              <a:rPr lang="sv-SE" altLang="en-US" sz="1800" dirty="0" err="1">
                <a:ea typeface="ＭＳ Ｐゴシック" panose="020B0600070205080204" pitchFamily="34" charset="-128"/>
              </a:rPr>
              <a:t>commercial</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establishments</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which</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will</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generate</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about</a:t>
            </a:r>
            <a:r>
              <a:rPr lang="sv-SE" altLang="en-US" sz="1800" dirty="0">
                <a:ea typeface="ＭＳ Ｐゴシック" panose="020B0600070205080204" pitchFamily="34" charset="-128"/>
              </a:rPr>
              <a:t> 12.000 </a:t>
            </a:r>
            <a:r>
              <a:rPr lang="sv-SE" altLang="en-US" sz="1800" dirty="0" err="1">
                <a:ea typeface="ＭＳ Ｐゴシック" panose="020B0600070205080204" pitchFamily="34" charset="-128"/>
              </a:rPr>
              <a:t>deliveries</a:t>
            </a:r>
            <a:r>
              <a:rPr lang="sv-SE" altLang="en-US" sz="1800" dirty="0">
                <a:ea typeface="ＭＳ Ｐゴシック" panose="020B0600070205080204" pitchFamily="34" charset="-128"/>
              </a:rPr>
              <a:t> per </a:t>
            </a:r>
            <a:r>
              <a:rPr lang="sv-SE" altLang="en-US" sz="1800" dirty="0" err="1">
                <a:ea typeface="ＭＳ Ｐゴシック" panose="020B0600070205080204" pitchFamily="34" charset="-128"/>
              </a:rPr>
              <a:t>week</a:t>
            </a:r>
            <a:endParaRPr lang="sv-SE" altLang="en-US" sz="1800" dirty="0">
              <a:ea typeface="ＭＳ Ｐゴシック" panose="020B0600070205080204" pitchFamily="34" charset="-128"/>
            </a:endParaRPr>
          </a:p>
          <a:p>
            <a:pPr eaLnBrk="1" hangingPunct="1"/>
            <a:r>
              <a:rPr lang="sv-SE" altLang="en-US" sz="1800" dirty="0" err="1">
                <a:ea typeface="ＭＳ Ｐゴシック" panose="020B0600070205080204" pitchFamily="34" charset="-128"/>
              </a:rPr>
              <a:t>Loading</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zones</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needs</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building</a:t>
            </a:r>
            <a:r>
              <a:rPr lang="sv-SE" altLang="en-US" sz="1800" dirty="0">
                <a:ea typeface="ＭＳ Ｐゴシック" panose="020B0600070205080204" pitchFamily="34" charset="-128"/>
              </a:rPr>
              <a:t> </a:t>
            </a:r>
            <a:r>
              <a:rPr lang="sv-SE" altLang="en-US" sz="1800" dirty="0" err="1">
                <a:ea typeface="ＭＳ Ｐゴシック" panose="020B0600070205080204" pitchFamily="34" charset="-128"/>
              </a:rPr>
              <a:t>codes</a:t>
            </a:r>
            <a:endParaRPr lang="sv-SE" altLang="en-US" sz="1800" dirty="0">
              <a:ea typeface="ＭＳ Ｐゴシック" panose="020B0600070205080204" pitchFamily="34" charset="-128"/>
            </a:endParaRPr>
          </a:p>
          <a:p>
            <a:pPr eaLnBrk="1" hangingPunct="1"/>
            <a:endParaRPr lang="en-US" altLang="en-US" sz="1800" dirty="0">
              <a:ea typeface="ＭＳ Ｐゴシック" panose="020B0600070205080204" pitchFamily="34" charset="-128"/>
            </a:endParaRPr>
          </a:p>
        </p:txBody>
      </p:sp>
      <p:pic>
        <p:nvPicPr>
          <p:cNvPr id="28676" name="Bildobjekt 3" descr="DencityPP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868" y="3733800"/>
            <a:ext cx="80518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86803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eaLnBrk="1" hangingPunct="1"/>
            <a:r>
              <a:rPr lang="sv-SE" altLang="en-US" sz="3200" dirty="0" err="1">
                <a:ea typeface="ＭＳ Ｐゴシック" panose="020B0600070205080204" pitchFamily="34" charset="-128"/>
              </a:rPr>
              <a:t>Conclusions</a:t>
            </a:r>
            <a:endParaRPr lang="en-US" altLang="en-US" sz="3200" dirty="0">
              <a:ea typeface="ＭＳ Ｐゴシック" panose="020B0600070205080204" pitchFamily="34" charset="-128"/>
            </a:endParaRPr>
          </a:p>
        </p:txBody>
      </p:sp>
      <p:sp>
        <p:nvSpPr>
          <p:cNvPr id="30723" name="Content Placeholder 3"/>
          <p:cNvSpPr>
            <a:spLocks noGrp="1"/>
          </p:cNvSpPr>
          <p:nvPr>
            <p:ph idx="1"/>
          </p:nvPr>
        </p:nvSpPr>
        <p:spPr>
          <a:xfrm>
            <a:off x="611188" y="1828800"/>
            <a:ext cx="8151812" cy="4655840"/>
          </a:xfrm>
        </p:spPr>
        <p:txBody>
          <a:bodyPr/>
          <a:lstStyle/>
          <a:p>
            <a:pPr eaLnBrk="1" hangingPunct="1">
              <a:spcAft>
                <a:spcPts val="1200"/>
              </a:spcAft>
            </a:pPr>
            <a:r>
              <a:rPr lang="en-GB" altLang="en-US" sz="1800" dirty="0">
                <a:ea typeface="ＭＳ Ｐゴシック" panose="020B0600070205080204" pitchFamily="34" charset="-128"/>
              </a:rPr>
              <a:t>Amount and impacts of urban freight traffic depends on demand and inventory policies of establishments and households</a:t>
            </a:r>
          </a:p>
          <a:p>
            <a:pPr>
              <a:spcAft>
                <a:spcPts val="1200"/>
              </a:spcAft>
            </a:pPr>
            <a:r>
              <a:rPr lang="en-GB" altLang="en-US" sz="1800" dirty="0">
                <a:ea typeface="ＭＳ Ｐゴシック" panose="020B0600070205080204" pitchFamily="34" charset="-128"/>
              </a:rPr>
              <a:t>Collecting data and </a:t>
            </a:r>
            <a:r>
              <a:rPr lang="en-GB" altLang="en-US" sz="1800" dirty="0" err="1">
                <a:ea typeface="ＭＳ Ｐゴシック" panose="020B0600070205080204" pitchFamily="34" charset="-128"/>
              </a:rPr>
              <a:t>modeling</a:t>
            </a:r>
            <a:r>
              <a:rPr lang="en-GB" altLang="en-US" sz="1800" dirty="0">
                <a:ea typeface="ＭＳ Ｐゴシック" panose="020B0600070205080204" pitchFamily="34" charset="-128"/>
              </a:rPr>
              <a:t> Freight Trip Generation (FTG) using establishment-based surveys allows forecasting and policy analysis</a:t>
            </a:r>
          </a:p>
          <a:p>
            <a:pPr>
              <a:spcAft>
                <a:spcPts val="1200"/>
              </a:spcAft>
            </a:pPr>
            <a:r>
              <a:rPr lang="en-GB" altLang="en-US" sz="1800" dirty="0">
                <a:ea typeface="ＭＳ Ｐゴシック" panose="020B0600070205080204" pitchFamily="34" charset="-128"/>
              </a:rPr>
              <a:t>Statistical models can be used to quantify freight traffic. Models can be improved via segmentation between sectors, controlling by business size, and through sophisticated functional forms</a:t>
            </a:r>
            <a:endParaRPr lang="en-US" altLang="en-US" sz="1800" dirty="0">
              <a:ea typeface="ＭＳ Ｐゴシック" panose="020B0600070205080204" pitchFamily="34" charset="-128"/>
            </a:endParaRPr>
          </a:p>
          <a:p>
            <a:pPr eaLnBrk="1" hangingPunct="1">
              <a:spcAft>
                <a:spcPts val="1200"/>
              </a:spcAft>
            </a:pPr>
            <a:r>
              <a:rPr lang="en-GB" altLang="en-US" sz="1800" dirty="0">
                <a:ea typeface="ＭＳ Ｐゴシック" panose="020B0600070205080204" pitchFamily="34" charset="-128"/>
              </a:rPr>
              <a:t>Quantifying freight traffic – via FTG modelling – is crucial to understand local needs, assess potential solutions to existing problems, and anticipate future needs</a:t>
            </a:r>
          </a:p>
          <a:p>
            <a:pPr eaLnBrk="1" hangingPunct="1"/>
            <a:r>
              <a:rPr lang="en-GB" altLang="en-US" sz="1800" dirty="0" err="1">
                <a:ea typeface="ＭＳ Ｐゴシック" panose="020B0600070205080204" pitchFamily="34" charset="-128"/>
              </a:rPr>
              <a:t>Modeling</a:t>
            </a:r>
            <a:r>
              <a:rPr lang="en-GB" altLang="en-US" sz="1800" dirty="0">
                <a:ea typeface="ＭＳ Ｐゴシック" panose="020B0600070205080204" pitchFamily="34" charset="-128"/>
              </a:rPr>
              <a:t> FTG is just a first step</a:t>
            </a:r>
          </a:p>
          <a:p>
            <a:pPr lvl="1"/>
            <a:r>
              <a:rPr lang="en-GB" altLang="en-US" sz="1800" dirty="0">
                <a:ea typeface="ＭＳ Ｐゴシック" panose="020B0600070205080204" pitchFamily="34" charset="-128"/>
              </a:rPr>
              <a:t>(</a:t>
            </a:r>
            <a:r>
              <a:rPr lang="en-GB" altLang="en-US" sz="1800" dirty="0" err="1">
                <a:ea typeface="ＭＳ Ｐゴシック" panose="020B0600070205080204" pitchFamily="34" charset="-128"/>
              </a:rPr>
              <a:t>i</a:t>
            </a:r>
            <a:r>
              <a:rPr lang="en-GB" altLang="en-US" sz="1800" dirty="0">
                <a:ea typeface="ＭＳ Ｐゴシック" panose="020B0600070205080204" pitchFamily="34" charset="-128"/>
              </a:rPr>
              <a:t>) mode/vehicle type choice, routes, and traffic assignment</a:t>
            </a:r>
          </a:p>
          <a:p>
            <a:pPr lvl="1"/>
            <a:r>
              <a:rPr lang="en-GB" altLang="en-US" sz="1800" dirty="0">
                <a:ea typeface="ＭＳ Ｐゴシック" panose="020B0600070205080204" pitchFamily="34" charset="-128"/>
              </a:rPr>
              <a:t>(ii) policy and infrastructure assessment</a:t>
            </a:r>
            <a:endParaRPr lang="en-US" altLang="en-US" sz="1800" dirty="0">
              <a:ea typeface="ＭＳ Ｐゴシック" panose="020B0600070205080204" pitchFamily="34" charset="-128"/>
            </a:endParaRPr>
          </a:p>
          <a:p>
            <a:pPr marL="0" indent="0" eaLnBrk="1" hangingPunct="1">
              <a:buNone/>
            </a:pPr>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210920422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ubrik 3"/>
          <p:cNvSpPr>
            <a:spLocks noGrp="1"/>
          </p:cNvSpPr>
          <p:nvPr>
            <p:ph type="title"/>
          </p:nvPr>
        </p:nvSpPr>
        <p:spPr>
          <a:xfrm>
            <a:off x="0" y="3048000"/>
            <a:ext cx="9144000" cy="762000"/>
          </a:xfrm>
        </p:spPr>
        <p:txBody>
          <a:bodyPr/>
          <a:lstStyle/>
          <a:p>
            <a:pPr algn="ctr"/>
            <a:r>
              <a:rPr lang="sv-SE" sz="3600" b="0" dirty="0" err="1"/>
              <a:t>Thanks</a:t>
            </a:r>
            <a:r>
              <a:rPr lang="sv-SE" sz="3600" b="0" dirty="0"/>
              <a:t> for </a:t>
            </a:r>
            <a:r>
              <a:rPr lang="sv-SE" sz="3600" b="0" dirty="0" err="1"/>
              <a:t>your</a:t>
            </a:r>
            <a:r>
              <a:rPr lang="sv-SE" sz="3600" b="0" dirty="0"/>
              <a:t> attention!</a:t>
            </a:r>
            <a:endParaRPr lang="en-US" sz="3600" dirty="0"/>
          </a:p>
        </p:txBody>
      </p:sp>
      <p:sp>
        <p:nvSpPr>
          <p:cNvPr id="3" name="Content Placeholder 2"/>
          <p:cNvSpPr>
            <a:spLocks noGrp="1"/>
          </p:cNvSpPr>
          <p:nvPr>
            <p:ph idx="1"/>
          </p:nvPr>
        </p:nvSpPr>
        <p:spPr>
          <a:xfrm>
            <a:off x="685800" y="5638800"/>
            <a:ext cx="7772400" cy="1219200"/>
          </a:xfrm>
        </p:spPr>
        <p:txBody>
          <a:bodyPr/>
          <a:lstStyle/>
          <a:p>
            <a:pPr marL="0" indent="0" algn="ctr">
              <a:buNone/>
            </a:pPr>
            <a:r>
              <a:rPr lang="en-US" sz="2800" dirty="0">
                <a:cs typeface="Times New Roman" pitchFamily="18" charset="0"/>
              </a:rPr>
              <a:t>Iván Sánchez-Díaz, Ph.D.</a:t>
            </a:r>
          </a:p>
          <a:p>
            <a:pPr marL="0" indent="0" algn="ctr">
              <a:buNone/>
            </a:pPr>
            <a:r>
              <a:rPr lang="en-US" sz="2400" dirty="0">
                <a:cs typeface="Times New Roman" pitchFamily="18" charset="0"/>
              </a:rPr>
              <a:t>Email: </a:t>
            </a:r>
            <a:r>
              <a:rPr lang="en-US" sz="2400" dirty="0">
                <a:cs typeface="Times New Roman" pitchFamily="18" charset="0"/>
                <a:hlinkClick r:id="rId3"/>
              </a:rPr>
              <a:t>ivan.sanchez@chalmers.se</a:t>
            </a:r>
            <a:endParaRPr lang="en-US" sz="2400" dirty="0">
              <a:cs typeface="Times New Roman" pitchFamily="18" charset="0"/>
            </a:endParaRPr>
          </a:p>
          <a:p>
            <a:pPr marL="0" indent="0">
              <a:buNone/>
            </a:pPr>
            <a:endParaRPr lang="en-US" sz="2400" dirty="0">
              <a:cs typeface="Times New Roman" pitchFamily="18" charset="0"/>
            </a:endParaRPr>
          </a:p>
          <a:p>
            <a:endParaRPr lang="en-US" dirty="0"/>
          </a:p>
        </p:txBody>
      </p:sp>
    </p:spTree>
    <p:extLst>
      <p:ext uri="{BB962C8B-B14F-4D97-AF65-F5344CB8AC3E}">
        <p14:creationId xmlns:p14="http://schemas.microsoft.com/office/powerpoint/2010/main" val="351560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188" y="762000"/>
            <a:ext cx="8532812" cy="762000"/>
          </a:xfrm>
        </p:spPr>
        <p:txBody>
          <a:bodyPr/>
          <a:lstStyle/>
          <a:p>
            <a:r>
              <a:rPr lang="sv-SE" dirty="0" err="1"/>
              <a:t>References</a:t>
            </a:r>
            <a:endParaRPr lang="en-US" dirty="0"/>
          </a:p>
        </p:txBody>
      </p:sp>
      <p:sp>
        <p:nvSpPr>
          <p:cNvPr id="4" name="Content Placeholder 3"/>
          <p:cNvSpPr>
            <a:spLocks noGrp="1"/>
          </p:cNvSpPr>
          <p:nvPr>
            <p:ph idx="1"/>
          </p:nvPr>
        </p:nvSpPr>
        <p:spPr>
          <a:xfrm>
            <a:off x="457200" y="1600200"/>
            <a:ext cx="8458200" cy="4884440"/>
          </a:xfrm>
        </p:spPr>
        <p:txBody>
          <a:bodyPr/>
          <a:lstStyle/>
          <a:p>
            <a:pPr lvl="0"/>
            <a:r>
              <a:rPr lang="en-US" sz="1200" dirty="0"/>
              <a:t>Sánchez-Díaz, I., (2016). “Modeling urban freight generation: A study of commercial establishments’ freight needs.” </a:t>
            </a:r>
            <a:r>
              <a:rPr lang="en-US" sz="1200" i="1" dirty="0"/>
              <a:t>Transportation Research Part A: Policy and Practice</a:t>
            </a:r>
            <a:r>
              <a:rPr lang="en-US" sz="1200" dirty="0"/>
              <a:t>.</a:t>
            </a:r>
          </a:p>
          <a:p>
            <a:pPr lvl="0"/>
            <a:r>
              <a:rPr lang="en-US" sz="1200" dirty="0"/>
              <a:t>Sánchez-Díaz I., J. Holguín-</a:t>
            </a:r>
            <a:r>
              <a:rPr lang="en-US" sz="1200" dirty="0" err="1"/>
              <a:t>Veras</a:t>
            </a:r>
            <a:r>
              <a:rPr lang="en-US" sz="1200" dirty="0"/>
              <a:t> and X. Wang (2015). “Freight Trip Attraction Modeling: An Exploratory Analysis.” </a:t>
            </a:r>
            <a:r>
              <a:rPr lang="en-US" sz="1200" i="1" dirty="0"/>
              <a:t>Transportation, </a:t>
            </a:r>
            <a:r>
              <a:rPr lang="en-US" sz="1200" dirty="0"/>
              <a:t>(in print)</a:t>
            </a:r>
            <a:r>
              <a:rPr lang="en-US" sz="1200" i="1" dirty="0"/>
              <a:t> </a:t>
            </a:r>
            <a:r>
              <a:rPr lang="en-US" sz="1200" dirty="0"/>
              <a:t>DOI: 10.1007/s11116-014-9570-1. </a:t>
            </a:r>
          </a:p>
          <a:p>
            <a:pPr lvl="0"/>
            <a:r>
              <a:rPr lang="en-US" sz="1200" dirty="0"/>
              <a:t>Holguín-</a:t>
            </a:r>
            <a:r>
              <a:rPr lang="en-US" sz="1200" dirty="0" err="1"/>
              <a:t>Veras</a:t>
            </a:r>
            <a:r>
              <a:rPr lang="en-US" sz="1200" dirty="0"/>
              <a:t>, J., I. Sánchez-Díaz, C. Lawson, M. Jaller, S. Campbell, H. Levinson and H.S. Shin (2014). “Transferability of Freight Trip Generation Models.” </a:t>
            </a:r>
            <a:r>
              <a:rPr lang="en-US" sz="1200" i="1" dirty="0"/>
              <a:t>Transportation Research Record: Journal of Transportation Research Board</a:t>
            </a:r>
            <a:r>
              <a:rPr lang="en-US" sz="1200" dirty="0"/>
              <a:t>. 2379, pp. 1-8 ISSN 0361-1981. </a:t>
            </a:r>
            <a:r>
              <a:rPr lang="en-US" sz="1200" u="sng" dirty="0">
                <a:hlinkClick r:id="rId2"/>
              </a:rPr>
              <a:t>http://trid.trb.org/view.aspx?id=1241343</a:t>
            </a:r>
            <a:r>
              <a:rPr lang="en-US" sz="1200" dirty="0"/>
              <a:t>.</a:t>
            </a:r>
          </a:p>
          <a:p>
            <a:pPr lvl="0"/>
            <a:r>
              <a:rPr lang="en-US" sz="1200" dirty="0"/>
              <a:t>Lawson, C, J. Holguin-Veras, I. Sánchez-Díaz, M. Jaller, S. Campbell, and E. Powers (2012) “Estimated Generation of Freight Trips Based on Land Use” </a:t>
            </a:r>
            <a:r>
              <a:rPr lang="en-US" sz="1200" i="1" dirty="0"/>
              <a:t>Transportation Research Record: Journal of Transportation Research Board</a:t>
            </a:r>
            <a:r>
              <a:rPr lang="en-US" sz="1200" dirty="0"/>
              <a:t>. 2269, pp.65-72. ISSN 0361-1981. </a:t>
            </a:r>
            <a:r>
              <a:rPr lang="en-US" sz="1200" u="sng" dirty="0">
                <a:hlinkClick r:id="rId3"/>
              </a:rPr>
              <a:t>http://trb.metapress.com/content/gh65742213115h42/</a:t>
            </a:r>
            <a:r>
              <a:rPr lang="en-US" sz="1200" u="sng" dirty="0"/>
              <a:t>.</a:t>
            </a:r>
            <a:endParaRPr lang="en-US" sz="1200" dirty="0"/>
          </a:p>
          <a:p>
            <a:r>
              <a:rPr lang="en-US" sz="1200" dirty="0"/>
              <a:t>Jaller M., I. Sánchez-Díaz, and J. Holguín-</a:t>
            </a:r>
            <a:r>
              <a:rPr lang="en-US" sz="1200" dirty="0" err="1"/>
              <a:t>Veras</a:t>
            </a:r>
            <a:r>
              <a:rPr lang="en-US" sz="1200" dirty="0"/>
              <a:t> (2015), “Freight Trip Attraction, Freight Trip Production, and the Role of Freight Intermediaries.”</a:t>
            </a:r>
            <a:r>
              <a:rPr lang="en-US" sz="1200" i="1" dirty="0"/>
              <a:t> Transportation Research Record: Journal of Transportation Research Board </a:t>
            </a:r>
            <a:r>
              <a:rPr lang="en-US" sz="1200" dirty="0"/>
              <a:t>(in print).</a:t>
            </a:r>
          </a:p>
          <a:p>
            <a:r>
              <a:rPr lang="en-US" sz="1200" dirty="0"/>
              <a:t>Holguín-</a:t>
            </a:r>
            <a:r>
              <a:rPr lang="en-US" sz="1200" dirty="0" err="1"/>
              <a:t>Veras</a:t>
            </a:r>
            <a:r>
              <a:rPr lang="en-US" sz="1200" dirty="0"/>
              <a:t> J., M. Jaller, I. Sánchez-Díaz, S. Campbell and C. Lawson (2013). “Freight Generation and Freight Trip Generation Models” in</a:t>
            </a:r>
            <a:r>
              <a:rPr lang="en-US" sz="1200" i="1" dirty="0"/>
              <a:t> Freight Transport Modelling</a:t>
            </a:r>
            <a:r>
              <a:rPr lang="en-US" sz="1200" dirty="0"/>
              <a:t>. Elsevier, ISBN: 9780124104006.</a:t>
            </a:r>
          </a:p>
          <a:p>
            <a:r>
              <a:rPr lang="en-US" sz="1200" dirty="0"/>
              <a:t>Sánchez-Díaz I., J. Holguín-</a:t>
            </a:r>
            <a:r>
              <a:rPr lang="en-US" sz="1200" dirty="0" err="1"/>
              <a:t>Veras</a:t>
            </a:r>
            <a:r>
              <a:rPr lang="en-US" sz="1200" dirty="0"/>
              <a:t> and M. Jaller (2015). “Freight Trip Generation Modeling.” VREF Research Brief.</a:t>
            </a:r>
          </a:p>
          <a:p>
            <a:r>
              <a:rPr lang="en-US" sz="1200" dirty="0"/>
              <a:t>Holguín-</a:t>
            </a:r>
            <a:r>
              <a:rPr lang="en-US" sz="1200" dirty="0" err="1"/>
              <a:t>Veras</a:t>
            </a:r>
            <a:r>
              <a:rPr lang="en-US" sz="1200" dirty="0"/>
              <a:t>, J., M. Jaller, I. Sánchez-Díaz, J. Wojtowicz, S. Campbell, H. Levinson, C. Lawson, E. Powers and L. </a:t>
            </a:r>
            <a:r>
              <a:rPr lang="en-US" sz="1200" dirty="0" err="1"/>
              <a:t>Tavasszy</a:t>
            </a:r>
            <a:r>
              <a:rPr lang="en-US" sz="1200" dirty="0"/>
              <a:t> (2012). NCHRP Report 739 / NCFRP Report 19: Freight Trip Generation and Land Use. </a:t>
            </a:r>
            <a:r>
              <a:rPr lang="en-US" sz="1200" u="sng" dirty="0"/>
              <a:t>National Cooperative Highway Research Program / National Cooperative Freight Research Program</a:t>
            </a:r>
            <a:r>
              <a:rPr lang="en-US" sz="1200" dirty="0"/>
              <a:t>. Washington D.C., Transportation Research Board of the National Academies: 165. </a:t>
            </a:r>
            <a:r>
              <a:rPr lang="en-US" sz="1200" u="sng" dirty="0">
                <a:hlinkClick r:id="rId4"/>
              </a:rPr>
              <a:t>http://www.trb.org/Main/Blurbs/168396.aspx</a:t>
            </a:r>
            <a:endParaRPr lang="en-US" sz="1200" dirty="0"/>
          </a:p>
          <a:p>
            <a:r>
              <a:rPr lang="es-CO" sz="1200" dirty="0"/>
              <a:t>Sánchez-Díaz I., J. Holguín-Veras and J. </a:t>
            </a:r>
            <a:r>
              <a:rPr lang="es-CO" sz="1200" dirty="0" err="1"/>
              <a:t>Ban</a:t>
            </a:r>
            <a:r>
              <a:rPr lang="es-CO" sz="1200" dirty="0"/>
              <a:t> (2015). </a:t>
            </a:r>
            <a:r>
              <a:rPr lang="en-US" sz="1200" dirty="0"/>
              <a:t>“A Time-Dependent Freight Tour Synthesis Model.”</a:t>
            </a:r>
            <a:r>
              <a:rPr lang="en-US" sz="1200" i="1" dirty="0"/>
              <a:t> Transportation Research Part B: Methodological.</a:t>
            </a:r>
          </a:p>
          <a:p>
            <a:r>
              <a:rPr lang="es-CO" sz="1200" dirty="0"/>
              <a:t>Holguín-Veras J. and I. Sánchez-Díaz (2015). </a:t>
            </a:r>
            <a:r>
              <a:rPr lang="en-US" sz="1200" dirty="0"/>
              <a:t>“Freight Demand Management: Receiver-Led Consolidation Programs.” </a:t>
            </a:r>
            <a:r>
              <a:rPr lang="en-US" sz="1200" i="1" dirty="0"/>
              <a:t>Transportation Research Part A: Policy and Practice</a:t>
            </a:r>
            <a:r>
              <a:rPr lang="en-US" sz="1200" dirty="0"/>
              <a:t>.</a:t>
            </a:r>
          </a:p>
          <a:p>
            <a:endParaRPr lang="en-US" sz="1200" dirty="0"/>
          </a:p>
        </p:txBody>
      </p:sp>
    </p:spTree>
    <p:extLst>
      <p:ext uri="{BB962C8B-B14F-4D97-AF65-F5344CB8AC3E}">
        <p14:creationId xmlns:p14="http://schemas.microsoft.com/office/powerpoint/2010/main" val="3643122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vancezChalmersU-di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520" y="-6756"/>
            <a:ext cx="9285531" cy="6964148"/>
          </a:xfrm>
          <a:prstGeom prst="rect">
            <a:avLst/>
          </a:prstGeom>
        </p:spPr>
      </p:pic>
    </p:spTree>
    <p:extLst>
      <p:ext uri="{BB962C8B-B14F-4D97-AF65-F5344CB8AC3E}">
        <p14:creationId xmlns:p14="http://schemas.microsoft.com/office/powerpoint/2010/main" val="168701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VREF Urban Freight Platform </a:t>
            </a:r>
          </a:p>
        </p:txBody>
      </p:sp>
      <p:sp>
        <p:nvSpPr>
          <p:cNvPr id="3" name="Content Placeholder 2"/>
          <p:cNvSpPr>
            <a:spLocks noGrp="1"/>
          </p:cNvSpPr>
          <p:nvPr>
            <p:ph idx="1"/>
          </p:nvPr>
        </p:nvSpPr>
        <p:spPr/>
        <p:txBody>
          <a:bodyPr/>
          <a:lstStyle/>
          <a:p>
            <a:r>
              <a:rPr lang="en-US" dirty="0"/>
              <a:t>Funded by VREF, researchers from Chalmers and GU</a:t>
            </a:r>
          </a:p>
          <a:p>
            <a:r>
              <a:rPr lang="en-US" dirty="0"/>
              <a:t>Research themes:</a:t>
            </a:r>
          </a:p>
          <a:p>
            <a:pPr lvl="1"/>
            <a:r>
              <a:rPr lang="en-US" dirty="0"/>
              <a:t>Urban freight and urban form</a:t>
            </a:r>
          </a:p>
          <a:p>
            <a:pPr lvl="1"/>
            <a:r>
              <a:rPr lang="sv-SE" dirty="0"/>
              <a:t>Urban </a:t>
            </a:r>
            <a:r>
              <a:rPr lang="sv-SE" dirty="0" err="1"/>
              <a:t>freight</a:t>
            </a:r>
            <a:r>
              <a:rPr lang="sv-SE" dirty="0"/>
              <a:t> operations and </a:t>
            </a:r>
            <a:r>
              <a:rPr lang="sv-SE" dirty="0" err="1"/>
              <a:t>policies</a:t>
            </a:r>
            <a:r>
              <a:rPr lang="sv-SE" dirty="0"/>
              <a:t>, </a:t>
            </a:r>
            <a:r>
              <a:rPr lang="sv-SE" dirty="0" err="1"/>
              <a:t>future</a:t>
            </a:r>
            <a:r>
              <a:rPr lang="sv-SE" dirty="0"/>
              <a:t> </a:t>
            </a:r>
            <a:r>
              <a:rPr lang="sv-SE" dirty="0" err="1"/>
              <a:t>vehicle</a:t>
            </a:r>
            <a:r>
              <a:rPr lang="sv-SE" dirty="0"/>
              <a:t> design and </a:t>
            </a:r>
            <a:r>
              <a:rPr lang="sv-SE" dirty="0" err="1"/>
              <a:t>technology</a:t>
            </a:r>
            <a:endParaRPr lang="en-US" dirty="0"/>
          </a:p>
          <a:p>
            <a:pPr lvl="1"/>
            <a:r>
              <a:rPr lang="en-US" dirty="0"/>
              <a:t>Stakeholder engagement</a:t>
            </a:r>
          </a:p>
          <a:p>
            <a:r>
              <a:rPr lang="en-US" dirty="0"/>
              <a:t>+ Facilitating the dialogue and dissemination</a:t>
            </a:r>
          </a:p>
          <a:p>
            <a:pPr lvl="3"/>
            <a:r>
              <a:rPr lang="en-US" dirty="0"/>
              <a:t>Seminars, workshops, </a:t>
            </a:r>
            <a:r>
              <a:rPr lang="en-US" dirty="0" err="1"/>
              <a:t>etc</a:t>
            </a:r>
            <a:endParaRPr lang="en-US" dirty="0"/>
          </a:p>
          <a:p>
            <a:pPr lvl="3"/>
            <a:r>
              <a:rPr lang="sv-SE" dirty="0"/>
              <a:t>Research </a:t>
            </a:r>
            <a:r>
              <a:rPr lang="sv-SE" dirty="0" err="1"/>
              <a:t>briefs</a:t>
            </a:r>
            <a:endParaRPr lang="en-US" dirty="0"/>
          </a:p>
          <a:p>
            <a:pPr lvl="3"/>
            <a:r>
              <a:rPr lang="en-US" dirty="0"/>
              <a:t>E-Book</a:t>
            </a:r>
          </a:p>
          <a:p>
            <a:pPr lvl="3"/>
            <a:r>
              <a:rPr lang="en-US" dirty="0"/>
              <a:t>VREF Conference on Urban Freight</a:t>
            </a:r>
          </a:p>
          <a:p>
            <a:r>
              <a:rPr lang="en-US" dirty="0"/>
              <a:t>Visit </a:t>
            </a:r>
            <a:r>
              <a:rPr lang="en-US" dirty="0">
                <a:hlinkClick r:id="rId3"/>
              </a:rPr>
              <a:t>www.urbanfreightplatform.se</a:t>
            </a:r>
            <a:r>
              <a:rPr lang="en-US" dirty="0"/>
              <a:t> for more information</a:t>
            </a:r>
          </a:p>
        </p:txBody>
      </p:sp>
      <p:pic>
        <p:nvPicPr>
          <p:cNvPr id="4" name="4A825D5D-8DA8-437F-9925-9878479F7711" descr="CE84B389-410E-48B4-BF10-3811EB3D12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400" y="735517"/>
            <a:ext cx="1643849" cy="86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7772400" y="5978949"/>
            <a:ext cx="13716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pitchFamily="68" charset="0"/>
            </a:endParaRPr>
          </a:p>
        </p:txBody>
      </p:sp>
    </p:spTree>
    <p:extLst>
      <p:ext uri="{BB962C8B-B14F-4D97-AF65-F5344CB8AC3E}">
        <p14:creationId xmlns:p14="http://schemas.microsoft.com/office/powerpoint/2010/main" val="2934038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comments from respondents</a:t>
            </a:r>
          </a:p>
        </p:txBody>
      </p:sp>
      <p:sp>
        <p:nvSpPr>
          <p:cNvPr id="3" name="Content Placeholder 2"/>
          <p:cNvSpPr>
            <a:spLocks noGrp="1"/>
          </p:cNvSpPr>
          <p:nvPr>
            <p:ph idx="1"/>
          </p:nvPr>
        </p:nvSpPr>
        <p:spPr>
          <a:xfrm>
            <a:off x="152400" y="2226469"/>
            <a:ext cx="5410200" cy="3263504"/>
          </a:xfrm>
        </p:spPr>
        <p:txBody>
          <a:bodyPr>
            <a:noAutofit/>
          </a:bodyPr>
          <a:lstStyle/>
          <a:p>
            <a:r>
              <a:rPr lang="en-US" sz="1200" dirty="0">
                <a:latin typeface="Tahoma" panose="020B0604030504040204" pitchFamily="34" charset="0"/>
                <a:ea typeface="Tahoma" panose="020B0604030504040204" pitchFamily="34" charset="0"/>
                <a:cs typeface="Tahoma" panose="020B0604030504040204" pitchFamily="34" charset="0"/>
              </a:rPr>
              <a:t>“A lot goes in and out at 7 am. Residents movements interfere with deliveries”</a:t>
            </a:r>
          </a:p>
          <a:p>
            <a:r>
              <a:rPr lang="en-US" sz="1200" dirty="0">
                <a:latin typeface="Tahoma" panose="020B0604030504040204" pitchFamily="34" charset="0"/>
                <a:ea typeface="Tahoma" panose="020B0604030504040204" pitchFamily="34" charset="0"/>
                <a:cs typeface="Tahoma" panose="020B0604030504040204" pitchFamily="34" charset="0"/>
              </a:rPr>
              <a:t>“We could have had a completely different logistics at other times, but because it is located at the bottom of an apartment building there are tenants who mind really if a car comes before 07.00 in the morning”</a:t>
            </a:r>
          </a:p>
          <a:p>
            <a:r>
              <a:rPr lang="en-US" sz="1200" dirty="0">
                <a:latin typeface="Tahoma" panose="020B0604030504040204" pitchFamily="34" charset="0"/>
                <a:ea typeface="Tahoma" panose="020B0604030504040204" pitchFamily="34" charset="0"/>
                <a:cs typeface="Tahoma" panose="020B0604030504040204" pitchFamily="34" charset="0"/>
              </a:rPr>
              <a:t>“People park at the loading site. NOT OK. must be fined and removed immediately”</a:t>
            </a:r>
          </a:p>
          <a:p>
            <a:r>
              <a:rPr lang="en-US" sz="1200" dirty="0">
                <a:latin typeface="Tahoma" panose="020B0604030504040204" pitchFamily="34" charset="0"/>
                <a:ea typeface="Tahoma" panose="020B0604030504040204" pitchFamily="34" charset="0"/>
                <a:cs typeface="Tahoma" panose="020B0604030504040204" pitchFamily="34" charset="0"/>
              </a:rPr>
              <a:t>“There is nowhere for cars to stop. Everything crashes, bicycles, pedestrians, cafe sitting, cars, etc.”</a:t>
            </a:r>
          </a:p>
          <a:p>
            <a:r>
              <a:rPr lang="en-US" sz="1200" dirty="0">
                <a:latin typeface="Tahoma" panose="020B0604030504040204" pitchFamily="34" charset="0"/>
                <a:ea typeface="Tahoma" panose="020B0604030504040204" pitchFamily="34" charset="0"/>
                <a:cs typeface="Tahoma" panose="020B0604030504040204" pitchFamily="34" charset="0"/>
              </a:rPr>
              <a:t>“The drivers say that we were not in place, it is difficult to deliver to the old town. We will then ask for a new delivery or pick at </a:t>
            </a:r>
            <a:r>
              <a:rPr lang="en-US" sz="1200" dirty="0" err="1">
                <a:latin typeface="Tahoma" panose="020B0604030504040204" pitchFamily="34" charset="0"/>
                <a:ea typeface="Tahoma" panose="020B0604030504040204" pitchFamily="34" charset="0"/>
                <a:cs typeface="Tahoma" panose="020B0604030504040204" pitchFamily="34" charset="0"/>
              </a:rPr>
              <a:t>PostNord</a:t>
            </a:r>
            <a:r>
              <a:rPr lang="en-US" sz="1200" dirty="0">
                <a:latin typeface="Tahoma" panose="020B0604030504040204" pitchFamily="34" charset="0"/>
                <a:ea typeface="Tahoma" panose="020B0604030504040204" pitchFamily="34" charset="0"/>
                <a:cs typeface="Tahoma" panose="020B0604030504040204" pitchFamily="34" charset="0"/>
              </a:rPr>
              <a:t> center or service point-op with delays and hassles”</a:t>
            </a:r>
          </a:p>
          <a:p>
            <a:r>
              <a:rPr lang="en-US" sz="1200" dirty="0">
                <a:latin typeface="Tahoma" panose="020B0604030504040204" pitchFamily="34" charset="0"/>
                <a:ea typeface="Tahoma" panose="020B0604030504040204" pitchFamily="34" charset="0"/>
                <a:cs typeface="Tahoma" panose="020B0604030504040204" pitchFamily="34" charset="0"/>
              </a:rPr>
              <a:t>“Road works that block the delivery entrances, noisy wheels on carts, negligence in garbage collection, outstanding delivery (cardboard and garbage collection)”</a:t>
            </a:r>
          </a:p>
          <a:p>
            <a:r>
              <a:rPr lang="en-US" sz="1200" dirty="0">
                <a:latin typeface="Tahoma" panose="020B0604030504040204" pitchFamily="34" charset="0"/>
                <a:ea typeface="Tahoma" panose="020B0604030504040204" pitchFamily="34" charset="0"/>
                <a:cs typeface="Tahoma" panose="020B0604030504040204" pitchFamily="34" charset="0"/>
              </a:rPr>
              <a:t>“Construction in the area could interfere with operations”</a:t>
            </a:r>
          </a:p>
          <a:p>
            <a:r>
              <a:rPr lang="en-US" sz="1200" dirty="0">
                <a:latin typeface="Tahoma" panose="020B0604030504040204" pitchFamily="34" charset="0"/>
                <a:ea typeface="Tahoma" panose="020B0604030504040204" pitchFamily="34" charset="0"/>
                <a:cs typeface="Tahoma" panose="020B0604030504040204" pitchFamily="34" charset="0"/>
              </a:rPr>
              <a:t>“I am very much in favor of a change in urban planning in Stockholm, everything to make the city more bicycle / pedestrian friendly. It is time that the old car lovers who decide in the City of Stockholm retire: -)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3210" y="2226469"/>
            <a:ext cx="3665846" cy="3314029"/>
          </a:xfrm>
          <a:prstGeom prst="rect">
            <a:avLst/>
          </a:prstGeom>
        </p:spPr>
      </p:pic>
    </p:spTree>
    <p:extLst>
      <p:ext uri="{BB962C8B-B14F-4D97-AF65-F5344CB8AC3E}">
        <p14:creationId xmlns:p14="http://schemas.microsoft.com/office/powerpoint/2010/main" val="1630780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pPr eaLnBrk="1" hangingPunct="1"/>
            <a:r>
              <a:rPr lang="sv-SE" altLang="en-US" sz="3200">
                <a:ea typeface="ＭＳ Ｐゴシック" panose="020B0600070205080204" pitchFamily="34" charset="-128"/>
              </a:rPr>
              <a:t>Freight Trip Generation</a:t>
            </a:r>
            <a:endParaRPr lang="en-US" altLang="en-US" sz="3200">
              <a:ea typeface="ＭＳ Ｐゴシック" panose="020B0600070205080204" pitchFamily="34" charset="-128"/>
            </a:endParaRPr>
          </a:p>
        </p:txBody>
      </p:sp>
      <p:sp>
        <p:nvSpPr>
          <p:cNvPr id="10243" name="Rectangle 3"/>
          <p:cNvSpPr>
            <a:spLocks noGrp="1" noChangeArrowheads="1"/>
          </p:cNvSpPr>
          <p:nvPr>
            <p:ph idx="1"/>
          </p:nvPr>
        </p:nvSpPr>
        <p:spPr/>
        <p:txBody>
          <a:bodyPr/>
          <a:lstStyle/>
          <a:p>
            <a:pPr eaLnBrk="1" hangingPunct="1"/>
            <a:r>
              <a:rPr lang="en-US" altLang="en-US">
                <a:ea typeface="ＭＳ Ｐゴシック" panose="020B0600070205080204" pitchFamily="34" charset="-128"/>
              </a:rPr>
              <a:t>Freight trips are the result of 2 types of activities: </a:t>
            </a:r>
          </a:p>
          <a:p>
            <a:pPr lvl="1" eaLnBrk="1" hangingPunct="1"/>
            <a:r>
              <a:rPr lang="en-US" altLang="en-US">
                <a:ea typeface="ＭＳ Ｐゴシック" panose="020B0600070205080204" pitchFamily="34" charset="-128"/>
              </a:rPr>
              <a:t>A delivery or freight trip attraction (FTA)</a:t>
            </a:r>
          </a:p>
          <a:p>
            <a:pPr lvl="1" eaLnBrk="1" hangingPunct="1"/>
            <a:r>
              <a:rPr lang="en-US" altLang="en-US">
                <a:ea typeface="ＭＳ Ｐゴシック" panose="020B0600070205080204" pitchFamily="34" charset="-128"/>
              </a:rPr>
              <a:t>A freight trip production (FTP), e.g., shipment/pick-up </a:t>
            </a:r>
          </a:p>
          <a:p>
            <a:pPr eaLnBrk="1" hangingPunct="1"/>
            <a:r>
              <a:rPr lang="en-US" altLang="en-US">
                <a:ea typeface="ＭＳ Ｐゴシック" panose="020B0600070205080204" pitchFamily="34" charset="-128"/>
              </a:rPr>
              <a:t>Each produce 1 inbound trip and 1 outbound trip</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10244" name="Date Placeholder 3"/>
          <p:cNvSpPr>
            <a:spLocks noGrp="1"/>
          </p:cNvSpPr>
          <p:nvPr>
            <p:ph type="dt" sz="quarter" idx="4294967295"/>
          </p:nvPr>
        </p:nvSpPr>
        <p:spPr bwMode="auto">
          <a:xfrm>
            <a:off x="6858000" y="6553200"/>
            <a:ext cx="2286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endParaRPr>
          </a:p>
        </p:txBody>
      </p:sp>
      <p:sp>
        <p:nvSpPr>
          <p:cNvPr id="10245" name="Slide Number Placeholder 5"/>
          <p:cNvSpPr>
            <a:spLocks noGrp="1"/>
          </p:cNvSpPr>
          <p:nvPr>
            <p:ph type="sldNum" sz="quarter" idx="4294967295"/>
          </p:nvPr>
        </p:nvSpPr>
        <p:spPr bwMode="auto">
          <a:xfrm>
            <a:off x="7010400" y="2286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fld id="{7A2BFACA-FB9C-41E9-94CE-4447D8FFCAD3}" type="slidenum">
              <a:rPr lang="en-US" altLang="en-US" sz="1400">
                <a:solidFill>
                  <a:schemeClr val="bg1"/>
                </a:solidFill>
                <a:latin typeface="Times New Roman" panose="02020603050405020304" pitchFamily="18" charset="0"/>
              </a:rPr>
              <a:pPr eaLnBrk="1" hangingPunct="1">
                <a:spcBef>
                  <a:spcPct val="0"/>
                </a:spcBef>
                <a:buClrTx/>
                <a:buSzTx/>
                <a:buFontTx/>
                <a:buNone/>
              </a:pPr>
              <a:t>31</a:t>
            </a:fld>
            <a:endParaRPr lang="en-US" altLang="en-US" sz="1400">
              <a:solidFill>
                <a:schemeClr val="bg1"/>
              </a:solidFill>
              <a:latin typeface="Times New Roman" panose="02020603050405020304" pitchFamily="18" charset="0"/>
            </a:endParaRPr>
          </a:p>
        </p:txBody>
      </p:sp>
      <p:grpSp>
        <p:nvGrpSpPr>
          <p:cNvPr id="10246" name="Canvas 14"/>
          <p:cNvGrpSpPr>
            <a:grpSpLocks/>
          </p:cNvGrpSpPr>
          <p:nvPr/>
        </p:nvGrpSpPr>
        <p:grpSpPr bwMode="auto">
          <a:xfrm>
            <a:off x="1738313" y="4006850"/>
            <a:ext cx="5264150" cy="1860550"/>
            <a:chOff x="0" y="0"/>
            <a:chExt cx="5263515" cy="1860550"/>
          </a:xfrm>
        </p:grpSpPr>
        <p:sp>
          <p:nvSpPr>
            <p:cNvPr id="10255" name="Text Box 83"/>
            <p:cNvSpPr txBox="1">
              <a:spLocks noChangeArrowheads="1"/>
            </p:cNvSpPr>
            <p:nvPr/>
          </p:nvSpPr>
          <p:spPr bwMode="auto">
            <a:xfrm>
              <a:off x="111742" y="1541119"/>
              <a:ext cx="2138510" cy="24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algn="just" eaLnBrk="1" hangingPunct="1">
                <a:spcBef>
                  <a:spcPct val="0"/>
                </a:spcBef>
                <a:buClrTx/>
                <a:buSzTx/>
                <a:buFontTx/>
                <a:buNone/>
              </a:pPr>
              <a:r>
                <a:rPr lang="en-US" altLang="en-US" sz="1000" i="1">
                  <a:latin typeface="Times New Roman" panose="02020603050405020304" pitchFamily="18" charset="0"/>
                  <a:cs typeface="Times New Roman" panose="02020603050405020304" pitchFamily="18" charset="0"/>
                </a:rPr>
                <a:t>a) FTA (e.g., delivery request)</a:t>
              </a:r>
              <a:endParaRPr lang="en-US" altLang="en-US" sz="1200">
                <a:latin typeface="Times New Roman" panose="02020603050405020304" pitchFamily="18" charset="0"/>
                <a:cs typeface="Times New Roman" panose="02020603050405020304" pitchFamily="18" charset="0"/>
              </a:endParaRPr>
            </a:p>
          </p:txBody>
        </p:sp>
        <p:sp>
          <p:nvSpPr>
            <p:cNvPr id="10256" name="Rectangle 52"/>
            <p:cNvSpPr>
              <a:spLocks noChangeArrowheads="1"/>
            </p:cNvSpPr>
            <p:nvPr/>
          </p:nvSpPr>
          <p:spPr bwMode="auto">
            <a:xfrm>
              <a:off x="0" y="0"/>
              <a:ext cx="5263515" cy="18605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0257" name="Rectangle 53"/>
            <p:cNvSpPr>
              <a:spLocks noChangeArrowheads="1"/>
            </p:cNvSpPr>
            <p:nvPr/>
          </p:nvSpPr>
          <p:spPr bwMode="auto">
            <a:xfrm>
              <a:off x="2692678" y="355941"/>
              <a:ext cx="2442845" cy="1168400"/>
            </a:xfrm>
            <a:prstGeom prst="rect">
              <a:avLst/>
            </a:prstGeom>
            <a:solidFill>
              <a:srgbClr val="FFFFFF"/>
            </a:solidFill>
            <a:ln w="9525">
              <a:solidFill>
                <a:srgbClr val="000000"/>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p:txBody>
        </p:sp>
        <p:sp>
          <p:nvSpPr>
            <p:cNvPr id="10258" name="Rectangle 54"/>
            <p:cNvSpPr>
              <a:spLocks noChangeArrowheads="1"/>
            </p:cNvSpPr>
            <p:nvPr/>
          </p:nvSpPr>
          <p:spPr bwMode="auto">
            <a:xfrm>
              <a:off x="93127" y="366381"/>
              <a:ext cx="2443206" cy="1168842"/>
            </a:xfrm>
            <a:prstGeom prst="rect">
              <a:avLst/>
            </a:prstGeom>
            <a:solidFill>
              <a:srgbClr val="FFFFFF"/>
            </a:solidFill>
            <a:ln w="9525">
              <a:solidFill>
                <a:srgbClr val="000000"/>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10259" name="AutoShape 61"/>
            <p:cNvCxnSpPr>
              <a:cxnSpLocks noChangeShapeType="1"/>
            </p:cNvCxnSpPr>
            <p:nvPr/>
          </p:nvCxnSpPr>
          <p:spPr bwMode="auto">
            <a:xfrm flipH="1" flipV="1">
              <a:off x="1324182" y="240380"/>
              <a:ext cx="2" cy="1294000"/>
            </a:xfrm>
            <a:prstGeom prst="straightConnector1">
              <a:avLst/>
            </a:prstGeom>
            <a:noFill/>
            <a:ln w="6350"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10260" name="Text Box 77"/>
            <p:cNvSpPr txBox="1">
              <a:spLocks noChangeArrowheads="1"/>
            </p:cNvSpPr>
            <p:nvPr/>
          </p:nvSpPr>
          <p:spPr bwMode="auto">
            <a:xfrm>
              <a:off x="93049" y="130226"/>
              <a:ext cx="1231134" cy="236247"/>
            </a:xfrm>
            <a:prstGeom prst="rect">
              <a:avLst/>
            </a:prstGeom>
            <a:solidFill>
              <a:srgbClr val="FFFFFF"/>
            </a:solidFill>
            <a:ln w="9525">
              <a:solidFill>
                <a:srgbClr val="000000"/>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i="1">
                  <a:latin typeface="Times New Roman" panose="02020603050405020304" pitchFamily="18" charset="0"/>
                  <a:cs typeface="Times New Roman" panose="02020603050405020304" pitchFamily="18" charset="0"/>
                </a:rPr>
                <a:t>Inbound Trips</a:t>
              </a:r>
              <a:endParaRPr lang="en-US" altLang="en-US" sz="1200">
                <a:latin typeface="Times New Roman" panose="02020603050405020304" pitchFamily="18" charset="0"/>
                <a:cs typeface="Times New Roman" panose="02020603050405020304" pitchFamily="18" charset="0"/>
              </a:endParaRPr>
            </a:p>
          </p:txBody>
        </p:sp>
        <p:sp>
          <p:nvSpPr>
            <p:cNvPr id="10261" name="Text Box 78"/>
            <p:cNvSpPr txBox="1">
              <a:spLocks noChangeArrowheads="1"/>
            </p:cNvSpPr>
            <p:nvPr/>
          </p:nvSpPr>
          <p:spPr bwMode="auto">
            <a:xfrm>
              <a:off x="1324182" y="130226"/>
              <a:ext cx="1211958" cy="236247"/>
            </a:xfrm>
            <a:prstGeom prst="rect">
              <a:avLst/>
            </a:prstGeom>
            <a:solidFill>
              <a:srgbClr val="FFFFFF"/>
            </a:solidFill>
            <a:ln w="9525">
              <a:solidFill>
                <a:srgbClr val="000000"/>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i="1">
                  <a:latin typeface="Times New Roman" panose="02020603050405020304" pitchFamily="18" charset="0"/>
                  <a:cs typeface="Times New Roman" panose="02020603050405020304" pitchFamily="18" charset="0"/>
                </a:rPr>
                <a:t>Outbound Trips</a:t>
              </a:r>
              <a:endParaRPr lang="en-US" altLang="en-US" sz="1200">
                <a:latin typeface="Times New Roman" panose="02020603050405020304" pitchFamily="18" charset="0"/>
                <a:cs typeface="Times New Roman" panose="02020603050405020304" pitchFamily="18" charset="0"/>
              </a:endParaRPr>
            </a:p>
          </p:txBody>
        </p:sp>
        <p:sp>
          <p:nvSpPr>
            <p:cNvPr id="10262" name="Text Box 67"/>
            <p:cNvSpPr txBox="1">
              <a:spLocks noChangeArrowheads="1"/>
            </p:cNvSpPr>
            <p:nvPr/>
          </p:nvSpPr>
          <p:spPr bwMode="auto">
            <a:xfrm>
              <a:off x="405556" y="906052"/>
              <a:ext cx="1844701" cy="461431"/>
            </a:xfrm>
            <a:prstGeom prst="rect">
              <a:avLst/>
            </a:prstGeom>
            <a:solidFill>
              <a:srgbClr val="FFFFFF"/>
            </a:solidFill>
            <a:ln w="9525">
              <a:solidFill>
                <a:srgbClr val="000000"/>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algn="ctr" eaLnBrk="1" hangingPunct="1">
                <a:lnSpc>
                  <a:spcPct val="115000"/>
                </a:lnSpc>
                <a:spcBef>
                  <a:spcPts val="600"/>
                </a:spcBef>
                <a:spcAft>
                  <a:spcPts val="1000"/>
                </a:spcAft>
                <a:buClrTx/>
                <a:buSzTx/>
                <a:buFontTx/>
                <a:buNone/>
              </a:pPr>
              <a:r>
                <a:rPr lang="en-US" altLang="en-US" sz="1000">
                  <a:latin typeface="Times New Roman" panose="02020603050405020304" pitchFamily="18" charset="0"/>
                </a:rPr>
                <a:t>Establishment</a:t>
              </a:r>
              <a:endParaRPr lang="en-US" altLang="en-US" sz="1200">
                <a:latin typeface="Times New Roman" panose="02020603050405020304" pitchFamily="18" charset="0"/>
                <a:cs typeface="Times New Roman" panose="02020603050405020304" pitchFamily="18" charset="0"/>
              </a:endParaRPr>
            </a:p>
          </p:txBody>
        </p:sp>
        <p:cxnSp>
          <p:nvCxnSpPr>
            <p:cNvPr id="10263" name="AutoShape 61"/>
            <p:cNvCxnSpPr>
              <a:cxnSpLocks noChangeShapeType="1"/>
            </p:cNvCxnSpPr>
            <p:nvPr/>
          </p:nvCxnSpPr>
          <p:spPr bwMode="auto">
            <a:xfrm flipH="1" flipV="1">
              <a:off x="3923832" y="224026"/>
              <a:ext cx="0" cy="1293495"/>
            </a:xfrm>
            <a:prstGeom prst="straightConnector1">
              <a:avLst/>
            </a:prstGeom>
            <a:noFill/>
            <a:ln w="6350"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10264" name="Text Box 77"/>
            <p:cNvSpPr txBox="1">
              <a:spLocks noChangeArrowheads="1"/>
            </p:cNvSpPr>
            <p:nvPr/>
          </p:nvSpPr>
          <p:spPr bwMode="auto">
            <a:xfrm>
              <a:off x="2692440" y="106544"/>
              <a:ext cx="1230630" cy="251473"/>
            </a:xfrm>
            <a:prstGeom prst="rect">
              <a:avLst/>
            </a:prstGeom>
            <a:solidFill>
              <a:srgbClr val="FFFFFF"/>
            </a:solidFill>
            <a:ln w="9525">
              <a:solidFill>
                <a:srgbClr val="000000"/>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i="1">
                  <a:latin typeface="Times New Roman" panose="02020603050405020304" pitchFamily="18" charset="0"/>
                  <a:cs typeface="Times New Roman" panose="02020603050405020304" pitchFamily="18" charset="0"/>
                </a:rPr>
                <a:t>Inbound Trips</a:t>
              </a:r>
              <a:endParaRPr lang="en-US" altLang="en-US" sz="12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1200" baseline="-25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p:txBody>
        </p:sp>
        <p:sp>
          <p:nvSpPr>
            <p:cNvPr id="10265" name="Text Box 78"/>
            <p:cNvSpPr txBox="1">
              <a:spLocks noChangeArrowheads="1"/>
            </p:cNvSpPr>
            <p:nvPr/>
          </p:nvSpPr>
          <p:spPr bwMode="auto">
            <a:xfrm>
              <a:off x="3923647" y="106544"/>
              <a:ext cx="1211580" cy="251473"/>
            </a:xfrm>
            <a:prstGeom prst="rect">
              <a:avLst/>
            </a:prstGeom>
            <a:solidFill>
              <a:srgbClr val="FFFFFF"/>
            </a:solidFill>
            <a:ln w="9525">
              <a:solidFill>
                <a:srgbClr val="000000"/>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i="1">
                  <a:latin typeface="Times New Roman" panose="02020603050405020304" pitchFamily="18" charset="0"/>
                  <a:cs typeface="Times New Roman" panose="02020603050405020304" pitchFamily="18" charset="0"/>
                </a:rPr>
                <a:t>Outbound Trips</a:t>
              </a:r>
              <a:endParaRPr lang="en-US" altLang="en-US" sz="12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1200" baseline="-25000">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p:txBody>
        </p:sp>
        <p:sp>
          <p:nvSpPr>
            <p:cNvPr id="10266" name="Text Box 84"/>
            <p:cNvSpPr txBox="1">
              <a:spLocks noChangeArrowheads="1"/>
            </p:cNvSpPr>
            <p:nvPr/>
          </p:nvSpPr>
          <p:spPr bwMode="auto">
            <a:xfrm>
              <a:off x="2613168" y="1549318"/>
              <a:ext cx="2442672" cy="246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i="1">
                  <a:latin typeface="Times New Roman" panose="02020603050405020304" pitchFamily="18" charset="0"/>
                  <a:cs typeface="Times New Roman" panose="02020603050405020304" pitchFamily="18" charset="0"/>
                </a:rPr>
                <a:t>b) FTP (e.g., pick-up request)</a:t>
              </a:r>
              <a:endParaRPr lang="en-US" altLang="en-US" sz="1200">
                <a:latin typeface="Times New Roman" panose="02020603050405020304" pitchFamily="18" charset="0"/>
                <a:cs typeface="Times New Roman" panose="02020603050405020304" pitchFamily="18" charset="0"/>
              </a:endParaRPr>
            </a:p>
          </p:txBody>
        </p:sp>
        <p:sp>
          <p:nvSpPr>
            <p:cNvPr id="10267" name="Text Box 67"/>
            <p:cNvSpPr txBox="1">
              <a:spLocks noChangeArrowheads="1"/>
            </p:cNvSpPr>
            <p:nvPr/>
          </p:nvSpPr>
          <p:spPr bwMode="auto">
            <a:xfrm>
              <a:off x="3004987" y="881886"/>
              <a:ext cx="1844040" cy="461010"/>
            </a:xfrm>
            <a:prstGeom prst="rect">
              <a:avLst/>
            </a:prstGeom>
            <a:solidFill>
              <a:srgbClr val="FFFFFF"/>
            </a:solidFill>
            <a:ln w="9525">
              <a:solidFill>
                <a:srgbClr val="000000"/>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algn="ctr" eaLnBrk="1" hangingPunct="1">
                <a:lnSpc>
                  <a:spcPct val="115000"/>
                </a:lnSpc>
                <a:spcBef>
                  <a:spcPts val="600"/>
                </a:spcBef>
                <a:spcAft>
                  <a:spcPts val="1000"/>
                </a:spcAft>
                <a:buClrTx/>
                <a:buSzTx/>
                <a:buFontTx/>
                <a:buNone/>
              </a:pPr>
              <a:r>
                <a:rPr lang="en-US" altLang="en-US" sz="1000">
                  <a:latin typeface="Times New Roman" panose="02020603050405020304" pitchFamily="18" charset="0"/>
                </a:rPr>
                <a:t>Establishment</a:t>
              </a:r>
              <a:endParaRPr lang="en-US" altLang="en-US" sz="1200">
                <a:latin typeface="Times New Roman" panose="02020603050405020304" pitchFamily="18" charset="0"/>
                <a:cs typeface="Times New Roman" panose="02020603050405020304" pitchFamily="18" charset="0"/>
              </a:endParaRPr>
            </a:p>
          </p:txBody>
        </p:sp>
      </p:grpSp>
      <p:sp>
        <p:nvSpPr>
          <p:cNvPr id="74" name="Text Box 65"/>
          <p:cNvSpPr txBox="1">
            <a:spLocks noChangeArrowheads="1"/>
          </p:cNvSpPr>
          <p:nvPr/>
        </p:nvSpPr>
        <p:spPr bwMode="auto">
          <a:xfrm>
            <a:off x="1871663" y="4498975"/>
            <a:ext cx="755650" cy="3857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a:latin typeface="Times New Roman" panose="02020603050405020304" pitchFamily="18" charset="0"/>
                <a:cs typeface="Times New Roman" panose="02020603050405020304" pitchFamily="18" charset="0"/>
              </a:rPr>
              <a:t>Loaded Trip</a:t>
            </a:r>
            <a:endParaRPr lang="en-US" altLang="en-US" sz="1200">
              <a:latin typeface="Times New Roman" panose="02020603050405020304" pitchFamily="18" charset="0"/>
              <a:cs typeface="Times New Roman" panose="02020603050405020304" pitchFamily="18" charset="0"/>
            </a:endParaRPr>
          </a:p>
        </p:txBody>
      </p:sp>
      <p:cxnSp>
        <p:nvCxnSpPr>
          <p:cNvPr id="75" name="AutoShape 74"/>
          <p:cNvCxnSpPr>
            <a:cxnSpLocks noChangeShapeType="1"/>
          </p:cNvCxnSpPr>
          <p:nvPr/>
        </p:nvCxnSpPr>
        <p:spPr bwMode="auto">
          <a:xfrm>
            <a:off x="2465388" y="4557713"/>
            <a:ext cx="573087" cy="344487"/>
          </a:xfrm>
          <a:prstGeom prst="straightConnector1">
            <a:avLst/>
          </a:prstGeom>
          <a:noFill/>
          <a:ln w="63500" cmpd="thinThick">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6" name="Text Box 71"/>
          <p:cNvSpPr txBox="1">
            <a:spLocks noChangeArrowheads="1"/>
          </p:cNvSpPr>
          <p:nvPr/>
        </p:nvSpPr>
        <p:spPr bwMode="auto">
          <a:xfrm>
            <a:off x="3600450" y="4478338"/>
            <a:ext cx="595313" cy="385762"/>
          </a:xfrm>
          <a:prstGeom prst="rect">
            <a:avLst/>
          </a:prstGeom>
          <a:solidFill>
            <a:srgbClr val="FFFFFF"/>
          </a:solidFill>
          <a:ln w="9525">
            <a:solidFill>
              <a:srgbClr val="FFFFFF"/>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a:latin typeface="Times New Roman" panose="02020603050405020304" pitchFamily="18" charset="0"/>
                <a:cs typeface="Times New Roman" panose="02020603050405020304" pitchFamily="18" charset="0"/>
              </a:rPr>
              <a:t>Empty Trip</a:t>
            </a:r>
            <a:endParaRPr lang="en-US" altLang="en-US" sz="1200">
              <a:latin typeface="Times New Roman" panose="02020603050405020304" pitchFamily="18" charset="0"/>
              <a:cs typeface="Times New Roman" panose="02020603050405020304" pitchFamily="18" charset="0"/>
            </a:endParaRPr>
          </a:p>
        </p:txBody>
      </p:sp>
      <p:pic>
        <p:nvPicPr>
          <p:cNvPr id="77" name="Picture 7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79750" y="4456113"/>
            <a:ext cx="6000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 Box 65"/>
          <p:cNvSpPr txBox="1">
            <a:spLocks noChangeArrowheads="1"/>
          </p:cNvSpPr>
          <p:nvPr/>
        </p:nvSpPr>
        <p:spPr bwMode="auto">
          <a:xfrm>
            <a:off x="4549775" y="4460875"/>
            <a:ext cx="655638" cy="4111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a:latin typeface="Times New Roman" panose="02020603050405020304" pitchFamily="18" charset="0"/>
                <a:cs typeface="Times New Roman" panose="02020603050405020304" pitchFamily="18" charset="0"/>
              </a:rPr>
              <a:t>Empty Trip</a:t>
            </a:r>
            <a:endParaRPr lang="en-US" altLang="en-US" sz="1200">
              <a:latin typeface="Times New Roman" panose="02020603050405020304" pitchFamily="18" charset="0"/>
              <a:cs typeface="Times New Roman" panose="02020603050405020304" pitchFamily="18" charset="0"/>
            </a:endParaRPr>
          </a:p>
        </p:txBody>
      </p:sp>
      <p:pic>
        <p:nvPicPr>
          <p:cNvPr id="79" name="Picture 7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13325" y="4433888"/>
            <a:ext cx="647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 Box 71"/>
          <p:cNvSpPr txBox="1">
            <a:spLocks noChangeArrowheads="1"/>
          </p:cNvSpPr>
          <p:nvPr/>
        </p:nvSpPr>
        <p:spPr bwMode="auto">
          <a:xfrm>
            <a:off x="6113463" y="4460875"/>
            <a:ext cx="701675" cy="411163"/>
          </a:xfrm>
          <a:prstGeom prst="rect">
            <a:avLst/>
          </a:prstGeom>
          <a:solidFill>
            <a:srgbClr val="FFFFFF"/>
          </a:solidFill>
          <a:ln w="9525">
            <a:solidFill>
              <a:srgbClr val="FFFFFF"/>
            </a:solidFill>
            <a:miter lim="800000"/>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a:latin typeface="Times New Roman" panose="02020603050405020304" pitchFamily="18" charset="0"/>
                <a:cs typeface="Times New Roman" panose="02020603050405020304" pitchFamily="18" charset="0"/>
              </a:rPr>
              <a:t>Loaded Trip</a:t>
            </a:r>
            <a:endParaRPr lang="en-US" altLang="en-US" sz="1200">
              <a:latin typeface="Times New Roman" panose="02020603050405020304" pitchFamily="18" charset="0"/>
              <a:cs typeface="Times New Roman" panose="02020603050405020304" pitchFamily="18" charset="0"/>
            </a:endParaRPr>
          </a:p>
        </p:txBody>
      </p:sp>
      <p:cxnSp>
        <p:nvCxnSpPr>
          <p:cNvPr id="81" name="AutoShape 70"/>
          <p:cNvCxnSpPr>
            <a:cxnSpLocks noChangeShapeType="1"/>
          </p:cNvCxnSpPr>
          <p:nvPr/>
        </p:nvCxnSpPr>
        <p:spPr bwMode="auto">
          <a:xfrm flipV="1">
            <a:off x="5694363" y="4533900"/>
            <a:ext cx="477837" cy="334963"/>
          </a:xfrm>
          <a:prstGeom prst="straightConnector1">
            <a:avLst/>
          </a:prstGeom>
          <a:ln w="63500" cmpd="thickThin">
            <a:headEn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8279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8"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Stockholm</a:t>
            </a:r>
            <a:endParaRPr lang="en-US" dirty="0"/>
          </a:p>
        </p:txBody>
      </p:sp>
      <p:graphicFrame>
        <p:nvGraphicFramePr>
          <p:cNvPr id="7" name="Chart 6"/>
          <p:cNvGraphicFramePr>
            <a:graphicFrameLocks/>
          </p:cNvGraphicFramePr>
          <p:nvPr/>
        </p:nvGraphicFramePr>
        <p:xfrm>
          <a:off x="4328191" y="1628179"/>
          <a:ext cx="4565923" cy="3403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9"/>
          <p:cNvGraphicFramePr>
            <a:graphicFrameLocks noChangeAspect="1"/>
          </p:cNvGraphicFramePr>
          <p:nvPr/>
        </p:nvGraphicFramePr>
        <p:xfrm>
          <a:off x="547688" y="1853804"/>
          <a:ext cx="3677841" cy="4015978"/>
        </p:xfrm>
        <a:graphic>
          <a:graphicData uri="http://schemas.openxmlformats.org/presentationml/2006/ole">
            <mc:AlternateContent xmlns:mc="http://schemas.openxmlformats.org/markup-compatibility/2006">
              <mc:Choice xmlns:v="urn:schemas-microsoft-com:vml" Requires="v">
                <p:oleObj spid="_x0000_s36869" name="Worksheet" r:id="rId4" imgW="6317005" imgH="6896016" progId="Excel.Sheet.12">
                  <p:embed/>
                </p:oleObj>
              </mc:Choice>
              <mc:Fallback>
                <p:oleObj name="Worksheet" r:id="rId4" imgW="6317005" imgH="6896016" progId="Excel.Sheet.12">
                  <p:embed/>
                  <p:pic>
                    <p:nvPicPr>
                      <p:cNvPr id="0" name=""/>
                      <p:cNvPicPr/>
                      <p:nvPr/>
                    </p:nvPicPr>
                    <p:blipFill>
                      <a:blip r:embed="rId5"/>
                      <a:stretch>
                        <a:fillRect/>
                      </a:stretch>
                    </p:blipFill>
                    <p:spPr>
                      <a:xfrm>
                        <a:off x="547688" y="1853804"/>
                        <a:ext cx="3677841" cy="4015978"/>
                      </a:xfrm>
                      <a:prstGeom prst="rect">
                        <a:avLst/>
                      </a:prstGeom>
                    </p:spPr>
                  </p:pic>
                </p:oleObj>
              </mc:Fallback>
            </mc:AlternateContent>
          </a:graphicData>
        </a:graphic>
      </p:graphicFrame>
    </p:spTree>
    <p:extLst>
      <p:ext uri="{BB962C8B-B14F-4D97-AF65-F5344CB8AC3E}">
        <p14:creationId xmlns:p14="http://schemas.microsoft.com/office/powerpoint/2010/main" val="164394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pic>
        <p:nvPicPr>
          <p:cNvPr id="3" name="Picture 2"/>
          <p:cNvPicPr>
            <a:picLocks noChangeAspect="1"/>
          </p:cNvPicPr>
          <p:nvPr/>
        </p:nvPicPr>
        <p:blipFill>
          <a:blip r:embed="rId3"/>
          <a:stretch>
            <a:fillRect/>
          </a:stretch>
        </p:blipFill>
        <p:spPr>
          <a:xfrm>
            <a:off x="76200" y="609600"/>
            <a:ext cx="8944931" cy="6172200"/>
          </a:xfrm>
          <a:prstGeom prst="rect">
            <a:avLst/>
          </a:prstGeom>
        </p:spPr>
      </p:pic>
    </p:spTree>
    <p:extLst>
      <p:ext uri="{BB962C8B-B14F-4D97-AF65-F5344CB8AC3E}">
        <p14:creationId xmlns:p14="http://schemas.microsoft.com/office/powerpoint/2010/main" val="119743374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772400" y="381000"/>
            <a:ext cx="1371600" cy="2743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8"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4117" y="2978724"/>
            <a:ext cx="5589884" cy="3879276"/>
          </a:xfrm>
          <a:prstGeom prst="rect">
            <a:avLst/>
          </a:prstGeom>
        </p:spPr>
      </p:pic>
      <p:pic>
        <p:nvPicPr>
          <p:cNvPr id="12"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95354" y="303275"/>
            <a:ext cx="4789025" cy="370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11" y="3505200"/>
            <a:ext cx="356492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9117" y="486551"/>
            <a:ext cx="4546048" cy="352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81000" y="6324600"/>
            <a:ext cx="2590800" cy="400110"/>
          </a:xfrm>
          <a:prstGeom prst="rect">
            <a:avLst/>
          </a:prstGeom>
          <a:solidFill>
            <a:srgbClr val="FFFF99"/>
          </a:solidFill>
        </p:spPr>
        <p:txBody>
          <a:bodyPr wrap="square" rtlCol="0">
            <a:spAutoFit/>
          </a:bodyPr>
          <a:lstStyle/>
          <a:p>
            <a:r>
              <a:rPr lang="sv-SE" sz="2000" dirty="0"/>
              <a:t>20%-30% </a:t>
            </a:r>
            <a:r>
              <a:rPr lang="sv-SE" sz="2000" dirty="0" err="1"/>
              <a:t>filling</a:t>
            </a:r>
            <a:r>
              <a:rPr lang="sv-SE" sz="2000" dirty="0"/>
              <a:t> rates</a:t>
            </a:r>
            <a:endParaRPr lang="en-US" sz="2000" dirty="0"/>
          </a:p>
        </p:txBody>
      </p:sp>
      <p:sp>
        <p:nvSpPr>
          <p:cNvPr id="15" name="TextBox 14"/>
          <p:cNvSpPr txBox="1"/>
          <p:nvPr/>
        </p:nvSpPr>
        <p:spPr>
          <a:xfrm>
            <a:off x="2819400" y="3273372"/>
            <a:ext cx="2895600" cy="400110"/>
          </a:xfrm>
          <a:prstGeom prst="rect">
            <a:avLst/>
          </a:prstGeom>
          <a:solidFill>
            <a:srgbClr val="FFFF99"/>
          </a:solidFill>
        </p:spPr>
        <p:txBody>
          <a:bodyPr wrap="square" rtlCol="0">
            <a:spAutoFit/>
          </a:bodyPr>
          <a:lstStyle/>
          <a:p>
            <a:r>
              <a:rPr lang="sv-SE" sz="2000" dirty="0" err="1"/>
              <a:t>Underutilized-Saturated</a:t>
            </a:r>
            <a:endParaRPr lang="en-US" sz="2000" dirty="0"/>
          </a:p>
        </p:txBody>
      </p:sp>
      <p:sp>
        <p:nvSpPr>
          <p:cNvPr id="16" name="TextBox 15"/>
          <p:cNvSpPr txBox="1"/>
          <p:nvPr/>
        </p:nvSpPr>
        <p:spPr>
          <a:xfrm>
            <a:off x="6019800" y="6324599"/>
            <a:ext cx="1295400" cy="400110"/>
          </a:xfrm>
          <a:prstGeom prst="rect">
            <a:avLst/>
          </a:prstGeom>
          <a:solidFill>
            <a:srgbClr val="FFFF99"/>
          </a:solidFill>
        </p:spPr>
        <p:txBody>
          <a:bodyPr wrap="square" rtlCol="0">
            <a:spAutoFit/>
          </a:bodyPr>
          <a:lstStyle/>
          <a:p>
            <a:r>
              <a:rPr lang="sv-SE" sz="2000" dirty="0"/>
              <a:t>Space </a:t>
            </a:r>
            <a:r>
              <a:rPr lang="sv-SE" sz="2000" dirty="0" err="1"/>
              <a:t>use</a:t>
            </a:r>
            <a:endParaRPr lang="en-US" sz="2000" dirty="0"/>
          </a:p>
        </p:txBody>
      </p:sp>
    </p:spTree>
    <p:custDataLst>
      <p:tags r:id="rId1"/>
    </p:custDataLst>
    <p:extLst>
      <p:ext uri="{BB962C8B-B14F-4D97-AF65-F5344CB8AC3E}">
        <p14:creationId xmlns:p14="http://schemas.microsoft.com/office/powerpoint/2010/main" val="3626679726"/>
      </p:ext>
    </p:extLst>
  </p:cSld>
  <p:clrMapOvr>
    <a:masterClrMapping/>
  </p:clrMapOvr>
  <p:transition advTm="73826">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200" dirty="0">
                <a:ea typeface="ＭＳ Ｐゴシック" panose="020B0600070205080204" pitchFamily="34" charset="-128"/>
              </a:rPr>
              <a:t>Introduction</a:t>
            </a:r>
          </a:p>
        </p:txBody>
      </p:sp>
      <p:sp>
        <p:nvSpPr>
          <p:cNvPr id="6147" name="Content Placeholder 10"/>
          <p:cNvSpPr>
            <a:spLocks noGrp="1"/>
          </p:cNvSpPr>
          <p:nvPr>
            <p:ph idx="1"/>
          </p:nvPr>
        </p:nvSpPr>
        <p:spPr>
          <a:xfrm>
            <a:off x="533400" y="1828800"/>
            <a:ext cx="8305800" cy="4495800"/>
          </a:xfrm>
        </p:spPr>
        <p:txBody>
          <a:bodyPr/>
          <a:lstStyle/>
          <a:p>
            <a:pPr eaLnBrk="1" hangingPunct="1"/>
            <a:r>
              <a:rPr lang="sv-SE" altLang="en-US" dirty="0" err="1">
                <a:ea typeface="ＭＳ Ｐゴシック" panose="020B0600070205080204" pitchFamily="34" charset="-128"/>
              </a:rPr>
              <a:t>Improving</a:t>
            </a:r>
            <a:r>
              <a:rPr lang="sv-SE" altLang="en-US" dirty="0">
                <a:ea typeface="ＭＳ Ｐゴシック" panose="020B0600070205080204" pitchFamily="34" charset="-128"/>
              </a:rPr>
              <a:t> the urban </a:t>
            </a:r>
            <a:r>
              <a:rPr lang="sv-SE" altLang="en-US" dirty="0" err="1">
                <a:ea typeface="ＭＳ Ｐゴシック" panose="020B0600070205080204" pitchFamily="34" charset="-128"/>
              </a:rPr>
              <a:t>freight</a:t>
            </a:r>
            <a:r>
              <a:rPr lang="sv-SE" altLang="en-US" dirty="0">
                <a:ea typeface="ＭＳ Ｐゴシック" panose="020B0600070205080204" pitchFamily="34" charset="-128"/>
              </a:rPr>
              <a:t> system </a:t>
            </a:r>
            <a:r>
              <a:rPr lang="sv-SE" altLang="en-US" dirty="0" err="1">
                <a:ea typeface="ＭＳ Ｐゴシック" panose="020B0600070205080204" pitchFamily="34" charset="-128"/>
              </a:rPr>
              <a:t>requires</a:t>
            </a:r>
            <a:r>
              <a:rPr lang="sv-SE" altLang="en-US" dirty="0">
                <a:ea typeface="ＭＳ Ｐゴシック" panose="020B0600070205080204" pitchFamily="34" charset="-128"/>
              </a:rPr>
              <a:t>:</a:t>
            </a:r>
          </a:p>
          <a:p>
            <a:pPr lvl="1" eaLnBrk="1" hangingPunct="1"/>
            <a:r>
              <a:rPr lang="sv-SE" altLang="en-US" dirty="0" err="1">
                <a:ea typeface="ＭＳ Ｐゴシック" panose="020B0600070205080204" pitchFamily="34" charset="-128"/>
              </a:rPr>
              <a:t>Understanding</a:t>
            </a:r>
            <a:r>
              <a:rPr lang="sv-SE" altLang="en-US" dirty="0">
                <a:ea typeface="ＭＳ Ｐゴシック" panose="020B0600070205080204" pitchFamily="34" charset="-128"/>
              </a:rPr>
              <a:t> the system</a:t>
            </a:r>
          </a:p>
          <a:p>
            <a:pPr lvl="1" eaLnBrk="1" hangingPunct="1"/>
            <a:r>
              <a:rPr lang="sv-SE" altLang="en-US" dirty="0" err="1">
                <a:ea typeface="ＭＳ Ｐゴシック" panose="020B0600070205080204" pitchFamily="34" charset="-128"/>
              </a:rPr>
              <a:t>Modeling</a:t>
            </a:r>
            <a:r>
              <a:rPr lang="sv-SE" altLang="en-US" dirty="0">
                <a:ea typeface="ＭＳ Ｐゴシック" panose="020B0600070205080204" pitchFamily="34" charset="-128"/>
              </a:rPr>
              <a:t> the system</a:t>
            </a:r>
          </a:p>
          <a:p>
            <a:pPr lvl="1" eaLnBrk="1" hangingPunct="1"/>
            <a:r>
              <a:rPr lang="sv-SE" altLang="en-US" dirty="0" err="1">
                <a:ea typeface="ＭＳ Ｐゴシック" panose="020B0600070205080204" pitchFamily="34" charset="-128"/>
              </a:rPr>
              <a:t>Identify</a:t>
            </a:r>
            <a:r>
              <a:rPr lang="sv-SE" altLang="en-US" dirty="0">
                <a:ea typeface="ＭＳ Ｐゴシック" panose="020B0600070205080204" pitchFamily="34" charset="-128"/>
              </a:rPr>
              <a:t> the problems and the </a:t>
            </a:r>
            <a:r>
              <a:rPr lang="sv-SE" altLang="en-US" dirty="0" err="1">
                <a:ea typeface="ＭＳ Ｐゴシック" panose="020B0600070205080204" pitchFamily="34" charset="-128"/>
              </a:rPr>
              <a:t>causes</a:t>
            </a:r>
            <a:endParaRPr lang="sv-SE" altLang="en-US" dirty="0">
              <a:ea typeface="ＭＳ Ｐゴシック" panose="020B0600070205080204" pitchFamily="34" charset="-128"/>
            </a:endParaRPr>
          </a:p>
          <a:p>
            <a:pPr lvl="1" eaLnBrk="1" hangingPunct="1"/>
            <a:r>
              <a:rPr lang="sv-SE" altLang="en-US" dirty="0" err="1">
                <a:ea typeface="ＭＳ Ｐゴシック" panose="020B0600070205080204" pitchFamily="34" charset="-128"/>
              </a:rPr>
              <a:t>Formulate</a:t>
            </a:r>
            <a:r>
              <a:rPr lang="sv-SE" altLang="en-US" dirty="0">
                <a:ea typeface="ＭＳ Ｐゴシック" panose="020B0600070205080204" pitchFamily="34" charset="-128"/>
              </a:rPr>
              <a:t> </a:t>
            </a:r>
            <a:r>
              <a:rPr lang="sv-SE" altLang="en-US" dirty="0" err="1">
                <a:ea typeface="ＭＳ Ｐゴシック" panose="020B0600070205080204" pitchFamily="34" charset="-128"/>
              </a:rPr>
              <a:t>initiatives</a:t>
            </a:r>
            <a:r>
              <a:rPr lang="sv-SE" altLang="en-US" dirty="0">
                <a:ea typeface="ＭＳ Ｐゴシック" panose="020B0600070205080204" pitchFamily="34" charset="-128"/>
              </a:rPr>
              <a:t> /solutions</a:t>
            </a:r>
          </a:p>
          <a:p>
            <a:pPr lvl="1" eaLnBrk="1" hangingPunct="1"/>
            <a:r>
              <a:rPr lang="sv-SE" altLang="en-US" dirty="0" err="1">
                <a:ea typeface="ＭＳ Ｐゴシック" panose="020B0600070205080204" pitchFamily="34" charset="-128"/>
              </a:rPr>
              <a:t>Assess</a:t>
            </a:r>
            <a:r>
              <a:rPr lang="sv-SE" altLang="en-US" dirty="0">
                <a:ea typeface="ＭＳ Ｐゴシック" panose="020B0600070205080204" pitchFamily="34" charset="-128"/>
              </a:rPr>
              <a:t> </a:t>
            </a:r>
            <a:r>
              <a:rPr lang="sv-SE" altLang="en-US" dirty="0" err="1">
                <a:ea typeface="ＭＳ Ｐゴシック" panose="020B0600070205080204" pitchFamily="34" charset="-128"/>
              </a:rPr>
              <a:t>these</a:t>
            </a:r>
            <a:r>
              <a:rPr lang="sv-SE" altLang="en-US" dirty="0">
                <a:ea typeface="ＭＳ Ｐゴシック" panose="020B0600070205080204" pitchFamily="34" charset="-128"/>
              </a:rPr>
              <a:t> </a:t>
            </a:r>
            <a:r>
              <a:rPr lang="sv-SE" altLang="en-US" dirty="0" err="1">
                <a:ea typeface="ＭＳ Ｐゴシック" panose="020B0600070205080204" pitchFamily="34" charset="-128"/>
              </a:rPr>
              <a:t>initiatives</a:t>
            </a:r>
            <a:r>
              <a:rPr lang="sv-SE" altLang="en-US" dirty="0">
                <a:ea typeface="ＭＳ Ｐゴシック" panose="020B0600070205080204" pitchFamily="34" charset="-128"/>
              </a:rPr>
              <a:t> / solutions</a:t>
            </a:r>
          </a:p>
          <a:p>
            <a:pPr lvl="1" eaLnBrk="1" hangingPunct="1">
              <a:spcAft>
                <a:spcPts val="600"/>
              </a:spcAft>
            </a:pPr>
            <a:r>
              <a:rPr lang="sv-SE" altLang="en-US" dirty="0" err="1">
                <a:ea typeface="ＭＳ Ｐゴシック" panose="020B0600070205080204" pitchFamily="34" charset="-128"/>
              </a:rPr>
              <a:t>Implement</a:t>
            </a:r>
            <a:r>
              <a:rPr lang="sv-SE" altLang="en-US" dirty="0">
                <a:ea typeface="ＭＳ Ｐゴシック" panose="020B0600070205080204" pitchFamily="34" charset="-128"/>
              </a:rPr>
              <a:t> solutions</a:t>
            </a:r>
          </a:p>
          <a:p>
            <a:r>
              <a:rPr lang="sv-SE" dirty="0"/>
              <a:t>The </a:t>
            </a:r>
            <a:r>
              <a:rPr lang="sv-SE" dirty="0" err="1"/>
              <a:t>classical</a:t>
            </a:r>
            <a:r>
              <a:rPr lang="sv-SE" dirty="0"/>
              <a:t> </a:t>
            </a:r>
            <a:r>
              <a:rPr lang="sv-SE" dirty="0" err="1"/>
              <a:t>travel</a:t>
            </a:r>
            <a:r>
              <a:rPr lang="sv-SE" dirty="0"/>
              <a:t> </a:t>
            </a:r>
            <a:r>
              <a:rPr lang="sv-SE" dirty="0" err="1"/>
              <a:t>demand</a:t>
            </a:r>
            <a:r>
              <a:rPr lang="sv-SE" dirty="0"/>
              <a:t> </a:t>
            </a:r>
            <a:r>
              <a:rPr lang="sv-SE" dirty="0" err="1"/>
              <a:t>model</a:t>
            </a:r>
            <a:r>
              <a:rPr lang="sv-SE" dirty="0"/>
              <a:t> (</a:t>
            </a:r>
            <a:r>
              <a:rPr lang="sv-SE" dirty="0" err="1"/>
              <a:t>Ortuzar</a:t>
            </a:r>
            <a:r>
              <a:rPr lang="sv-SE" dirty="0"/>
              <a:t> and Willumsen, 2010):</a:t>
            </a:r>
          </a:p>
          <a:p>
            <a:pPr lvl="1"/>
            <a:r>
              <a:rPr lang="sv-SE" dirty="0" err="1"/>
              <a:t>Trip</a:t>
            </a:r>
            <a:r>
              <a:rPr lang="sv-SE" dirty="0"/>
              <a:t> generation</a:t>
            </a:r>
          </a:p>
          <a:p>
            <a:pPr lvl="1"/>
            <a:r>
              <a:rPr lang="sv-SE" dirty="0"/>
              <a:t>Mode split</a:t>
            </a:r>
          </a:p>
          <a:p>
            <a:pPr lvl="1"/>
            <a:r>
              <a:rPr lang="sv-SE" dirty="0" err="1"/>
              <a:t>Trip</a:t>
            </a:r>
            <a:r>
              <a:rPr lang="sv-SE" dirty="0"/>
              <a:t> distribution</a:t>
            </a:r>
          </a:p>
          <a:p>
            <a:pPr lvl="1">
              <a:spcAft>
                <a:spcPts val="600"/>
              </a:spcAft>
            </a:pPr>
            <a:r>
              <a:rPr lang="sv-SE" dirty="0" err="1"/>
              <a:t>Traffic</a:t>
            </a:r>
            <a:r>
              <a:rPr lang="sv-SE" dirty="0"/>
              <a:t> </a:t>
            </a:r>
            <a:r>
              <a:rPr lang="sv-SE" dirty="0" err="1"/>
              <a:t>assignment</a:t>
            </a:r>
            <a:endParaRPr lang="sv-SE" dirty="0"/>
          </a:p>
          <a:p>
            <a:r>
              <a:rPr lang="sv-SE" dirty="0" err="1"/>
              <a:t>Freight</a:t>
            </a:r>
            <a:r>
              <a:rPr lang="sv-SE" dirty="0"/>
              <a:t> </a:t>
            </a:r>
            <a:r>
              <a:rPr lang="sv-SE" dirty="0" err="1"/>
              <a:t>demand</a:t>
            </a:r>
            <a:r>
              <a:rPr lang="sv-SE" dirty="0"/>
              <a:t> </a:t>
            </a:r>
            <a:r>
              <a:rPr lang="sv-SE" dirty="0" err="1"/>
              <a:t>models</a:t>
            </a:r>
            <a:r>
              <a:rPr lang="sv-SE" dirty="0"/>
              <a:t> </a:t>
            </a:r>
            <a:r>
              <a:rPr lang="sv-SE" dirty="0" err="1"/>
              <a:t>have</a:t>
            </a:r>
            <a:r>
              <a:rPr lang="sv-SE" dirty="0"/>
              <a:t> </a:t>
            </a:r>
            <a:r>
              <a:rPr lang="sv-SE" dirty="0" err="1"/>
              <a:t>adopted</a:t>
            </a:r>
            <a:r>
              <a:rPr lang="sv-SE" dirty="0"/>
              <a:t> a </a:t>
            </a:r>
            <a:r>
              <a:rPr lang="sv-SE" dirty="0" err="1"/>
              <a:t>similar</a:t>
            </a:r>
            <a:r>
              <a:rPr lang="sv-SE" dirty="0"/>
              <a:t> </a:t>
            </a:r>
            <a:r>
              <a:rPr lang="sv-SE" dirty="0" err="1"/>
              <a:t>structure</a:t>
            </a:r>
            <a:endParaRPr lang="sv-SE" dirty="0"/>
          </a:p>
          <a:p>
            <a:pPr lvl="1" eaLnBrk="1" hangingPunct="1">
              <a:spcAft>
                <a:spcPts val="600"/>
              </a:spcAft>
            </a:pPr>
            <a:endParaRPr lang="sv-SE"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p:txBody>
      </p:sp>
      <p:sp>
        <p:nvSpPr>
          <p:cNvPr id="6148" name="Date Placeholder 3"/>
          <p:cNvSpPr>
            <a:spLocks noGrp="1"/>
          </p:cNvSpPr>
          <p:nvPr>
            <p:ph type="dt" sz="quarter" idx="4294967295"/>
          </p:nvPr>
        </p:nvSpPr>
        <p:spPr bwMode="auto">
          <a:xfrm>
            <a:off x="5257800" y="6553200"/>
            <a:ext cx="2286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1400">
              <a:latin typeface="Times New Roman" panose="02020603050405020304" pitchFamily="18" charset="0"/>
            </a:endParaRPr>
          </a:p>
          <a:p>
            <a:pPr lvl="1" eaLnBrk="1" hangingPunct="1">
              <a:spcBef>
                <a:spcPct val="0"/>
              </a:spcBef>
              <a:buClrTx/>
              <a:buSzTx/>
              <a:buFontTx/>
              <a:buNone/>
            </a:pPr>
            <a:endParaRPr lang="en-US" altLang="en-US" sz="2400" b="1">
              <a:latin typeface="Times New Roman" panose="02020603050405020304" pitchFamily="18" charset="0"/>
            </a:endParaRPr>
          </a:p>
        </p:txBody>
      </p:sp>
      <p:sp>
        <p:nvSpPr>
          <p:cNvPr id="6149" name="Slide Number Placeholder 4"/>
          <p:cNvSpPr>
            <a:spLocks noGrp="1"/>
          </p:cNvSpPr>
          <p:nvPr>
            <p:ph type="sldNum" sz="quarter" idx="4294967295"/>
          </p:nvPr>
        </p:nvSpPr>
        <p:spPr bwMode="auto">
          <a:xfrm>
            <a:off x="6934200" y="2286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fld id="{660FDC88-C65A-46AE-9ABD-2CC1271B683D}" type="slidenum">
              <a:rPr lang="en-US" altLang="en-US" sz="1400">
                <a:solidFill>
                  <a:srgbClr val="FFFF00"/>
                </a:solidFill>
                <a:latin typeface="Times New Roman" panose="02020603050405020304" pitchFamily="18" charset="0"/>
              </a:rPr>
              <a:pPr eaLnBrk="1" hangingPunct="1">
                <a:spcBef>
                  <a:spcPct val="0"/>
                </a:spcBef>
                <a:buClrTx/>
                <a:buSzTx/>
                <a:buFontTx/>
                <a:buNone/>
              </a:pPr>
              <a:t>6</a:t>
            </a:fld>
            <a:endParaRPr lang="en-US" altLang="en-US" sz="1400">
              <a:solidFill>
                <a:srgbClr val="FFFF00"/>
              </a:solidFill>
              <a:latin typeface="Times New Roman" panose="02020603050405020304" pitchFamily="18" charset="0"/>
            </a:endParaRPr>
          </a:p>
        </p:txBody>
      </p:sp>
      <p:pic>
        <p:nvPicPr>
          <p:cNvPr id="61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48413" y="2525713"/>
            <a:ext cx="24574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990600" y="2209800"/>
            <a:ext cx="3505200" cy="685800"/>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a:lstStyle/>
          <a:p>
            <a:pPr eaLnBrk="1" hangingPunct="1">
              <a:defRPr/>
            </a:pPr>
            <a:endParaRPr lang="en-US" b="1">
              <a:latin typeface="Times New Roman" pitchFamily="18" charset="0"/>
              <a:ea typeface="ＭＳ Ｐゴシック" charset="0"/>
              <a:cs typeface="ＭＳ Ｐゴシック" charset="0"/>
            </a:endParaRPr>
          </a:p>
        </p:txBody>
      </p:sp>
      <p:sp>
        <p:nvSpPr>
          <p:cNvPr id="8" name="Rectangle 7"/>
          <p:cNvSpPr/>
          <p:nvPr/>
        </p:nvSpPr>
        <p:spPr bwMode="auto">
          <a:xfrm>
            <a:off x="990600" y="4876800"/>
            <a:ext cx="3505200" cy="381000"/>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a:lstStyle/>
          <a:p>
            <a:pPr eaLnBrk="1" hangingPunct="1">
              <a:defRPr/>
            </a:pPr>
            <a:endParaRPr lang="en-US" b="1">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684499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12" end="1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sv-SE" altLang="en-US" sz="3200">
                <a:ea typeface="ＭＳ Ｐゴシック" panose="020B0600070205080204" pitchFamily="34" charset="-128"/>
              </a:rPr>
              <a:t>Introduction</a:t>
            </a:r>
            <a:endParaRPr lang="en-US" altLang="en-US" sz="3200">
              <a:ea typeface="ＭＳ Ｐゴシック" panose="020B0600070205080204" pitchFamily="34" charset="-128"/>
            </a:endParaRPr>
          </a:p>
        </p:txBody>
      </p:sp>
      <p:sp>
        <p:nvSpPr>
          <p:cNvPr id="8195" name="Content Placeholder 2"/>
          <p:cNvSpPr>
            <a:spLocks noGrp="1"/>
          </p:cNvSpPr>
          <p:nvPr>
            <p:ph idx="1"/>
          </p:nvPr>
        </p:nvSpPr>
        <p:spPr/>
        <p:txBody>
          <a:bodyPr/>
          <a:lstStyle/>
          <a:p>
            <a:pPr eaLnBrk="1" hangingPunct="1"/>
            <a:r>
              <a:rPr lang="sv-SE" altLang="en-US">
                <a:ea typeface="ＭＳ Ｐゴシック" panose="020B0600070205080204" pitchFamily="34" charset="-128"/>
              </a:rPr>
              <a:t>We want to improve our knowledge: First question we should ask:</a:t>
            </a:r>
          </a:p>
          <a:p>
            <a:pPr lvl="1" eaLnBrk="1" hangingPunct="1"/>
            <a:r>
              <a:rPr lang="sv-SE" altLang="en-US">
                <a:ea typeface="ＭＳ Ｐゴシック" panose="020B0600070205080204" pitchFamily="34" charset="-128"/>
              </a:rPr>
              <a:t>Who is generating (and where) this urban freight traffic being?</a:t>
            </a:r>
            <a:endParaRPr lang="en-US" altLang="en-US">
              <a:ea typeface="ＭＳ Ｐゴシック" panose="020B0600070205080204" pitchFamily="34" charset="-128"/>
            </a:endParaRPr>
          </a:p>
          <a:p>
            <a:pPr eaLnBrk="1" hangingPunct="1"/>
            <a:endParaRPr lang="sv-SE" altLang="en-US">
              <a:ea typeface="ＭＳ Ｐゴシック" panose="020B0600070205080204" pitchFamily="34" charset="-128"/>
            </a:endParaRPr>
          </a:p>
          <a:p>
            <a:pPr lvl="1" eaLnBrk="1" hangingPunct="1"/>
            <a:endParaRPr lang="sv-SE" altLang="en-US">
              <a:ea typeface="ＭＳ Ｐゴシック" panose="020B0600070205080204" pitchFamily="34" charset="-128"/>
            </a:endParaRPr>
          </a:p>
          <a:p>
            <a:pPr eaLnBrk="1" hangingPunct="1"/>
            <a:endParaRPr lang="sv-SE" altLang="en-US">
              <a:ea typeface="ＭＳ Ｐゴシック" panose="020B0600070205080204" pitchFamily="34" charset="-128"/>
            </a:endParaRPr>
          </a:p>
        </p:txBody>
      </p:sp>
      <p:pic>
        <p:nvPicPr>
          <p:cNvPr id="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0400" y="2057400"/>
            <a:ext cx="2952750" cy="4141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9"/>
          <p:cNvGrpSpPr>
            <a:grpSpLocks/>
          </p:cNvGrpSpPr>
          <p:nvPr/>
        </p:nvGrpSpPr>
        <p:grpSpPr bwMode="auto">
          <a:xfrm>
            <a:off x="73025" y="4522788"/>
            <a:ext cx="3279775" cy="2020887"/>
            <a:chOff x="439298" y="4440937"/>
            <a:chExt cx="3280073" cy="2021798"/>
          </a:xfrm>
        </p:grpSpPr>
        <p:pic>
          <p:nvPicPr>
            <p:cNvPr id="8205" name="Picture 4" descr="http://www.onsecrethunt.com/wallpaper/wp-content/uploads/I-Love-Shopping-Banner-Wallpaper.jpg?width=55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9298" y="4440937"/>
              <a:ext cx="2971800" cy="196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5835" y="6200680"/>
              <a:ext cx="3143536" cy="262055"/>
            </a:xfrm>
            <a:prstGeom prst="rect">
              <a:avLst/>
            </a:prstGeom>
            <a:noFill/>
          </p:spPr>
          <p:txBody>
            <a:bodyPr>
              <a:spAutoFit/>
            </a:bodyPr>
            <a:lstStyle/>
            <a:p>
              <a:pPr eaLnBrk="1" hangingPunct="1">
                <a:defRPr/>
              </a:pPr>
              <a:r>
                <a:rPr lang="sv-SE" sz="1050" dirty="0">
                  <a:latin typeface="Times" charset="0"/>
                  <a:ea typeface="ＭＳ Ｐゴシック" charset="0"/>
                  <a:cs typeface="ＭＳ Ｐゴシック" charset="0"/>
                </a:rPr>
                <a:t>https://www.fashionindustry.com</a:t>
              </a:r>
              <a:endParaRPr lang="en-US" sz="1050" dirty="0">
                <a:latin typeface="Times" charset="0"/>
                <a:ea typeface="ＭＳ Ｐゴシック" charset="0"/>
                <a:cs typeface="ＭＳ Ｐゴシック" charset="0"/>
              </a:endParaRPr>
            </a:p>
          </p:txBody>
        </p:sp>
      </p:grpSp>
      <p:grpSp>
        <p:nvGrpSpPr>
          <p:cNvPr id="13" name="Group 12"/>
          <p:cNvGrpSpPr>
            <a:grpSpLocks/>
          </p:cNvGrpSpPr>
          <p:nvPr/>
        </p:nvGrpSpPr>
        <p:grpSpPr bwMode="auto">
          <a:xfrm>
            <a:off x="0" y="1905000"/>
            <a:ext cx="3084513" cy="1931988"/>
            <a:chOff x="421672" y="2349695"/>
            <a:chExt cx="3085186" cy="1931505"/>
          </a:xfrm>
        </p:grpSpPr>
        <p:pic>
          <p:nvPicPr>
            <p:cNvPr id="8203" name="Picture 6" descr="https://upload.wikimedia.org/wikipedia/commons/1/1e/Shoppers_on_Dundas,_near_Yonge.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845" y="2349695"/>
              <a:ext cx="3054013" cy="16852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4" name="Rectangle 14"/>
            <p:cNvSpPr>
              <a:spLocks noChangeArrowheads="1"/>
            </p:cNvSpPr>
            <p:nvPr/>
          </p:nvSpPr>
          <p:spPr bwMode="auto">
            <a:xfrm>
              <a:off x="421672" y="4034979"/>
              <a:ext cx="2209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en-US" altLang="en-US" sz="1000">
                  <a:latin typeface="Times" panose="02020603050405020304" pitchFamily="18" charset="0"/>
                </a:rPr>
                <a:t>https://en.wikipedia.org/wiki/Shopping</a:t>
              </a:r>
            </a:p>
          </p:txBody>
        </p:sp>
      </p:grpSp>
      <p:grpSp>
        <p:nvGrpSpPr>
          <p:cNvPr id="16" name="Group 15"/>
          <p:cNvGrpSpPr>
            <a:grpSpLocks/>
          </p:cNvGrpSpPr>
          <p:nvPr/>
        </p:nvGrpSpPr>
        <p:grpSpPr bwMode="auto">
          <a:xfrm>
            <a:off x="6194425" y="1916113"/>
            <a:ext cx="2865438" cy="1831975"/>
            <a:chOff x="6194110" y="1690654"/>
            <a:chExt cx="2865701" cy="1832166"/>
          </a:xfrm>
        </p:grpSpPr>
        <p:pic>
          <p:nvPicPr>
            <p:cNvPr id="8201" name="Picture 8" descr="http://d.fastcompany.net/multisite_files/fastcompany/poster/2014/12/3039397-poster-p-1-nyc-to-invest-35-million-in-major-new-brooklyn-fashion-incubator.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40353" y="1690654"/>
              <a:ext cx="2819458" cy="15859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2" name="TextBox 17"/>
            <p:cNvSpPr txBox="1">
              <a:spLocks noChangeArrowheads="1"/>
            </p:cNvSpPr>
            <p:nvPr/>
          </p:nvSpPr>
          <p:spPr bwMode="auto">
            <a:xfrm>
              <a:off x="6194110" y="3276599"/>
              <a:ext cx="17459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r>
                <a:rPr lang="sv-SE" altLang="en-US" sz="1000">
                  <a:latin typeface="Times" panose="02020603050405020304" pitchFamily="18" charset="0"/>
                </a:rPr>
                <a:t>https://www.fastcodesign.com</a:t>
              </a:r>
              <a:endParaRPr lang="en-US" altLang="en-US" sz="1000">
                <a:latin typeface="Times" panose="02020603050405020304" pitchFamily="18" charset="0"/>
              </a:endParaRPr>
            </a:p>
          </p:txBody>
        </p:sp>
      </p:grpSp>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29400" y="3871913"/>
            <a:ext cx="2173288" cy="286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4048840"/>
      </p:ext>
    </p:extLst>
  </p:cSld>
  <p:clrMapOvr>
    <a:masterClrMapping/>
  </p:clrMapOvr>
  <p:transition spd="slow" advTm="835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800" y="2601913"/>
            <a:ext cx="5011738" cy="425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2"/>
          <p:cNvSpPr>
            <a:spLocks noGrp="1" noChangeArrowheads="1"/>
          </p:cNvSpPr>
          <p:nvPr>
            <p:ph type="title"/>
          </p:nvPr>
        </p:nvSpPr>
        <p:spPr/>
        <p:txBody>
          <a:bodyPr/>
          <a:lstStyle/>
          <a:p>
            <a:pPr eaLnBrk="1" hangingPunct="1"/>
            <a:r>
              <a:rPr lang="en-US" altLang="en-US" sz="3200">
                <a:ea typeface="ＭＳ Ｐゴシック" panose="020B0600070205080204" pitchFamily="34" charset="-128"/>
              </a:rPr>
              <a:t>Freight Trip Generation</a:t>
            </a:r>
          </a:p>
        </p:txBody>
      </p:sp>
      <p:sp>
        <p:nvSpPr>
          <p:cNvPr id="13316" name="Rectangle 3"/>
          <p:cNvSpPr>
            <a:spLocks noGrp="1" noChangeArrowheads="1"/>
          </p:cNvSpPr>
          <p:nvPr>
            <p:ph idx="1"/>
          </p:nvPr>
        </p:nvSpPr>
        <p:spPr/>
        <p:txBody>
          <a:bodyPr/>
          <a:lstStyle/>
          <a:p>
            <a:pPr eaLnBrk="1" hangingPunct="1"/>
            <a:r>
              <a:rPr lang="sv-SE" altLang="en-US" dirty="0" err="1">
                <a:ea typeface="ＭＳ Ｐゴシック" panose="020B0600070205080204" pitchFamily="34" charset="-128"/>
              </a:rPr>
              <a:t>Freight</a:t>
            </a:r>
            <a:r>
              <a:rPr lang="sv-SE" altLang="en-US" dirty="0">
                <a:ea typeface="ＭＳ Ｐゴシック" panose="020B0600070205080204" pitchFamily="34" charset="-128"/>
              </a:rPr>
              <a:t> </a:t>
            </a:r>
            <a:r>
              <a:rPr lang="sv-SE" altLang="en-US" dirty="0" err="1">
                <a:ea typeface="ＭＳ Ｐゴシック" panose="020B0600070205080204" pitchFamily="34" charset="-128"/>
              </a:rPr>
              <a:t>trip</a:t>
            </a:r>
            <a:r>
              <a:rPr lang="sv-SE" altLang="en-US" dirty="0">
                <a:ea typeface="ＭＳ Ｐゴシック" panose="020B0600070205080204" pitchFamily="34" charset="-128"/>
              </a:rPr>
              <a:t> generation (FTG) </a:t>
            </a:r>
            <a:r>
              <a:rPr lang="sv-SE" altLang="en-US" dirty="0" err="1">
                <a:ea typeface="ＭＳ Ｐゴシック" panose="020B0600070205080204" pitchFamily="34" charset="-128"/>
              </a:rPr>
              <a:t>models</a:t>
            </a:r>
            <a:r>
              <a:rPr lang="sv-SE" altLang="en-US" dirty="0">
                <a:ea typeface="ＭＳ Ｐゴシック" panose="020B0600070205080204" pitchFamily="34" charset="-128"/>
              </a:rPr>
              <a:t> </a:t>
            </a:r>
            <a:r>
              <a:rPr lang="sv-SE" altLang="en-US" dirty="0" err="1">
                <a:ea typeface="ＭＳ Ｐゴシック" panose="020B0600070205080204" pitchFamily="34" charset="-128"/>
              </a:rPr>
              <a:t>are</a:t>
            </a:r>
            <a:r>
              <a:rPr lang="sv-SE" altLang="en-US" dirty="0">
                <a:ea typeface="ＭＳ Ｐゴシック" panose="020B0600070205080204" pitchFamily="34" charset="-128"/>
              </a:rPr>
              <a:t> a </a:t>
            </a:r>
            <a:r>
              <a:rPr lang="sv-SE" altLang="en-US" dirty="0" err="1">
                <a:ea typeface="ＭＳ Ｐゴシック" panose="020B0600070205080204" pitchFamily="34" charset="-128"/>
              </a:rPr>
              <a:t>tool</a:t>
            </a:r>
            <a:r>
              <a:rPr lang="sv-SE" altLang="en-US" dirty="0">
                <a:ea typeface="ＭＳ Ｐゴシック" panose="020B0600070205080204" pitchFamily="34" charset="-128"/>
              </a:rPr>
              <a:t> to </a:t>
            </a:r>
            <a:r>
              <a:rPr lang="sv-SE" altLang="en-US" dirty="0" err="1">
                <a:ea typeface="ＭＳ Ｐゴシック" panose="020B0600070205080204" pitchFamily="34" charset="-128"/>
              </a:rPr>
              <a:t>quantify</a:t>
            </a:r>
            <a:r>
              <a:rPr lang="sv-SE" altLang="en-US" dirty="0">
                <a:ea typeface="ＭＳ Ｐゴシック" panose="020B0600070205080204" pitchFamily="34" charset="-128"/>
              </a:rPr>
              <a:t> the </a:t>
            </a:r>
            <a:r>
              <a:rPr lang="sv-SE" altLang="en-US" dirty="0" err="1">
                <a:ea typeface="ＭＳ Ｐゴシック" panose="020B0600070205080204" pitchFamily="34" charset="-128"/>
              </a:rPr>
              <a:t>number</a:t>
            </a:r>
            <a:r>
              <a:rPr lang="sv-SE" altLang="en-US" dirty="0">
                <a:ea typeface="ＭＳ Ｐゴシック" panose="020B0600070205080204" pitchFamily="34" charset="-128"/>
              </a:rPr>
              <a:t> </a:t>
            </a:r>
            <a:r>
              <a:rPr lang="sv-SE" altLang="en-US" dirty="0" err="1">
                <a:ea typeface="ＭＳ Ｐゴシック" panose="020B0600070205080204" pitchFamily="34" charset="-128"/>
              </a:rPr>
              <a:t>of</a:t>
            </a:r>
            <a:r>
              <a:rPr lang="sv-SE" altLang="en-US" dirty="0">
                <a:ea typeface="ＭＳ Ｐゴシック" panose="020B0600070205080204" pitchFamily="34" charset="-128"/>
              </a:rPr>
              <a:t> trips </a:t>
            </a:r>
            <a:r>
              <a:rPr lang="sv-SE" altLang="en-US" dirty="0" err="1">
                <a:ea typeface="ＭＳ Ｐゴシック" panose="020B0600070205080204" pitchFamily="34" charset="-128"/>
              </a:rPr>
              <a:t>that</a:t>
            </a:r>
            <a:r>
              <a:rPr lang="sv-SE" altLang="en-US" dirty="0">
                <a:ea typeface="ＭＳ Ｐゴシック" panose="020B0600070205080204" pitchFamily="34" charset="-128"/>
              </a:rPr>
              <a:t> </a:t>
            </a:r>
            <a:r>
              <a:rPr lang="sv-SE" altLang="en-US" dirty="0" err="1">
                <a:ea typeface="ＭＳ Ｐゴシック" panose="020B0600070205080204" pitchFamily="34" charset="-128"/>
              </a:rPr>
              <a:t>are</a:t>
            </a:r>
            <a:r>
              <a:rPr lang="sv-SE" altLang="en-US" dirty="0">
                <a:ea typeface="ＭＳ Ｐゴシック" panose="020B0600070205080204" pitchFamily="34" charset="-128"/>
              </a:rPr>
              <a:t> </a:t>
            </a:r>
            <a:r>
              <a:rPr lang="sv-SE" altLang="en-US" dirty="0" err="1">
                <a:ea typeface="ＭＳ Ｐゴシック" panose="020B0600070205080204" pitchFamily="34" charset="-128"/>
              </a:rPr>
              <a:t>generated</a:t>
            </a:r>
            <a:r>
              <a:rPr lang="sv-SE" altLang="en-US" dirty="0">
                <a:ea typeface="ＭＳ Ｐゴシック" panose="020B0600070205080204" pitchFamily="34" charset="-128"/>
              </a:rPr>
              <a:t> by </a:t>
            </a:r>
            <a:r>
              <a:rPr lang="sv-SE" altLang="en-US" dirty="0" err="1">
                <a:ea typeface="ＭＳ Ｐゴシック" panose="020B0600070205080204" pitchFamily="34" charset="-128"/>
              </a:rPr>
              <a:t>commercial</a:t>
            </a:r>
            <a:r>
              <a:rPr lang="sv-SE" altLang="en-US" dirty="0">
                <a:ea typeface="ＭＳ Ｐゴシック" panose="020B0600070205080204" pitchFamily="34" charset="-128"/>
              </a:rPr>
              <a:t> </a:t>
            </a:r>
            <a:r>
              <a:rPr lang="sv-SE" altLang="en-US" dirty="0" err="1">
                <a:ea typeface="ＭＳ Ｐゴシック" panose="020B0600070205080204" pitchFamily="34" charset="-128"/>
              </a:rPr>
              <a:t>establishments</a:t>
            </a:r>
            <a:endParaRPr lang="sv-SE" altLang="en-US" dirty="0">
              <a:ea typeface="ＭＳ Ｐゴシック" panose="020B0600070205080204" pitchFamily="34" charset="-128"/>
            </a:endParaRPr>
          </a:p>
          <a:p>
            <a:pPr eaLnBrk="1" hangingPunct="1"/>
            <a:r>
              <a:rPr lang="sv-SE" altLang="en-US" dirty="0">
                <a:ea typeface="ＭＳ Ｐゴシック" panose="020B0600070205080204" pitchFamily="34" charset="-128"/>
              </a:rPr>
              <a:t>FTG </a:t>
            </a:r>
            <a:r>
              <a:rPr lang="sv-SE" altLang="en-US" dirty="0" err="1">
                <a:ea typeface="ＭＳ Ｐゴシック" panose="020B0600070205080204" pitchFamily="34" charset="-128"/>
              </a:rPr>
              <a:t>models</a:t>
            </a:r>
            <a:r>
              <a:rPr lang="sv-SE" altLang="en-US" dirty="0">
                <a:ea typeface="ＭＳ Ｐゴシック" panose="020B0600070205080204" pitchFamily="34" charset="-128"/>
              </a:rPr>
              <a:t> </a:t>
            </a:r>
            <a:r>
              <a:rPr lang="sv-SE" altLang="en-US" dirty="0" err="1">
                <a:ea typeface="ＭＳ Ｐゴシック" panose="020B0600070205080204" pitchFamily="34" charset="-128"/>
              </a:rPr>
              <a:t>allow</a:t>
            </a:r>
            <a:r>
              <a:rPr lang="sv-SE" altLang="en-US" dirty="0">
                <a:ea typeface="ＭＳ Ｐゴシック" panose="020B0600070205080204" pitchFamily="34" charset="-128"/>
              </a:rPr>
              <a:t> to </a:t>
            </a:r>
            <a:r>
              <a:rPr lang="sv-SE" altLang="en-US" dirty="0" err="1">
                <a:ea typeface="ＭＳ Ｐゴシック" panose="020B0600070205080204" pitchFamily="34" charset="-128"/>
              </a:rPr>
              <a:t>answer</a:t>
            </a:r>
            <a:r>
              <a:rPr lang="sv-SE" altLang="en-US" dirty="0">
                <a:ea typeface="ＭＳ Ｐゴシック" panose="020B0600070205080204" pitchFamily="34" charset="-128"/>
              </a:rPr>
              <a:t>:</a:t>
            </a:r>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Who generates the freight traffic?</a:t>
            </a:r>
          </a:p>
          <a:p>
            <a:pPr lvl="1" eaLnBrk="1" hangingPunct="1"/>
            <a:r>
              <a:rPr lang="sv-SE" altLang="en-US" dirty="0" err="1">
                <a:ea typeface="ＭＳ Ｐゴシック" panose="020B0600070205080204" pitchFamily="34" charset="-128"/>
              </a:rPr>
              <a:t>How</a:t>
            </a:r>
            <a:r>
              <a:rPr lang="sv-SE" altLang="en-US" dirty="0">
                <a:ea typeface="ＭＳ Ｐゴシック" panose="020B0600070205080204" pitchFamily="34" charset="-128"/>
              </a:rPr>
              <a:t> </a:t>
            </a:r>
            <a:r>
              <a:rPr lang="sv-SE" altLang="en-US" dirty="0" err="1">
                <a:ea typeface="ＭＳ Ｐゴシック" panose="020B0600070205080204" pitchFamily="34" charset="-128"/>
              </a:rPr>
              <a:t>much</a:t>
            </a:r>
            <a:r>
              <a:rPr lang="sv-SE" altLang="en-US" dirty="0">
                <a:ea typeface="ＭＳ Ｐゴシック" panose="020B0600070205080204" pitchFamily="34" charset="-128"/>
              </a:rPr>
              <a:t> </a:t>
            </a:r>
            <a:r>
              <a:rPr lang="sv-SE" altLang="en-US" dirty="0" err="1">
                <a:ea typeface="ＭＳ Ｐゴシック" panose="020B0600070205080204" pitchFamily="34" charset="-128"/>
              </a:rPr>
              <a:t>traffic</a:t>
            </a:r>
            <a:r>
              <a:rPr lang="sv-SE" altLang="en-US" dirty="0">
                <a:ea typeface="ＭＳ Ｐゴシック" panose="020B0600070205080204" pitchFamily="34" charset="-128"/>
              </a:rPr>
              <a:t> is </a:t>
            </a:r>
            <a:r>
              <a:rPr lang="sv-SE" altLang="en-US" dirty="0" err="1">
                <a:ea typeface="ＭＳ Ｐゴシック" panose="020B0600070205080204" pitchFamily="34" charset="-128"/>
              </a:rPr>
              <a:t>generated</a:t>
            </a:r>
            <a:r>
              <a:rPr lang="sv-SE" altLang="en-US" dirty="0">
                <a:ea typeface="ＭＳ Ｐゴシック" panose="020B0600070205080204" pitchFamily="34" charset="-128"/>
              </a:rPr>
              <a:t>?</a:t>
            </a:r>
            <a:endParaRPr lang="en-US" altLang="en-US" dirty="0">
              <a:ea typeface="ＭＳ Ｐゴシック" panose="020B0600070205080204" pitchFamily="34" charset="-128"/>
            </a:endParaRPr>
          </a:p>
          <a:p>
            <a:pPr lvl="1" eaLnBrk="1" hangingPunct="1"/>
            <a:r>
              <a:rPr lang="sv-SE" altLang="en-US" dirty="0" err="1">
                <a:ea typeface="ＭＳ Ｐゴシック" panose="020B0600070205080204" pitchFamily="34" charset="-128"/>
              </a:rPr>
              <a:t>Where</a:t>
            </a:r>
            <a:r>
              <a:rPr lang="sv-SE" altLang="en-US" dirty="0">
                <a:ea typeface="ＭＳ Ｐゴシック" panose="020B0600070205080204" pitchFamily="34" charset="-128"/>
              </a:rPr>
              <a:t> is it </a:t>
            </a:r>
            <a:r>
              <a:rPr lang="sv-SE" altLang="en-US" dirty="0" err="1">
                <a:ea typeface="ＭＳ Ｐゴシック" panose="020B0600070205080204" pitchFamily="34" charset="-128"/>
              </a:rPr>
              <a:t>generated</a:t>
            </a:r>
            <a:r>
              <a:rPr lang="sv-SE" altLang="en-US" dirty="0">
                <a:ea typeface="ＭＳ Ｐゴシック" panose="020B0600070205080204" pitchFamily="34" charset="-128"/>
              </a:rPr>
              <a:t>?</a:t>
            </a:r>
          </a:p>
          <a:p>
            <a:pPr lvl="1"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3317" name="Date Placeholder 3"/>
          <p:cNvSpPr>
            <a:spLocks noGrp="1"/>
          </p:cNvSpPr>
          <p:nvPr>
            <p:ph type="dt" sz="quarter" idx="4294967295"/>
          </p:nvPr>
        </p:nvSpPr>
        <p:spPr bwMode="auto">
          <a:xfrm>
            <a:off x="6858000" y="6553200"/>
            <a:ext cx="2286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endParaRPr>
          </a:p>
        </p:txBody>
      </p:sp>
      <p:sp>
        <p:nvSpPr>
          <p:cNvPr id="13318" name="Slide Number Placeholder 5"/>
          <p:cNvSpPr>
            <a:spLocks noGrp="1"/>
          </p:cNvSpPr>
          <p:nvPr>
            <p:ph type="sldNum" sz="quarter" idx="4294967295"/>
          </p:nvPr>
        </p:nvSpPr>
        <p:spPr bwMode="auto">
          <a:xfrm>
            <a:off x="7010400" y="2286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fld id="{06366AA0-CA49-4EC3-B1BD-42E13BBA3703}" type="slidenum">
              <a:rPr lang="en-US" altLang="en-US" sz="1400">
                <a:solidFill>
                  <a:schemeClr val="bg1"/>
                </a:solidFill>
                <a:latin typeface="Times New Roman" panose="02020603050405020304" pitchFamily="18" charset="0"/>
              </a:rPr>
              <a:pPr eaLnBrk="1" hangingPunct="1">
                <a:spcBef>
                  <a:spcPct val="0"/>
                </a:spcBef>
                <a:buClrTx/>
                <a:buSzTx/>
                <a:buFontTx/>
                <a:buNone/>
              </a:pPr>
              <a:t>8</a:t>
            </a:fld>
            <a:endParaRPr lang="en-US" altLang="en-US" sz="14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6533241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1970088"/>
            <a:ext cx="8867775"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2"/>
          <p:cNvSpPr>
            <a:spLocks noGrp="1"/>
          </p:cNvSpPr>
          <p:nvPr>
            <p:ph type="title"/>
          </p:nvPr>
        </p:nvSpPr>
        <p:spPr/>
        <p:txBody>
          <a:bodyPr/>
          <a:lstStyle/>
          <a:p>
            <a:pPr eaLnBrk="1" hangingPunct="1"/>
            <a:r>
              <a:rPr lang="sv-SE" altLang="en-US" sz="3200">
                <a:ea typeface="ＭＳ Ｐゴシック" panose="020B0600070205080204" pitchFamily="34" charset="-128"/>
              </a:rPr>
              <a:t>Freight Trip Generation: The Data</a:t>
            </a:r>
            <a:endParaRPr lang="en-US" altLang="en-US" sz="3200">
              <a:ea typeface="ＭＳ Ｐゴシック" panose="020B0600070205080204" pitchFamily="34" charset="-128"/>
            </a:endParaRPr>
          </a:p>
        </p:txBody>
      </p:sp>
      <p:sp>
        <p:nvSpPr>
          <p:cNvPr id="12" name="Rectangle 11"/>
          <p:cNvSpPr>
            <a:spLocks noChangeArrowheads="1"/>
          </p:cNvSpPr>
          <p:nvPr/>
        </p:nvSpPr>
        <p:spPr bwMode="auto">
          <a:xfrm>
            <a:off x="152400" y="4870450"/>
            <a:ext cx="8867775" cy="160655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ＭＳ Ｐゴシック" panose="020B0600070205080204" pitchFamily="34" charset="-128"/>
                <a:cs typeface="Akzidenz for Chalmers Regular"/>
              </a:defRPr>
            </a:lvl9pPr>
          </a:lstStyle>
          <a:p>
            <a:pPr eaLnBrk="1" hangingPunct="1">
              <a:spcBef>
                <a:spcPct val="0"/>
              </a:spcBef>
              <a:buClrTx/>
              <a:buSzTx/>
              <a:buFontTx/>
              <a:buNone/>
            </a:pP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15719714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1|23.3|12.5"/>
</p:tagLst>
</file>

<file path=ppt/tags/tag2.xml><?xml version="1.0" encoding="utf-8"?>
<p:tagLst xmlns:a="http://schemas.openxmlformats.org/drawingml/2006/main" xmlns:r="http://schemas.openxmlformats.org/officeDocument/2006/relationships" xmlns:p="http://schemas.openxmlformats.org/presentationml/2006/main">
  <p:tag name="TIMING" val="|81.9"/>
</p:tagLst>
</file>

<file path=ppt/theme/theme1.xml><?xml version="1.0" encoding="utf-8"?>
<a:theme xmlns:a="http://schemas.openxmlformats.org/drawingml/2006/main" name="Chalmers Eng">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Chalmers Eng</Template>
  <TotalTime>4493</TotalTime>
  <Words>2177</Words>
  <Application>Microsoft Macintosh PowerPoint</Application>
  <PresentationFormat>Presentación en pantalla (4:3)</PresentationFormat>
  <Paragraphs>213</Paragraphs>
  <Slides>32</Slides>
  <Notes>16</Notes>
  <HiddenSlides>1</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0" baseType="lpstr">
      <vt:lpstr>Arial</vt:lpstr>
      <vt:lpstr>Arial Black</vt:lpstr>
      <vt:lpstr>Calibri</vt:lpstr>
      <vt:lpstr>Tahoma</vt:lpstr>
      <vt:lpstr>Times</vt:lpstr>
      <vt:lpstr>Times New Roman</vt:lpstr>
      <vt:lpstr>Chalmers Eng</vt:lpstr>
      <vt:lpstr>Worksheet</vt:lpstr>
      <vt:lpstr>Modeling urban freight generation: A study of commercial establishments’ freight needs</vt:lpstr>
      <vt:lpstr>Outline</vt:lpstr>
      <vt:lpstr>VREF Urban Freight Platform </vt:lpstr>
      <vt:lpstr>Presentación de PowerPoint</vt:lpstr>
      <vt:lpstr>Presentación de PowerPoint</vt:lpstr>
      <vt:lpstr>Introduction</vt:lpstr>
      <vt:lpstr>Introduction</vt:lpstr>
      <vt:lpstr>Freight Trip Generation</vt:lpstr>
      <vt:lpstr>Freight Trip Generation: The Data</vt:lpstr>
      <vt:lpstr>Key findings from previous FTG studies</vt:lpstr>
      <vt:lpstr>Modeling techniques</vt:lpstr>
      <vt:lpstr>The case of Gothenburg: Understanding receivers needs</vt:lpstr>
      <vt:lpstr>Data description</vt:lpstr>
      <vt:lpstr>Freight generation</vt:lpstr>
      <vt:lpstr>Logistics decisions affecting FTG</vt:lpstr>
      <vt:lpstr>FTG and FG models</vt:lpstr>
      <vt:lpstr>Validation with traffic</vt:lpstr>
      <vt:lpstr>FTG numbers from around the world</vt:lpstr>
      <vt:lpstr>FTG in Gothenburg, Stockholm, New York City, Lisbon, Paris, Lyon, Medellin and Chennai</vt:lpstr>
      <vt:lpstr>Application of FTG Models</vt:lpstr>
      <vt:lpstr>Where do the deliveries go?</vt:lpstr>
      <vt:lpstr>Where do the deliveries go?</vt:lpstr>
      <vt:lpstr>Parking study</vt:lpstr>
      <vt:lpstr>Assess freight initiatives</vt:lpstr>
      <vt:lpstr>Plan new developments</vt:lpstr>
      <vt:lpstr>Conclusions</vt:lpstr>
      <vt:lpstr>Thanks for your attention!</vt:lpstr>
      <vt:lpstr>References</vt:lpstr>
      <vt:lpstr>Presentación de PowerPoint</vt:lpstr>
      <vt:lpstr>Some comments from respondents</vt:lpstr>
      <vt:lpstr>Freight Trip Generation</vt:lpstr>
      <vt:lpstr>Stockholm</vt:lpstr>
    </vt:vector>
  </TitlesOfParts>
  <Company>Chalmers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Freight Behavioral Modeling: The Case of OHD in NYC</dc:title>
  <dc:creator>Ivan Sanchez-Diaz</dc:creator>
  <cp:lastModifiedBy>Microsoft Office User</cp:lastModifiedBy>
  <cp:revision>148</cp:revision>
  <cp:lastPrinted>2015-03-19T08:55:30Z</cp:lastPrinted>
  <dcterms:created xsi:type="dcterms:W3CDTF">2015-02-24T10:05:26Z</dcterms:created>
  <dcterms:modified xsi:type="dcterms:W3CDTF">2020-10-27T21:53:19Z</dcterms:modified>
</cp:coreProperties>
</file>