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685" r:id="rId3"/>
    <p:sldMasterId id="2147483704" r:id="rId4"/>
    <p:sldMasterId id="2147483717" r:id="rId5"/>
    <p:sldMasterId id="2147483730" r:id="rId6"/>
  </p:sldMasterIdLst>
  <p:notesMasterIdLst>
    <p:notesMasterId r:id="rId27"/>
  </p:notesMasterIdLst>
  <p:handoutMasterIdLst>
    <p:handoutMasterId r:id="rId28"/>
  </p:handoutMasterIdLst>
  <p:sldIdLst>
    <p:sldId id="275" r:id="rId7"/>
    <p:sldId id="307" r:id="rId8"/>
    <p:sldId id="294" r:id="rId9"/>
    <p:sldId id="321" r:id="rId10"/>
    <p:sldId id="320" r:id="rId11"/>
    <p:sldId id="322" r:id="rId12"/>
    <p:sldId id="324" r:id="rId13"/>
    <p:sldId id="345" r:id="rId14"/>
    <p:sldId id="339" r:id="rId15"/>
    <p:sldId id="326" r:id="rId16"/>
    <p:sldId id="330" r:id="rId17"/>
    <p:sldId id="336" r:id="rId18"/>
    <p:sldId id="310" r:id="rId19"/>
    <p:sldId id="338" r:id="rId20"/>
    <p:sldId id="331" r:id="rId21"/>
    <p:sldId id="337" r:id="rId22"/>
    <p:sldId id="341" r:id="rId23"/>
    <p:sldId id="332" r:id="rId24"/>
    <p:sldId id="342" r:id="rId25"/>
    <p:sldId id="315" r:id="rId26"/>
  </p:sldIdLst>
  <p:sldSz cx="9144000" cy="6858000" type="screen4x3"/>
  <p:notesSz cx="6669088" cy="97758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5340" autoAdjust="0"/>
  </p:normalViewPr>
  <p:slideViewPr>
    <p:cSldViewPr snapToGrid="0">
      <p:cViewPr varScale="1">
        <p:scale>
          <a:sx n="125" d="100"/>
          <a:sy n="125" d="100"/>
        </p:scale>
        <p:origin x="170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3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9938" cy="490489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0489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r">
              <a:defRPr sz="1200"/>
            </a:lvl1pPr>
          </a:lstStyle>
          <a:p>
            <a:fld id="{B3B7E95F-985E-4D5F-A685-9D2803BB2ED4}" type="datetimeFigureOut">
              <a:rPr lang="es-ES" smtClean="0"/>
              <a:t>27/10/20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285338"/>
            <a:ext cx="2889938" cy="490488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7608" y="9285338"/>
            <a:ext cx="2889938" cy="490488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r">
              <a:defRPr sz="1200"/>
            </a:lvl1pPr>
          </a:lstStyle>
          <a:p>
            <a:fld id="{BADB86D2-F922-4CA8-9B1A-5CCE06387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27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9938" cy="490489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0489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r">
              <a:defRPr sz="1200"/>
            </a:lvl1pPr>
          </a:lstStyle>
          <a:p>
            <a:fld id="{E4BEBE40-F899-421C-9C35-A7B976D3D422}" type="datetimeFigureOut">
              <a:rPr lang="es-ES" smtClean="0"/>
              <a:t>27/10/20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1222375"/>
            <a:ext cx="439578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7" tIns="44883" rIns="89767" bIns="44883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10" y="4704617"/>
            <a:ext cx="5335270" cy="3849231"/>
          </a:xfrm>
          <a:prstGeom prst="rect">
            <a:avLst/>
          </a:prstGeom>
        </p:spPr>
        <p:txBody>
          <a:bodyPr vert="horz" lIns="89767" tIns="44883" rIns="89767" bIns="4488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285338"/>
            <a:ext cx="2889938" cy="490488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8" y="9285338"/>
            <a:ext cx="2889938" cy="490488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r">
              <a:defRPr sz="1200"/>
            </a:lvl1pPr>
          </a:lstStyle>
          <a:p>
            <a:fld id="{D193C2DB-04B8-45D0-A07C-174185FC90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35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3C2DB-04B8-45D0-A07C-174185FC908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5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3C2DB-04B8-45D0-A07C-174185FC908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11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3C2DB-04B8-45D0-A07C-174185FC908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03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3C2DB-04B8-45D0-A07C-174185FC908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88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3C2DB-04B8-45D0-A07C-174185FC908A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04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B67-7588-4DA9-98BE-A2AFA26C633D}" type="datetime1">
              <a:rPr lang="es-ES" smtClean="0"/>
              <a:t>27/10/20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54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9C43-E0B8-4FD7-B9B6-51D50BD2B620}" type="datetime1">
              <a:rPr lang="es-ES" smtClean="0"/>
              <a:t>27/10/20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3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D35E-DDD3-4C56-BECE-C281113BC537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20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2872-A8EA-4CA6-A0DC-D4E0AE72291E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5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63B7-6FB8-4F52-A0C4-F1213589A8D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5559"/>
            <a:ext cx="2133600" cy="412155"/>
          </a:xfrm>
        </p:spPr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r>
              <a:rPr lang="es-ES" dirty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344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0BE8-ECA7-49AA-A5F4-D3C9AC6162B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4436"/>
            <a:ext cx="2133600" cy="412155"/>
          </a:xfrm>
        </p:spPr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1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B617-A043-4191-AA89-25FE9A051C8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Barcelona_port_I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931800" y="-582612"/>
            <a:ext cx="10994900" cy="5054600"/>
          </a:xfrm>
          <a:prstGeom prst="rect">
            <a:avLst/>
          </a:prstGeom>
        </p:spPr>
      </p:pic>
      <p:sp>
        <p:nvSpPr>
          <p:cNvPr id="8" name="7 Rectángulo"/>
          <p:cNvSpPr/>
          <p:nvPr userDrawn="1"/>
        </p:nvSpPr>
        <p:spPr>
          <a:xfrm>
            <a:off x="1555750" y="3805238"/>
            <a:ext cx="7588250" cy="690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/>
          <p:nvPr userDrawn="1"/>
        </p:nvSpPr>
        <p:spPr>
          <a:xfrm rot="10800000">
            <a:off x="-12700" y="2772340"/>
            <a:ext cx="9156700" cy="1517650"/>
          </a:xfrm>
          <a:custGeom>
            <a:avLst/>
            <a:gdLst>
              <a:gd name="connsiteX0" fmla="*/ 0 w 9156700"/>
              <a:gd name="connsiteY0" fmla="*/ 495300 h 1517650"/>
              <a:gd name="connsiteX1" fmla="*/ 3632200 w 9156700"/>
              <a:gd name="connsiteY1" fmla="*/ 1435100 h 1517650"/>
              <a:gd name="connsiteX2" fmla="*/ 9156700 w 9156700"/>
              <a:gd name="connsiteY2" fmla="*/ 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6700" h="1517650">
                <a:moveTo>
                  <a:pt x="0" y="495300"/>
                </a:moveTo>
                <a:cubicBezTo>
                  <a:pt x="1053041" y="1006475"/>
                  <a:pt x="2106083" y="1517650"/>
                  <a:pt x="3632200" y="1435100"/>
                </a:cubicBezTo>
                <a:cubicBezTo>
                  <a:pt x="5158317" y="1352550"/>
                  <a:pt x="7157508" y="676275"/>
                  <a:pt x="9156700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527050" y="4165600"/>
            <a:ext cx="1092200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4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03D8-D26C-43C5-AC47-9F14599567D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19B8-75DA-423C-A8B6-5E9F998C42C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46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FF84-8D8F-4536-BA65-3C30702F8FD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82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D87E-B197-4BFD-9BD2-B8DA01D4EBE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7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526B-7CE7-4AAB-B3F3-BA27C8345482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870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1343-4C58-441F-81B9-BB872DF526B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56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9B99-887C-40BF-A8DA-13CF4EB2C4A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8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CAC-2757-4808-AACE-562C64E2576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9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1C48-860D-4FE3-9D3D-65517A5E59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77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B46-93DC-49C8-95BA-E9E3E67AC1A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7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C67-B954-4E8C-BD0D-354BB97A3A3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8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CEC0-72E8-474D-B706-77E8F99CF4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65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A96F-C06C-4C3C-88D9-FF1991491EA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40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94EC-DABC-4175-B0FB-6A0F24E0455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59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8E1E-F928-4B39-B9A1-5D94E1B7954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8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A890-C5CF-4E51-9BE0-169F974A495A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464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1015-A228-4D3C-A8C0-5A697AD3191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48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001B-6691-4120-A410-74E6866AC8D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38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FA21-498C-4C46-A87E-7BB8CFA1753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57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B722-DD4C-497F-9A45-2B2A71B85F0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r>
              <a:rPr lang="es-ES">
                <a:solidFill>
                  <a:prstClr val="white"/>
                </a:solidFill>
              </a:rPr>
              <a:t>  </a:t>
            </a: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62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4171-2801-4A0D-B3AD-70CF50FA052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52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34CD-3853-42BD-BCEE-6D6EE40728B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20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5C6C-40FD-419F-9922-FAC21EB833D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57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5C7-0500-438C-83D1-1FBA8EBB633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50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32C6-FA87-46AB-8570-5BDC354AF9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4436"/>
            <a:ext cx="2133600" cy="412155"/>
          </a:xfrm>
        </p:spPr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0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6004-35DD-4997-B1A3-18745A555913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14689" y="6257205"/>
            <a:ext cx="2133600" cy="412155"/>
          </a:xfrm>
        </p:spPr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55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3861-8E3A-4619-B072-5AD521868064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30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BC64-1166-493B-A44F-FC56B09FE1AD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91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D675-089D-4134-9EED-EFF1C324DC15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191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36E-1F7D-4F1F-B254-32CB12CD9DA6}" type="datetime1">
              <a:rPr lang="es-ES" smtClean="0"/>
              <a:t>27/10/20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949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F799-F983-47C0-93C1-F9C8496EF196}" type="datetime1">
              <a:rPr lang="es-ES" smtClean="0"/>
              <a:t>27/10/20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273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CE0D-D897-410C-89A7-A7AD92C024E6}" type="datetime1">
              <a:rPr lang="es-ES" smtClean="0"/>
              <a:t>27/10/20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47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C5C8-1E01-4AAA-9EC3-6764C9794670}" type="datetime1">
              <a:rPr lang="es-ES" smtClean="0"/>
              <a:t>27/10/20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458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C4F5-F3BF-43A3-8DC4-9A0A48440077}" type="datetime1">
              <a:rPr lang="es-ES" smtClean="0"/>
              <a:t>27/10/20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53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E116-DDE5-45DC-94AA-53EC618C06D9}" type="datetime1">
              <a:rPr lang="es-ES" smtClean="0"/>
              <a:t>27/10/20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403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3FC9-FF3A-4999-80EA-CD896A5D23E4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618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8BAD-7811-4BF8-AA4B-C6C595CAEFB5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12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9485-C323-46D4-AC45-61F75D6C1595}" type="datetime1">
              <a:rPr lang="es-ES" smtClean="0"/>
              <a:t>27/10/20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455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6A0A8-3B04-45CF-B48F-E9479FCB6480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491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9C44-C646-46EB-9D4F-B18EBB19CEB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4436"/>
            <a:ext cx="2133600" cy="412155"/>
          </a:xfrm>
        </p:spPr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66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48C6-0BF4-4932-832C-5FFC90E0F424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471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CB20-E290-4379-870A-B1B110AE7D20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485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900C-EA4F-406B-B174-1A65BE4E18A8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129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8231-2C04-419C-99A0-EBE9CD36294D}" type="datetime1">
              <a:rPr lang="es-ES" smtClean="0"/>
              <a:t>27/10/20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339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89A8-6A63-458A-8E34-67A72A76123F}" type="datetime1">
              <a:rPr lang="es-ES" smtClean="0"/>
              <a:t>27/10/20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390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A5CB-ECF2-4FA6-BF4C-203D5874DE7B}" type="datetime1">
              <a:rPr lang="es-ES" smtClean="0"/>
              <a:t>27/10/20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628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B1C0-E121-4D01-96D5-8B5440EDD88A}" type="datetime1">
              <a:rPr lang="es-ES" smtClean="0"/>
              <a:t>27/10/20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828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716-8556-4106-9EEF-E172C57EEF85}" type="datetime1">
              <a:rPr lang="es-ES" smtClean="0"/>
              <a:t>27/10/20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54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A38C-D002-4546-8D5E-2E372D00CD38}" type="datetime1">
              <a:rPr lang="es-ES" smtClean="0"/>
              <a:t>27/10/20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56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3B48-DC6C-491B-8136-A471012A5C87}" type="datetime1">
              <a:rPr lang="es-ES" smtClean="0"/>
              <a:t>27/10/20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880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A0E0-949D-47AC-9D96-AEDA75793449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90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C51C-5B40-4AF8-917A-AAD93BEEB6B0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36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9ACB-4BA5-4D44-AB39-7CBF1668D22C}" type="datetime1">
              <a:rPr lang="es-ES" smtClean="0"/>
              <a:t>27/10/20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41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75F3-3D86-4458-A7C1-6C07D589B5DC}" type="datetime1">
              <a:rPr lang="es-ES" smtClean="0"/>
              <a:t>27/10/20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8EC8-70D0-4AAE-9919-D02A8BB98177}" type="datetime1">
              <a:rPr lang="es-ES" smtClean="0"/>
              <a:t>27/10/20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97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0180-E9D2-4378-8898-5B0B2D80FE67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55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68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5353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1B75-CA53-4D0D-B886-0A6CB59892C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7"/>
          <p:cNvSpPr>
            <a:spLocks noChangeArrowheads="1"/>
          </p:cNvSpPr>
          <p:nvPr userDrawn="1"/>
        </p:nvSpPr>
        <p:spPr bwMode="auto">
          <a:xfrm>
            <a:off x="8288338" y="6378575"/>
            <a:ext cx="855662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rot="16200000">
            <a:off x="5790004" y="3386551"/>
            <a:ext cx="5508643" cy="2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ca-ES" sz="1400" b="1" baseline="0" dirty="0" err="1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Last</a:t>
            </a:r>
            <a:r>
              <a:rPr lang="ca-ES" sz="1400" b="1" baseline="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400" b="1" baseline="0" dirty="0" err="1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mile</a:t>
            </a:r>
            <a:r>
              <a:rPr lang="ca-ES" sz="1400" b="1" baseline="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400" b="1" baseline="0" dirty="0" err="1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delivery</a:t>
            </a:r>
            <a:r>
              <a:rPr lang="ca-ES" sz="1400" b="1" baseline="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in Europe</a:t>
            </a:r>
            <a:endParaRPr lang="ca-ES" sz="1400" b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30"/>
          <p:cNvSpPr>
            <a:spLocks noChangeShapeType="1"/>
          </p:cNvSpPr>
          <p:nvPr userDrawn="1"/>
        </p:nvSpPr>
        <p:spPr bwMode="auto">
          <a:xfrm flipH="1">
            <a:off x="8244408" y="260648"/>
            <a:ext cx="7938" cy="625951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23563" y="6262191"/>
            <a:ext cx="21336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 rot="16200000">
            <a:off x="6057239" y="3248835"/>
            <a:ext cx="5783809" cy="2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ca-ES" sz="120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ca-ES" sz="1200" baseline="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200" baseline="0" dirty="0" err="1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ca-ES" sz="1200" baseline="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2017</a:t>
            </a:r>
            <a:endParaRPr lang="ca-ES" sz="12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n 12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338" y="213856"/>
            <a:ext cx="855662" cy="53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76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35199" cy="4546600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B194-92B9-4AA6-9B46-6B401EC32BD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27/10/20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DE9A-D99B-44C9-B09B-7428EAC9ED2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1555750" y="4135438"/>
            <a:ext cx="7588250" cy="690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302679" y="4546600"/>
            <a:ext cx="1416050" cy="311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 userDrawn="1"/>
        </p:nvSpPr>
        <p:spPr>
          <a:xfrm>
            <a:off x="45244" y="4870450"/>
            <a:ext cx="338138" cy="65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Forma libre"/>
          <p:cNvSpPr/>
          <p:nvPr userDrawn="1"/>
        </p:nvSpPr>
        <p:spPr>
          <a:xfrm rot="10800000">
            <a:off x="-12700" y="3127940"/>
            <a:ext cx="9156700" cy="1517650"/>
          </a:xfrm>
          <a:custGeom>
            <a:avLst/>
            <a:gdLst>
              <a:gd name="connsiteX0" fmla="*/ 0 w 9156700"/>
              <a:gd name="connsiteY0" fmla="*/ 495300 h 1517650"/>
              <a:gd name="connsiteX1" fmla="*/ 3632200 w 9156700"/>
              <a:gd name="connsiteY1" fmla="*/ 1435100 h 1517650"/>
              <a:gd name="connsiteX2" fmla="*/ 9156700 w 9156700"/>
              <a:gd name="connsiteY2" fmla="*/ 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6700" h="1517650">
                <a:moveTo>
                  <a:pt x="0" y="495300"/>
                </a:moveTo>
                <a:cubicBezTo>
                  <a:pt x="1053041" y="1006475"/>
                  <a:pt x="2106083" y="1517650"/>
                  <a:pt x="3632200" y="1435100"/>
                </a:cubicBezTo>
                <a:cubicBezTo>
                  <a:pt x="5158317" y="1352550"/>
                  <a:pt x="7157508" y="676275"/>
                  <a:pt x="9156700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8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83BD3-B069-4EDB-AD13-ABF85A85F43F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C16B-7B54-4992-A797-87496D89E8A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27"/>
          <p:cNvSpPr>
            <a:spLocks noChangeArrowheads="1"/>
          </p:cNvSpPr>
          <p:nvPr userDrawn="1"/>
        </p:nvSpPr>
        <p:spPr bwMode="auto">
          <a:xfrm>
            <a:off x="8288338" y="6378575"/>
            <a:ext cx="855662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 rot="16200000">
            <a:off x="5790004" y="3386551"/>
            <a:ext cx="5508643" cy="2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ca-ES" sz="1400" b="1" baseline="0" dirty="0" err="1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Last</a:t>
            </a:r>
            <a:r>
              <a:rPr lang="ca-ES" sz="1400" b="1" baseline="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400" b="1" baseline="0" dirty="0" err="1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mile</a:t>
            </a:r>
            <a:r>
              <a:rPr lang="ca-ES" sz="1400" b="1" baseline="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400" b="1" baseline="0" dirty="0" err="1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delivery</a:t>
            </a:r>
            <a:r>
              <a:rPr lang="ca-ES" sz="1400" b="1" baseline="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in Europe</a:t>
            </a:r>
            <a:endParaRPr lang="ca-ES" sz="1400" b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30"/>
          <p:cNvSpPr>
            <a:spLocks noChangeShapeType="1"/>
          </p:cNvSpPr>
          <p:nvPr userDrawn="1"/>
        </p:nvSpPr>
        <p:spPr bwMode="auto">
          <a:xfrm flipH="1">
            <a:off x="8244408" y="260648"/>
            <a:ext cx="7938" cy="625951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solidFill>
                <a:prstClr val="black"/>
              </a:solidFill>
              <a:ea typeface="ＭＳ Ｐゴシック" pitchFamily="-32" charset="-128"/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 rot="16200000">
            <a:off x="6057239" y="3248835"/>
            <a:ext cx="5783809" cy="2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ca-ES" sz="120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ca-ES" sz="1200" baseline="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200" baseline="0" dirty="0" err="1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ca-ES" sz="1200" baseline="0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2017</a:t>
            </a:r>
            <a:endParaRPr lang="ca-ES" sz="1200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/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338" y="213856"/>
            <a:ext cx="855662" cy="53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87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68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5353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5112F-14A6-48E9-911B-BF229A8B7C9B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8288338" y="6378575"/>
            <a:ext cx="855662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ea typeface="ＭＳ Ｐゴシック" pitchFamily="-32" charset="-128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 rot="16200000">
            <a:off x="5686426" y="3460750"/>
            <a:ext cx="547211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 b="1" u="none">
                <a:solidFill>
                  <a:srgbClr val="777777"/>
                </a:solidFill>
              </a:rPr>
              <a:t>Innovative practices in urban freight distribution </a:t>
            </a:r>
            <a:endParaRPr lang="es-ES_tradnl" sz="1400" b="1" u="none" dirty="0">
              <a:solidFill>
                <a:srgbClr val="777777"/>
              </a:solidFill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8235950" y="298450"/>
            <a:ext cx="7938" cy="625951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ea typeface="ＭＳ Ｐゴシック" pitchFamily="-32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37455" y="6257205"/>
            <a:ext cx="21336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5336F0B7-EF37-4B31-BA1E-D2B9204CDF2B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Picture 18" descr="CenitCast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080" y="286811"/>
            <a:ext cx="68338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8"/>
          <p:cNvSpPr>
            <a:spLocks noChangeArrowheads="1"/>
          </p:cNvSpPr>
          <p:nvPr/>
        </p:nvSpPr>
        <p:spPr bwMode="auto">
          <a:xfrm rot="16200000">
            <a:off x="6312974" y="3474292"/>
            <a:ext cx="547211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s-ES" sz="800" kern="1200" dirty="0">
              <a:solidFill>
                <a:schemeClr val="accent6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8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4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2CB2-FDF7-48C2-A2B3-77D97C22238E}" type="datetime1">
              <a:rPr lang="es-ES" smtClean="0"/>
              <a:t>27/10/20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F70E-BCBD-4AC2-93BB-6D1EB1B19C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596900"/>
            <a:ext cx="6400800" cy="1435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orma libre"/>
          <p:cNvSpPr/>
          <p:nvPr/>
        </p:nvSpPr>
        <p:spPr>
          <a:xfrm>
            <a:off x="-12700" y="1790700"/>
            <a:ext cx="9156700" cy="1517650"/>
          </a:xfrm>
          <a:custGeom>
            <a:avLst/>
            <a:gdLst>
              <a:gd name="connsiteX0" fmla="*/ 0 w 9156700"/>
              <a:gd name="connsiteY0" fmla="*/ 495300 h 1517650"/>
              <a:gd name="connsiteX1" fmla="*/ 3632200 w 9156700"/>
              <a:gd name="connsiteY1" fmla="*/ 1435100 h 1517650"/>
              <a:gd name="connsiteX2" fmla="*/ 9156700 w 9156700"/>
              <a:gd name="connsiteY2" fmla="*/ 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6700" h="1517650">
                <a:moveTo>
                  <a:pt x="0" y="495300"/>
                </a:moveTo>
                <a:cubicBezTo>
                  <a:pt x="1053041" y="1006475"/>
                  <a:pt x="2106083" y="1517650"/>
                  <a:pt x="3632200" y="1435100"/>
                </a:cubicBezTo>
                <a:cubicBezTo>
                  <a:pt x="5158317" y="1352550"/>
                  <a:pt x="7157508" y="676275"/>
                  <a:pt x="9156700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orma libre"/>
          <p:cNvSpPr/>
          <p:nvPr/>
        </p:nvSpPr>
        <p:spPr>
          <a:xfrm>
            <a:off x="0" y="1460500"/>
            <a:ext cx="9156700" cy="1312333"/>
          </a:xfrm>
          <a:custGeom>
            <a:avLst/>
            <a:gdLst>
              <a:gd name="connsiteX0" fmla="*/ 0 w 9156700"/>
              <a:gd name="connsiteY0" fmla="*/ 558800 h 1312333"/>
              <a:gd name="connsiteX1" fmla="*/ 4102100 w 9156700"/>
              <a:gd name="connsiteY1" fmla="*/ 1219200 h 1312333"/>
              <a:gd name="connsiteX2" fmla="*/ 9156700 w 9156700"/>
              <a:gd name="connsiteY2" fmla="*/ 0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6700" h="1312333">
                <a:moveTo>
                  <a:pt x="0" y="558800"/>
                </a:moveTo>
                <a:cubicBezTo>
                  <a:pt x="1287991" y="935566"/>
                  <a:pt x="2575983" y="1312333"/>
                  <a:pt x="4102100" y="1219200"/>
                </a:cubicBezTo>
                <a:cubicBezTo>
                  <a:pt x="5628217" y="1126067"/>
                  <a:pt x="8288867" y="107950"/>
                  <a:pt x="9156700" y="0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orma libre"/>
          <p:cNvSpPr/>
          <p:nvPr/>
        </p:nvSpPr>
        <p:spPr>
          <a:xfrm rot="10800000">
            <a:off x="0" y="5829300"/>
            <a:ext cx="9156700" cy="1517650"/>
          </a:xfrm>
          <a:custGeom>
            <a:avLst/>
            <a:gdLst>
              <a:gd name="connsiteX0" fmla="*/ 0 w 9156700"/>
              <a:gd name="connsiteY0" fmla="*/ 495300 h 1517650"/>
              <a:gd name="connsiteX1" fmla="*/ 3632200 w 9156700"/>
              <a:gd name="connsiteY1" fmla="*/ 1435100 h 1517650"/>
              <a:gd name="connsiteX2" fmla="*/ 9156700 w 9156700"/>
              <a:gd name="connsiteY2" fmla="*/ 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6700" h="1517650">
                <a:moveTo>
                  <a:pt x="0" y="495300"/>
                </a:moveTo>
                <a:cubicBezTo>
                  <a:pt x="1053041" y="1006475"/>
                  <a:pt x="2106083" y="1517650"/>
                  <a:pt x="3632200" y="1435100"/>
                </a:cubicBezTo>
                <a:cubicBezTo>
                  <a:pt x="5158317" y="1352550"/>
                  <a:pt x="7157508" y="676275"/>
                  <a:pt x="9156700" y="0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s-E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13 Forma libre"/>
          <p:cNvSpPr/>
          <p:nvPr/>
        </p:nvSpPr>
        <p:spPr>
          <a:xfrm rot="10800000">
            <a:off x="0" y="5537199"/>
            <a:ext cx="9169400" cy="1320800"/>
          </a:xfrm>
          <a:custGeom>
            <a:avLst/>
            <a:gdLst>
              <a:gd name="connsiteX0" fmla="*/ 0 w 9156700"/>
              <a:gd name="connsiteY0" fmla="*/ 558800 h 1312333"/>
              <a:gd name="connsiteX1" fmla="*/ 4102100 w 9156700"/>
              <a:gd name="connsiteY1" fmla="*/ 1219200 h 1312333"/>
              <a:gd name="connsiteX2" fmla="*/ 9156700 w 9156700"/>
              <a:gd name="connsiteY2" fmla="*/ 0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6700" h="1312333">
                <a:moveTo>
                  <a:pt x="0" y="558800"/>
                </a:moveTo>
                <a:cubicBezTo>
                  <a:pt x="1287991" y="935566"/>
                  <a:pt x="2575983" y="1312333"/>
                  <a:pt x="4102100" y="1219200"/>
                </a:cubicBezTo>
                <a:cubicBezTo>
                  <a:pt x="5628217" y="1126067"/>
                  <a:pt x="8288867" y="107950"/>
                  <a:pt x="9156700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s-E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 rot="21038812">
            <a:off x="8292528" y="1384738"/>
            <a:ext cx="842738" cy="1400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 rot="20791028" flipV="1">
            <a:off x="5490805" y="1197989"/>
            <a:ext cx="3159919" cy="6460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20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2423604" y="4172596"/>
            <a:ext cx="6720396" cy="110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endParaRPr lang="es-ES_tradnl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39823" y="5770367"/>
            <a:ext cx="3011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Vila-real, 29 </a:t>
            </a:r>
            <a:r>
              <a:rPr lang="en-US" sz="16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September</a:t>
            </a:r>
            <a:r>
              <a:rPr lang="es-ES" sz="16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2017</a:t>
            </a:r>
          </a:p>
          <a:p>
            <a:pPr algn="ctr"/>
            <a:endParaRPr lang="es-ES" sz="2000" b="1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23605" y="4820640"/>
            <a:ext cx="639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Innovative practices in urban freight distribution Current situation</a:t>
            </a:r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7" t="-883"/>
          <a:stretch/>
        </p:blipFill>
        <p:spPr>
          <a:xfrm>
            <a:off x="717042" y="5309609"/>
            <a:ext cx="1706562" cy="9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0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2097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Logistic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strategies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E05206"/>
                </a:solidFill>
              </a:rPr>
              <a:t>Urban </a:t>
            </a:r>
            <a:r>
              <a:rPr lang="es-ES_tradnl" sz="2400" dirty="0" err="1">
                <a:solidFill>
                  <a:srgbClr val="E05206"/>
                </a:solidFill>
              </a:rPr>
              <a:t>Consolidation</a:t>
            </a:r>
            <a:r>
              <a:rPr lang="es-ES_tradnl" sz="2400" dirty="0">
                <a:solidFill>
                  <a:srgbClr val="E05206"/>
                </a:solidFill>
              </a:rPr>
              <a:t> Centers</a:t>
            </a:r>
            <a:endParaRPr lang="es-ES" sz="2400" dirty="0">
              <a:solidFill>
                <a:srgbClr val="E05206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84367" y="2262641"/>
            <a:ext cx="6917578" cy="815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/>
              <a:t>UCC (Urban Consolidation </a:t>
            </a:r>
            <a:r>
              <a:rPr lang="en-GB" sz="1400" b="1" dirty="0" err="1"/>
              <a:t>Centers</a:t>
            </a:r>
            <a:r>
              <a:rPr lang="en-GB" sz="1400" b="1" dirty="0"/>
              <a:t>) </a:t>
            </a:r>
            <a:r>
              <a:rPr lang="en-GB" sz="1400" dirty="0"/>
              <a:t>allow to </a:t>
            </a:r>
            <a:r>
              <a:rPr lang="en-GB" sz="1400" b="1" dirty="0"/>
              <a:t>bundle freight</a:t>
            </a:r>
            <a:r>
              <a:rPr lang="en-GB" sz="1400" dirty="0"/>
              <a:t> and carry out a more efficient last-mile distribution for a specific area. 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Large trucks are replaced by alternative vehicles, improving the </a:t>
            </a:r>
            <a:r>
              <a:rPr lang="en-GB" sz="1400" b="1" dirty="0"/>
              <a:t>environmental conditions</a:t>
            </a:r>
            <a:r>
              <a:rPr lang="en-GB" sz="1400" dirty="0"/>
              <a:t>.</a:t>
            </a:r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79620" y="17727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197" y="1521455"/>
            <a:ext cx="354666" cy="3546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927863" y="1444222"/>
            <a:ext cx="3159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Large trucks do not need to carry out last mile small-scale deliveries</a:t>
            </a:r>
            <a:endParaRPr lang="es-ES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3005" y="3417915"/>
            <a:ext cx="3267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dirty="0">
              <a:solidFill>
                <a:schemeClr val="dk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dk1"/>
                </a:solidFill>
              </a:rPr>
              <a:t>Private carriers and retailers</a:t>
            </a:r>
            <a:r>
              <a:rPr lang="en-US" sz="1400" dirty="0">
                <a:solidFill>
                  <a:schemeClr val="dk1"/>
                </a:solidFill>
              </a:rPr>
              <a:t> do not appreciate much the benefits because they base their activities in economical balances.</a:t>
            </a:r>
          </a:p>
          <a:p>
            <a:pPr algn="just"/>
            <a:endParaRPr lang="en-US" sz="1400" dirty="0">
              <a:solidFill>
                <a:schemeClr val="dk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>
                <a:solidFill>
                  <a:schemeClr val="dk1"/>
                </a:solidFill>
              </a:rPr>
              <a:t>Public sector </a:t>
            </a:r>
            <a:r>
              <a:rPr lang="en-US" sz="1400" dirty="0">
                <a:solidFill>
                  <a:schemeClr val="dk1"/>
                </a:solidFill>
              </a:rPr>
              <a:t>is clearly the most satisfied stakeholder involved in urban consolidation centers.</a:t>
            </a:r>
            <a:endParaRPr lang="es-ES_tradnl" sz="1400" dirty="0">
              <a:solidFill>
                <a:schemeClr val="dk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615" y="3525637"/>
            <a:ext cx="3551338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10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7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2097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Logistic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strategies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E05206"/>
                </a:solidFill>
              </a:rPr>
              <a:t>Urban </a:t>
            </a:r>
            <a:r>
              <a:rPr lang="es-ES_tradnl" sz="2400" dirty="0" err="1">
                <a:solidFill>
                  <a:srgbClr val="E05206"/>
                </a:solidFill>
              </a:rPr>
              <a:t>Consolidation</a:t>
            </a:r>
            <a:r>
              <a:rPr lang="es-ES_tradnl" sz="2400" dirty="0">
                <a:solidFill>
                  <a:srgbClr val="E05206"/>
                </a:solidFill>
              </a:rPr>
              <a:t> Centers</a:t>
            </a:r>
            <a:endParaRPr lang="es-ES" sz="2400" dirty="0">
              <a:solidFill>
                <a:srgbClr val="E0520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0158" y="1924808"/>
            <a:ext cx="58952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b="1" dirty="0"/>
              <a:t>5 months </a:t>
            </a:r>
            <a:r>
              <a:rPr lang="en-US" sz="1200" dirty="0"/>
              <a:t>trails within SMILE project, funded by EU.</a:t>
            </a:r>
          </a:p>
          <a:p>
            <a:pPr algn="just">
              <a:spcBef>
                <a:spcPts val="600"/>
              </a:spcBef>
            </a:pPr>
            <a:r>
              <a:rPr lang="en-US" sz="1200" dirty="0"/>
              <a:t>Small-scale UCC was tried combining the use of two </a:t>
            </a:r>
            <a:r>
              <a:rPr lang="en-US" sz="1200" b="1" dirty="0"/>
              <a:t>electric tricycles </a:t>
            </a:r>
            <a:r>
              <a:rPr lang="en-US" sz="1200" dirty="0"/>
              <a:t>(cargo cycles) and an </a:t>
            </a:r>
            <a:r>
              <a:rPr lang="en-US" sz="1200" b="1" dirty="0"/>
              <a:t>urban transshipment terminal</a:t>
            </a:r>
            <a:r>
              <a:rPr lang="en-US" sz="1200" dirty="0"/>
              <a:t> located in the inner city.</a:t>
            </a:r>
          </a:p>
          <a:p>
            <a:pPr algn="just">
              <a:spcBef>
                <a:spcPts val="600"/>
              </a:spcBef>
            </a:pPr>
            <a:r>
              <a:rPr lang="en-US" sz="1200" dirty="0"/>
              <a:t>Promoted by the City Council but with strong cooperation of </a:t>
            </a:r>
            <a:r>
              <a:rPr lang="en-US" sz="1200" b="1" dirty="0" err="1"/>
              <a:t>Vanapedal</a:t>
            </a:r>
            <a:r>
              <a:rPr lang="en-US" sz="1200" dirty="0"/>
              <a:t>, as private operator.</a:t>
            </a:r>
          </a:p>
          <a:p>
            <a:pPr algn="just">
              <a:spcBef>
                <a:spcPts val="600"/>
              </a:spcBef>
            </a:pPr>
            <a:r>
              <a:rPr lang="en-US" sz="1200" dirty="0"/>
              <a:t>Large vehicles left the goods in the UCC and, during the same day, </a:t>
            </a:r>
            <a:r>
              <a:rPr lang="en-US" sz="1200" dirty="0" err="1"/>
              <a:t>Vanapedal</a:t>
            </a:r>
            <a:r>
              <a:rPr lang="en-US" sz="1200" dirty="0"/>
              <a:t> managed to deliver these parcels to the retailers and final customers. Three operators had regularly used the transshipment terminal and three more were using it occasionally.</a:t>
            </a:r>
          </a:p>
          <a:p>
            <a:pPr>
              <a:spcBef>
                <a:spcPts val="600"/>
              </a:spcBef>
            </a:pPr>
            <a:endParaRPr lang="en-US" sz="1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36" y="3737431"/>
            <a:ext cx="4960854" cy="271781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84420" y="1446058"/>
            <a:ext cx="320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UCC </a:t>
            </a:r>
            <a:r>
              <a:rPr lang="es-ES" b="1" dirty="0" err="1"/>
              <a:t>pilots</a:t>
            </a:r>
            <a:r>
              <a:rPr lang="es-ES" b="1" dirty="0"/>
              <a:t> in BARCELONA, 2014</a:t>
            </a:r>
          </a:p>
        </p:txBody>
      </p:sp>
      <p:sp>
        <p:nvSpPr>
          <p:cNvPr id="13" name="Elipse 12"/>
          <p:cNvSpPr/>
          <p:nvPr/>
        </p:nvSpPr>
        <p:spPr>
          <a:xfrm>
            <a:off x="6680371" y="1924808"/>
            <a:ext cx="840009" cy="784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600321" y="2707887"/>
            <a:ext cx="10134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Van km/day</a:t>
            </a:r>
          </a:p>
          <a:p>
            <a:pPr algn="ctr"/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 saved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4476" y="2044509"/>
            <a:ext cx="53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64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696498" y="5015685"/>
            <a:ext cx="840009" cy="784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434856" y="5800060"/>
            <a:ext cx="1376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CO2 tones saved during the pilot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836244" y="5117104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1,9</a:t>
            </a:r>
            <a:endParaRPr lang="es-E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6690787" y="3468589"/>
            <a:ext cx="840009" cy="784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419920" y="4235269"/>
            <a:ext cx="1467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Liters of fuel saved during the pilot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690787" y="3621097"/>
            <a:ext cx="115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2.400</a:t>
            </a:r>
            <a:endParaRPr lang="es-E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11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723799" y="6450513"/>
            <a:ext cx="31343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Transhipment terminal (</a:t>
            </a:r>
            <a:r>
              <a:rPr lang="en-GB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Valenciaport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Foundation, 2014)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8534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ceso alternativo 9"/>
          <p:cNvSpPr/>
          <p:nvPr/>
        </p:nvSpPr>
        <p:spPr>
          <a:xfrm>
            <a:off x="550058" y="2641462"/>
            <a:ext cx="1730158" cy="85604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roceso alternativo 8"/>
          <p:cNvSpPr/>
          <p:nvPr/>
        </p:nvSpPr>
        <p:spPr>
          <a:xfrm>
            <a:off x="552910" y="1699088"/>
            <a:ext cx="1727306" cy="72265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8 Rectángulo"/>
          <p:cNvSpPr/>
          <p:nvPr/>
        </p:nvSpPr>
        <p:spPr>
          <a:xfrm>
            <a:off x="484420" y="364866"/>
            <a:ext cx="2097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Logistic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strategies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E05206"/>
                </a:solidFill>
              </a:rPr>
              <a:t>Urban </a:t>
            </a:r>
            <a:r>
              <a:rPr lang="es-ES_tradnl" sz="2400" dirty="0" err="1">
                <a:solidFill>
                  <a:srgbClr val="E05206"/>
                </a:solidFill>
              </a:rPr>
              <a:t>Consolidation</a:t>
            </a:r>
            <a:r>
              <a:rPr lang="es-ES_tradnl" sz="2400" dirty="0">
                <a:solidFill>
                  <a:srgbClr val="E05206"/>
                </a:solidFill>
              </a:rPr>
              <a:t> Centers</a:t>
            </a:r>
            <a:endParaRPr lang="es-ES" sz="2400" dirty="0">
              <a:solidFill>
                <a:srgbClr val="E05206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2776" y="1710475"/>
            <a:ext cx="173015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Most of UCC gains satisfy </a:t>
            </a:r>
            <a:r>
              <a:rPr lang="en-US" sz="1500" b="1" dirty="0"/>
              <a:t>society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500" dirty="0"/>
              <a:t>More </a:t>
            </a:r>
            <a:r>
              <a:rPr lang="en-US" sz="1500" b="1" dirty="0"/>
              <a:t>expensive deliveries </a:t>
            </a:r>
            <a:r>
              <a:rPr lang="en-US" sz="1500" dirty="0"/>
              <a:t>for       private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582367" y="1841184"/>
            <a:ext cx="5315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Difficult to carry out projects without </a:t>
            </a:r>
            <a:r>
              <a:rPr lang="en-US" sz="1600" b="1" dirty="0"/>
              <a:t>public grants</a:t>
            </a:r>
            <a:r>
              <a:rPr lang="en-US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An option to promote UCC is to introduce new access </a:t>
            </a:r>
            <a:r>
              <a:rPr lang="en-US" sz="1600" b="1" dirty="0"/>
              <a:t>regulations</a:t>
            </a:r>
            <a:r>
              <a:rPr lang="en-US" sz="1600" dirty="0"/>
              <a:t> in specific areas.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To maximize benefits it is crucial the </a:t>
            </a:r>
            <a:r>
              <a:rPr lang="en-US" sz="1600" b="1" dirty="0"/>
              <a:t>interaction</a:t>
            </a:r>
            <a:r>
              <a:rPr lang="en-US" sz="1600" dirty="0"/>
              <a:t> between all the </a:t>
            </a:r>
            <a:r>
              <a:rPr lang="en-US" sz="1600" b="1" dirty="0"/>
              <a:t>stakeholders</a:t>
            </a:r>
            <a:r>
              <a:rPr lang="en-US" sz="1600" dirty="0"/>
              <a:t>.</a:t>
            </a:r>
          </a:p>
        </p:txBody>
      </p:sp>
      <p:sp>
        <p:nvSpPr>
          <p:cNvPr id="16" name="Elipse 15"/>
          <p:cNvSpPr/>
          <p:nvPr/>
        </p:nvSpPr>
        <p:spPr>
          <a:xfrm>
            <a:off x="4967974" y="4034116"/>
            <a:ext cx="1021977" cy="10444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4996017" y="5329267"/>
            <a:ext cx="1021977" cy="10309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162799" y="4294416"/>
            <a:ext cx="103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60%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072186" y="5642829"/>
            <a:ext cx="11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24-90%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017994" y="4287304"/>
            <a:ext cx="205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Urban freight </a:t>
            </a:r>
          </a:p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Kilometers saved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017994" y="5613904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Reductions </a:t>
            </a:r>
          </a:p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of CO2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95" y="4049720"/>
            <a:ext cx="3359030" cy="2238033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12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72975" y="1354870"/>
            <a:ext cx="355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Conclusions</a:t>
            </a:r>
            <a:r>
              <a:rPr lang="es-ES" dirty="0"/>
              <a:t> and </a:t>
            </a:r>
            <a:r>
              <a:rPr lang="es-ES" dirty="0" err="1"/>
              <a:t>key</a:t>
            </a:r>
            <a:r>
              <a:rPr lang="es-ES" dirty="0"/>
              <a:t> </a:t>
            </a:r>
            <a:r>
              <a:rPr lang="es-ES" dirty="0" err="1"/>
              <a:t>considerations</a:t>
            </a:r>
            <a:r>
              <a:rPr lang="es-E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278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2150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Logistic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strategies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E05206"/>
                </a:solidFill>
              </a:rPr>
              <a:t>Off-</a:t>
            </a:r>
            <a:r>
              <a:rPr lang="es-ES_tradnl" sz="2400" dirty="0" err="1">
                <a:solidFill>
                  <a:srgbClr val="E05206"/>
                </a:solidFill>
              </a:rPr>
              <a:t>hour</a:t>
            </a:r>
            <a:r>
              <a:rPr lang="es-ES_tradnl" sz="2400" dirty="0">
                <a:solidFill>
                  <a:srgbClr val="E05206"/>
                </a:solidFill>
              </a:rPr>
              <a:t> </a:t>
            </a:r>
            <a:r>
              <a:rPr lang="es-ES_tradnl" sz="2400" dirty="0" err="1">
                <a:solidFill>
                  <a:srgbClr val="E05206"/>
                </a:solidFill>
              </a:rPr>
              <a:t>distribution</a:t>
            </a:r>
            <a:r>
              <a:rPr lang="es-ES_tradnl" sz="2400" dirty="0">
                <a:solidFill>
                  <a:srgbClr val="E05206"/>
                </a:solidFill>
              </a:rPr>
              <a:t> (OHD)</a:t>
            </a:r>
            <a:endParaRPr lang="es-ES" sz="2400" dirty="0">
              <a:solidFill>
                <a:srgbClr val="E05206"/>
              </a:solidFill>
            </a:endParaRPr>
          </a:p>
        </p:txBody>
      </p:sp>
      <p:sp>
        <p:nvSpPr>
          <p:cNvPr id="18" name="Marcador de número de diapositiva 2"/>
          <p:cNvSpPr txBox="1">
            <a:spLocks/>
          </p:cNvSpPr>
          <p:nvPr/>
        </p:nvSpPr>
        <p:spPr>
          <a:xfrm>
            <a:off x="6686938" y="6414591"/>
            <a:ext cx="21336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B62B78-F64C-4BDD-B53D-66EEBB39AC06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197" y="1521455"/>
            <a:ext cx="354666" cy="35466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927863" y="1444222"/>
            <a:ext cx="345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Slow operations in peak hours, producing congestion and pollution</a:t>
            </a:r>
            <a:endParaRPr lang="es-ES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83760" y="2241801"/>
            <a:ext cx="6917578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/>
              <a:t>OHD (Off-hour distribution) </a:t>
            </a:r>
            <a:r>
              <a:rPr lang="en-GB" sz="1400" dirty="0"/>
              <a:t>allows to reduce peak time deliveries improving the </a:t>
            </a:r>
            <a:r>
              <a:rPr lang="en-GB" sz="1400" b="1" dirty="0"/>
              <a:t>efficiency</a:t>
            </a:r>
            <a:r>
              <a:rPr lang="en-GB" sz="1400" dirty="0"/>
              <a:t> on freight distribution operations within cities. 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Simpler schemes and </a:t>
            </a:r>
            <a:r>
              <a:rPr lang="en-GB" sz="1400" b="1" dirty="0"/>
              <a:t>routes</a:t>
            </a:r>
            <a:r>
              <a:rPr lang="en-GB" sz="1400" dirty="0"/>
              <a:t> are possible. 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Special interest for supermarkets and </a:t>
            </a:r>
            <a:r>
              <a:rPr lang="en-GB" sz="1400" b="1" dirty="0"/>
              <a:t>big businesses</a:t>
            </a:r>
            <a:r>
              <a:rPr lang="en-GB" sz="1400" dirty="0"/>
              <a:t>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4420" y="3808341"/>
            <a:ext cx="3531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For </a:t>
            </a:r>
            <a:r>
              <a:rPr lang="en-US" sz="1400" b="1" dirty="0"/>
              <a:t>carriers and retailers</a:t>
            </a:r>
            <a:r>
              <a:rPr lang="en-US" sz="1400" dirty="0"/>
              <a:t>, the deliveries are more efficient, for its time savings.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Public sector</a:t>
            </a:r>
            <a:r>
              <a:rPr lang="en-US" sz="1400" dirty="0"/>
              <a:t> is interested as well because it is a measure that can improve significantly the congestion levels in peak hours.</a:t>
            </a:r>
            <a:endParaRPr lang="es-ES_tradn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it is needed a </a:t>
            </a:r>
            <a:r>
              <a:rPr lang="en-US" sz="1400" b="1" dirty="0"/>
              <a:t>legal framework </a:t>
            </a:r>
            <a:r>
              <a:rPr lang="en-US" sz="1400" dirty="0"/>
              <a:t>to regulate the time windows and noise levels. </a:t>
            </a:r>
            <a:endParaRPr lang="es-ES_tradnl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13</a:t>
            </a:fld>
            <a:endParaRPr lang="es-ES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095" y="3715477"/>
            <a:ext cx="3179214" cy="233963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436615" y="6055110"/>
            <a:ext cx="41833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9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(Hayes, 2006)</a:t>
            </a:r>
          </a:p>
        </p:txBody>
      </p:sp>
    </p:spTree>
    <p:extLst>
      <p:ext uri="{BB962C8B-B14F-4D97-AF65-F5344CB8AC3E}">
        <p14:creationId xmlns:p14="http://schemas.microsoft.com/office/powerpoint/2010/main" val="262653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2097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Logistic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strategies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E05206"/>
                </a:solidFill>
              </a:rPr>
              <a:t>Off-</a:t>
            </a:r>
            <a:r>
              <a:rPr lang="es-ES_tradnl" sz="2400" dirty="0" err="1">
                <a:solidFill>
                  <a:srgbClr val="E05206"/>
                </a:solidFill>
              </a:rPr>
              <a:t>hour</a:t>
            </a:r>
            <a:r>
              <a:rPr lang="es-ES_tradnl" sz="2400" dirty="0">
                <a:solidFill>
                  <a:srgbClr val="E05206"/>
                </a:solidFill>
              </a:rPr>
              <a:t> </a:t>
            </a:r>
            <a:r>
              <a:rPr lang="es-ES_tradnl" sz="2400" dirty="0" err="1">
                <a:solidFill>
                  <a:srgbClr val="E05206"/>
                </a:solidFill>
              </a:rPr>
              <a:t>distribution</a:t>
            </a:r>
            <a:r>
              <a:rPr lang="es-ES_tradnl" sz="2400" dirty="0">
                <a:solidFill>
                  <a:srgbClr val="E05206"/>
                </a:solidFill>
              </a:rPr>
              <a:t> (OHD)</a:t>
            </a:r>
            <a:endParaRPr lang="es-ES" sz="2400" dirty="0">
              <a:solidFill>
                <a:srgbClr val="E0520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752" y="1994057"/>
            <a:ext cx="571150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dirty="0"/>
              <a:t>In 2003 it was tried the first OHD trail within MIRACLES-CIVITAS, an EU project.</a:t>
            </a:r>
          </a:p>
          <a:p>
            <a:pPr algn="just">
              <a:spcBef>
                <a:spcPts val="600"/>
              </a:spcBef>
            </a:pPr>
            <a:r>
              <a:rPr lang="en-US" sz="1200" dirty="0"/>
              <a:t>It was conducted by the national chain of supermarkets </a:t>
            </a:r>
            <a:r>
              <a:rPr lang="en-US" sz="1200" b="1" dirty="0" err="1"/>
              <a:t>Mercadona</a:t>
            </a:r>
            <a:r>
              <a:rPr lang="en-US" sz="1200" dirty="0"/>
              <a:t> with collaboration of the City Council using an </a:t>
            </a:r>
            <a:r>
              <a:rPr lang="en-US" sz="1200" b="1" dirty="0"/>
              <a:t>adapted 40 tones truck </a:t>
            </a:r>
            <a:r>
              <a:rPr lang="en-US" sz="1200" dirty="0"/>
              <a:t>for noise matters. Deliveries were carried out in the periods 05.00-06.00 h and 23.00-24.00 h.</a:t>
            </a:r>
          </a:p>
          <a:p>
            <a:pPr algn="just">
              <a:spcBef>
                <a:spcPts val="600"/>
              </a:spcBef>
            </a:pPr>
            <a:r>
              <a:rPr lang="en-US" sz="1200" dirty="0"/>
              <a:t>Along 2006 and 2007 trails restarted involving more supermarket chains and noise </a:t>
            </a:r>
            <a:r>
              <a:rPr lang="en-US" sz="1200" b="1" dirty="0"/>
              <a:t>measurements</a:t>
            </a:r>
            <a:r>
              <a:rPr lang="en-US" sz="1200" dirty="0"/>
              <a:t> were taken in different locations. </a:t>
            </a:r>
          </a:p>
          <a:p>
            <a:pPr algn="just">
              <a:spcBef>
                <a:spcPts val="600"/>
              </a:spcBef>
            </a:pPr>
            <a:r>
              <a:rPr lang="en-US" sz="1200" dirty="0"/>
              <a:t>Currently some supermarkets keep night deliveries as </a:t>
            </a:r>
            <a:r>
              <a:rPr lang="en-US" sz="1200" b="1" dirty="0"/>
              <a:t>routine</a:t>
            </a:r>
            <a:r>
              <a:rPr lang="en-US" sz="1200" dirty="0"/>
              <a:t>. </a:t>
            </a:r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84420" y="1446058"/>
            <a:ext cx="31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Night deliveries in </a:t>
            </a:r>
            <a:r>
              <a:rPr lang="es-ES" b="1" dirty="0"/>
              <a:t>BARCELONA</a:t>
            </a:r>
          </a:p>
        </p:txBody>
      </p:sp>
      <p:sp>
        <p:nvSpPr>
          <p:cNvPr id="13" name="Elipse 12"/>
          <p:cNvSpPr/>
          <p:nvPr/>
        </p:nvSpPr>
        <p:spPr>
          <a:xfrm>
            <a:off x="6715263" y="2840585"/>
            <a:ext cx="840009" cy="784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502964" y="3617821"/>
            <a:ext cx="12779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Hour per trip </a:t>
            </a:r>
          </a:p>
          <a:p>
            <a:pPr algn="ctr"/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is saved in each </a:t>
            </a:r>
          </a:p>
          <a:p>
            <a:pPr algn="ctr"/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supermarket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952121" y="2967593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s-E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715263" y="4479845"/>
            <a:ext cx="840009" cy="784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462753" y="5351884"/>
            <a:ext cx="1376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Conventional trucks can be replaced using </a:t>
            </a: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  trucks of 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40</a:t>
            </a:r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 tones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947807" y="4579644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6"/>
          <a:stretch/>
        </p:blipFill>
        <p:spPr>
          <a:xfrm>
            <a:off x="1017069" y="3717711"/>
            <a:ext cx="4950367" cy="2638436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14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5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2097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Logistic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strategies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E05206"/>
                </a:solidFill>
              </a:rPr>
              <a:t>Off-</a:t>
            </a:r>
            <a:r>
              <a:rPr lang="es-ES_tradnl" sz="2400" dirty="0" err="1">
                <a:solidFill>
                  <a:srgbClr val="E05206"/>
                </a:solidFill>
              </a:rPr>
              <a:t>hour</a:t>
            </a:r>
            <a:r>
              <a:rPr lang="es-ES_tradnl" sz="2400" dirty="0">
                <a:solidFill>
                  <a:srgbClr val="E05206"/>
                </a:solidFill>
              </a:rPr>
              <a:t> </a:t>
            </a:r>
            <a:r>
              <a:rPr lang="es-ES_tradnl" sz="2400" dirty="0" err="1">
                <a:solidFill>
                  <a:srgbClr val="E05206"/>
                </a:solidFill>
              </a:rPr>
              <a:t>distribution</a:t>
            </a:r>
            <a:r>
              <a:rPr lang="es-ES_tradnl" sz="2400" dirty="0">
                <a:solidFill>
                  <a:srgbClr val="E05206"/>
                </a:solidFill>
              </a:rPr>
              <a:t> (OHD)</a:t>
            </a:r>
            <a:endParaRPr lang="es-ES" sz="2400" dirty="0">
              <a:solidFill>
                <a:srgbClr val="E05206"/>
              </a:solidFill>
            </a:endParaRPr>
          </a:p>
        </p:txBody>
      </p:sp>
      <p:sp>
        <p:nvSpPr>
          <p:cNvPr id="5" name="Proceso alternativo 4"/>
          <p:cNvSpPr/>
          <p:nvPr/>
        </p:nvSpPr>
        <p:spPr>
          <a:xfrm>
            <a:off x="633593" y="2814310"/>
            <a:ext cx="1727306" cy="46929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roceso alternativo 5"/>
          <p:cNvSpPr/>
          <p:nvPr/>
        </p:nvSpPr>
        <p:spPr>
          <a:xfrm>
            <a:off x="633593" y="1705179"/>
            <a:ext cx="1727306" cy="833133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68314" y="1705179"/>
            <a:ext cx="173015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500" b="1" dirty="0"/>
              <a:t>Efficient</a:t>
            </a:r>
            <a:r>
              <a:rPr lang="en-US" sz="1500" dirty="0"/>
              <a:t> logistics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Better </a:t>
            </a:r>
            <a:r>
              <a:rPr lang="en-US" sz="1500" b="1" dirty="0"/>
              <a:t>working conditions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500" b="1" dirty="0"/>
              <a:t>Noise </a:t>
            </a:r>
            <a:r>
              <a:rPr lang="en-US" sz="1500" dirty="0"/>
              <a:t>problems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582367" y="1856526"/>
            <a:ext cx="55301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Have an adequate </a:t>
            </a:r>
            <a:r>
              <a:rPr lang="en-US" sz="1600" b="1" dirty="0"/>
              <a:t>legal framework </a:t>
            </a:r>
            <a:r>
              <a:rPr lang="en-US" sz="1600" dirty="0"/>
              <a:t>to facilitate operations avoiding complains.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Adapt </a:t>
            </a:r>
            <a:r>
              <a:rPr lang="en-US" sz="1600" dirty="0"/>
              <a:t>OHD slowly and </a:t>
            </a:r>
            <a:r>
              <a:rPr lang="en-US" sz="1600" b="1" dirty="0"/>
              <a:t>cautiously </a:t>
            </a:r>
            <a:r>
              <a:rPr lang="en-US" sz="1600" dirty="0"/>
              <a:t>in order to be accepted for the population.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Public cooperation to acquire </a:t>
            </a:r>
            <a:r>
              <a:rPr lang="en-US" sz="1600" b="1" dirty="0"/>
              <a:t>silent vehicles and equipment</a:t>
            </a:r>
            <a:r>
              <a:rPr lang="en-US" sz="1600" dirty="0"/>
              <a:t>.</a:t>
            </a:r>
          </a:p>
        </p:txBody>
      </p:sp>
      <p:sp>
        <p:nvSpPr>
          <p:cNvPr id="9" name="Elipse 8"/>
          <p:cNvSpPr/>
          <p:nvPr/>
        </p:nvSpPr>
        <p:spPr>
          <a:xfrm>
            <a:off x="4745002" y="4011794"/>
            <a:ext cx="1165413" cy="11116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745002" y="5275818"/>
            <a:ext cx="1129554" cy="11249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53922" y="5618506"/>
            <a:ext cx="111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12-55%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967842" y="4410336"/>
            <a:ext cx="164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Travel time savings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938458" y="5527156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Reductions </a:t>
            </a:r>
          </a:p>
          <a:p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of CO2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9"/>
          <a:stretch/>
        </p:blipFill>
        <p:spPr>
          <a:xfrm>
            <a:off x="633593" y="4011794"/>
            <a:ext cx="3788746" cy="210806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853922" y="4367551"/>
            <a:ext cx="111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15-60%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15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372975" y="1354870"/>
            <a:ext cx="355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Conclusions</a:t>
            </a:r>
            <a:r>
              <a:rPr lang="es-ES" dirty="0"/>
              <a:t> and </a:t>
            </a:r>
            <a:r>
              <a:rPr lang="es-ES" dirty="0" err="1"/>
              <a:t>key</a:t>
            </a:r>
            <a:r>
              <a:rPr lang="es-ES" dirty="0"/>
              <a:t> </a:t>
            </a:r>
            <a:r>
              <a:rPr lang="es-ES" dirty="0" err="1"/>
              <a:t>considerations</a:t>
            </a:r>
            <a:r>
              <a:rPr lang="es-E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6069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2097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Logistic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strategies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E05206"/>
                </a:solidFill>
              </a:rPr>
              <a:t>Pick-up </a:t>
            </a:r>
            <a:r>
              <a:rPr lang="es-ES_tradnl" sz="2400" dirty="0" err="1">
                <a:solidFill>
                  <a:srgbClr val="E05206"/>
                </a:solidFill>
              </a:rPr>
              <a:t>points</a:t>
            </a:r>
            <a:endParaRPr lang="es-ES" sz="2400" dirty="0">
              <a:solidFill>
                <a:srgbClr val="E0520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258" y="1425972"/>
            <a:ext cx="4824729" cy="273027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713386" y="4156245"/>
            <a:ext cx="39444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Current forms of deliveries used in Germany (</a:t>
            </a:r>
            <a:r>
              <a:rPr lang="en-US" sz="900" i="1" dirty="0" err="1">
                <a:solidFill>
                  <a:schemeClr val="bg1">
                    <a:lumMod val="50000"/>
                  </a:schemeClr>
                </a:solidFill>
              </a:rPr>
              <a:t>Morganti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900" i="1" dirty="0" err="1">
                <a:solidFill>
                  <a:schemeClr val="bg1">
                    <a:lumMod val="50000"/>
                  </a:schemeClr>
                </a:solidFill>
              </a:rPr>
              <a:t>Dablanc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, &amp; Fortin, 2014)</a:t>
            </a:r>
            <a:endParaRPr lang="es-ES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14" y="1572915"/>
            <a:ext cx="354666" cy="35466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822384" y="1412134"/>
            <a:ext cx="1986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More than one trip is needed to deliver a parcel and there are too</a:t>
            </a:r>
            <a:r>
              <a:rPr lang="en-US" sz="1600" dirty="0"/>
              <a:t> many addresses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61753" y="4858934"/>
            <a:ext cx="705686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400" dirty="0"/>
              <a:t>Logistic operators create </a:t>
            </a:r>
            <a:r>
              <a:rPr lang="en-GB" sz="1400" b="1" dirty="0"/>
              <a:t>pick-up point networks </a:t>
            </a:r>
            <a:r>
              <a:rPr lang="en-GB" sz="1400" dirty="0"/>
              <a:t>in order to avoid door to door distribution, but offering shipments close to the desired addresses. The delivery process is finished at the </a:t>
            </a:r>
            <a:r>
              <a:rPr lang="en-GB" sz="1400" b="1" dirty="0"/>
              <a:t>first try </a:t>
            </a:r>
            <a:r>
              <a:rPr lang="en-GB" sz="1400" dirty="0"/>
              <a:t>avoiding multiple trips.</a:t>
            </a:r>
          </a:p>
          <a:p>
            <a:pPr algn="just">
              <a:spcBef>
                <a:spcPts val="600"/>
              </a:spcBef>
            </a:pPr>
            <a:r>
              <a:rPr lang="en-GB" sz="1400" dirty="0"/>
              <a:t>Special interest for </a:t>
            </a:r>
            <a:r>
              <a:rPr lang="en-GB" sz="1400" b="1" dirty="0"/>
              <a:t>small parcels </a:t>
            </a:r>
            <a:r>
              <a:rPr lang="en-GB" sz="1400" dirty="0"/>
              <a:t>to particulars. </a:t>
            </a:r>
          </a:p>
          <a:p>
            <a:pPr algn="just">
              <a:spcBef>
                <a:spcPts val="600"/>
              </a:spcBef>
            </a:pPr>
            <a:r>
              <a:rPr lang="en-GB" sz="1400" dirty="0"/>
              <a:t>2 types: </a:t>
            </a:r>
            <a:r>
              <a:rPr lang="en-GB" sz="1400" b="1" dirty="0"/>
              <a:t>Attended</a:t>
            </a:r>
            <a:r>
              <a:rPr lang="en-GB" sz="1400" dirty="0"/>
              <a:t> pick-up points or </a:t>
            </a:r>
            <a:r>
              <a:rPr lang="en-GB" sz="1400" b="1" dirty="0"/>
              <a:t>lockers</a:t>
            </a:r>
            <a:r>
              <a:rPr lang="en-GB" sz="1400" dirty="0"/>
              <a:t>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74" y="2666104"/>
            <a:ext cx="2583843" cy="1720973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16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Cuadro de texto 30"/>
          <p:cNvSpPr txBox="1"/>
          <p:nvPr/>
        </p:nvSpPr>
        <p:spPr>
          <a:xfrm>
            <a:off x="1533393" y="4407464"/>
            <a:ext cx="3305810" cy="138499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DPDHL locker station (</a:t>
            </a:r>
            <a:r>
              <a:rPr lang="en-US" sz="900" i="1" dirty="0" err="1">
                <a:solidFill>
                  <a:schemeClr val="bg1">
                    <a:lumMod val="50000"/>
                  </a:schemeClr>
                </a:solidFill>
              </a:rPr>
              <a:t>Packstation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S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62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250653" y="292840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ts val="1400"/>
              </a:lnSpc>
            </a:pPr>
            <a:endParaRPr lang="es-ES_tradnl" sz="1400" b="1" u="none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159831" y="1803876"/>
            <a:ext cx="6091762" cy="485075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</p:spPr>
        <p:txBody>
          <a:bodyPr wrap="square" lIns="76200" tIns="75600" rIns="76200" bIns="75600" anchor="ctr" anchorCtr="1">
            <a:spAutoFit/>
          </a:bodyPr>
          <a:lstStyle/>
          <a:p>
            <a:pPr marL="179388" lvl="1" indent="-342900" algn="ctr" eaLnBrk="0" hangingPunct="0">
              <a:lnSpc>
                <a:spcPct val="90000"/>
              </a:lnSpc>
              <a:spcBef>
                <a:spcPct val="90000"/>
              </a:spcBef>
              <a:defRPr/>
            </a:pP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1.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Last mile deliveries in cities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159822" y="3642430"/>
            <a:ext cx="6091762" cy="4850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76200" tIns="75600" rIns="76200" bIns="75600" anchor="ctr" anchorCtr="1">
            <a:spAutoFit/>
          </a:bodyPr>
          <a:lstStyle/>
          <a:p>
            <a:pPr marL="179388" lvl="1" indent="-342900" algn="ctr" eaLnBrk="0" hangingPunct="0">
              <a:lnSpc>
                <a:spcPct val="90000"/>
              </a:lnSpc>
              <a:spcBef>
                <a:spcPct val="90000"/>
              </a:spcBef>
              <a:defRPr/>
            </a:pP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3.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Detected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shifts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and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future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innovations</a:t>
            </a:r>
            <a:endParaRPr lang="ca-E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159822" y="2723153"/>
            <a:ext cx="6091762" cy="485075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</p:spPr>
        <p:txBody>
          <a:bodyPr wrap="square" lIns="76200" tIns="75600" rIns="76200" bIns="75600" anchor="ctr" anchorCtr="1">
            <a:spAutoFit/>
          </a:bodyPr>
          <a:lstStyle/>
          <a:p>
            <a:pPr marL="179388" lvl="1" indent="-342900" algn="ctr" eaLnBrk="0" hangingPunct="0">
              <a:lnSpc>
                <a:spcPct val="90000"/>
              </a:lnSpc>
              <a:spcBef>
                <a:spcPct val="90000"/>
              </a:spcBef>
              <a:defRPr/>
            </a:pP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2. Logistic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strategies</a:t>
            </a:r>
            <a:endParaRPr lang="ca-E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17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0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3. Detected shifts and future innovations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033830" y="3684494"/>
            <a:ext cx="288" cy="3048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06189" y="3684494"/>
            <a:ext cx="7682752" cy="896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94745" y="3008574"/>
            <a:ext cx="16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E05206"/>
                </a:solidFill>
              </a:rPr>
              <a:t>Electric </a:t>
            </a:r>
            <a:r>
              <a:rPr lang="en-US" dirty="0">
                <a:solidFill>
                  <a:srgbClr val="E05206"/>
                </a:solidFill>
              </a:rPr>
              <a:t>vehicles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274743" y="5756263"/>
            <a:ext cx="1813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E05206"/>
                </a:solidFill>
              </a:rPr>
              <a:t>Shared</a:t>
            </a:r>
            <a:r>
              <a:rPr lang="es-ES" dirty="0">
                <a:solidFill>
                  <a:srgbClr val="E05206"/>
                </a:solidFill>
              </a:rPr>
              <a:t> </a:t>
            </a:r>
            <a:r>
              <a:rPr lang="es-ES" dirty="0" err="1">
                <a:solidFill>
                  <a:srgbClr val="E05206"/>
                </a:solidFill>
              </a:rPr>
              <a:t>economy</a:t>
            </a:r>
            <a:endParaRPr lang="es-ES" dirty="0">
              <a:solidFill>
                <a:srgbClr val="E05206"/>
              </a:solidFill>
            </a:endParaRPr>
          </a:p>
          <a:p>
            <a:r>
              <a:rPr lang="es-ES" sz="1400" dirty="0">
                <a:solidFill>
                  <a:srgbClr val="E05206"/>
                </a:solidFill>
              </a:rPr>
              <a:t>Crowdsourcing  apps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68778" y="5971706"/>
            <a:ext cx="127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E05206"/>
                </a:solidFill>
              </a:rPr>
              <a:t>Cargocycles</a:t>
            </a:r>
            <a:endParaRPr lang="en-US" dirty="0">
              <a:solidFill>
                <a:srgbClr val="E05206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18</a:t>
            </a:fld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179007" y="897063"/>
            <a:ext cx="7682752" cy="896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1" r="9328" b="1"/>
          <a:stretch/>
        </p:blipFill>
        <p:spPr>
          <a:xfrm>
            <a:off x="3731403" y="923366"/>
            <a:ext cx="4444409" cy="2501448"/>
          </a:xfrm>
          <a:prstGeom prst="rect">
            <a:avLst/>
          </a:prstGeom>
        </p:spPr>
      </p:pic>
      <p:sp>
        <p:nvSpPr>
          <p:cNvPr id="16" name="Cuadro de texto 61"/>
          <p:cNvSpPr txBox="1"/>
          <p:nvPr/>
        </p:nvSpPr>
        <p:spPr>
          <a:xfrm>
            <a:off x="4589929" y="3377906"/>
            <a:ext cx="3030071" cy="243844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 market share (2013-2016)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95706" y="1307295"/>
            <a:ext cx="3408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Last mile distribution is a great chance to incorporate EV for its </a:t>
            </a:r>
            <a:r>
              <a:rPr lang="en-US" sz="1200" b="1" dirty="0"/>
              <a:t>repetitive routes</a:t>
            </a:r>
            <a:r>
              <a:rPr lang="en-US" sz="1200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Limited</a:t>
            </a:r>
            <a:r>
              <a:rPr lang="en-US" sz="1200" dirty="0"/>
              <a:t> models, infrastructure and technical support in an </a:t>
            </a:r>
            <a:r>
              <a:rPr lang="en-US" sz="1200" b="1" dirty="0"/>
              <a:t>impediment</a:t>
            </a:r>
            <a:r>
              <a:rPr lang="en-US" sz="1200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It is needed </a:t>
            </a:r>
            <a:r>
              <a:rPr lang="en-US" sz="1200" b="1" dirty="0"/>
              <a:t>public sector </a:t>
            </a:r>
            <a:r>
              <a:rPr lang="en-US" sz="1200" dirty="0"/>
              <a:t>involvement because benefits are basically for citizens.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8" name="Imagen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15" y="5062219"/>
            <a:ext cx="2285051" cy="15289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6621" y="4943517"/>
            <a:ext cx="1935855" cy="1528935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352919" y="3928338"/>
            <a:ext cx="340803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Startups based on </a:t>
            </a:r>
            <a:r>
              <a:rPr lang="en-US" sz="1200" b="1" dirty="0"/>
              <a:t>shared economy </a:t>
            </a:r>
            <a:r>
              <a:rPr lang="en-US" sz="1200" dirty="0"/>
              <a:t>concept.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Low </a:t>
            </a:r>
            <a:r>
              <a:rPr lang="en-US" sz="1200" b="1" dirty="0"/>
              <a:t>investment</a:t>
            </a:r>
            <a:r>
              <a:rPr lang="en-US" sz="1200" dirty="0"/>
              <a:t> requirements.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Problems with </a:t>
            </a:r>
            <a:r>
              <a:rPr lang="en-US" sz="1200" b="1" dirty="0"/>
              <a:t>legal</a:t>
            </a:r>
            <a:r>
              <a:rPr lang="en-US" sz="1200" dirty="0"/>
              <a:t> and liability concerns.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23365" y="3888550"/>
            <a:ext cx="3408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Alternative to face with strong restrictions in </a:t>
            </a:r>
            <a:r>
              <a:rPr lang="en-US" sz="1200" b="1" dirty="0"/>
              <a:t>complex urban areas</a:t>
            </a:r>
            <a:r>
              <a:rPr lang="en-US" sz="1200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Parcel deliveries, point to point.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Some operators are shifting their urban fleets.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635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3. Detected shifts and future innovations</a:t>
            </a: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4016190" y="1008624"/>
            <a:ext cx="36698" cy="555354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85514" y="3675529"/>
            <a:ext cx="7503427" cy="1793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484420" y="6129366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E05206"/>
                </a:solidFill>
              </a:rPr>
              <a:t>Drones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288372" y="6059770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05206"/>
                </a:solidFill>
              </a:rPr>
              <a:t>Cable</a:t>
            </a:r>
            <a:r>
              <a:rPr lang="en-US" b="1" dirty="0"/>
              <a:t> </a:t>
            </a:r>
            <a:r>
              <a:rPr lang="en-US" dirty="0">
                <a:solidFill>
                  <a:srgbClr val="E05206"/>
                </a:solidFill>
              </a:rPr>
              <a:t>rail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456631" y="3072100"/>
            <a:ext cx="80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E05206"/>
                </a:solidFill>
              </a:rPr>
              <a:t>Droids</a:t>
            </a:r>
            <a:endParaRPr lang="es-ES" dirty="0">
              <a:solidFill>
                <a:srgbClr val="E05206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19</a:t>
            </a:fld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484420" y="999659"/>
            <a:ext cx="7503427" cy="1793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Imagen 1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2701" y="1300532"/>
            <a:ext cx="1896052" cy="1671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uadro de texto 56"/>
          <p:cNvSpPr txBox="1"/>
          <p:nvPr/>
        </p:nvSpPr>
        <p:spPr>
          <a:xfrm>
            <a:off x="6548396" y="3051946"/>
            <a:ext cx="1531924" cy="138499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Droid prototype (Swiss Post)</a:t>
            </a:r>
            <a:endParaRPr lang="es-ES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613" y="4502177"/>
            <a:ext cx="2719070" cy="1299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Cuadro de texto 58"/>
          <p:cNvSpPr txBox="1"/>
          <p:nvPr/>
        </p:nvSpPr>
        <p:spPr>
          <a:xfrm>
            <a:off x="1778780" y="5861208"/>
            <a:ext cx="1833667" cy="138499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drone prototype (Amazon)</a:t>
            </a:r>
            <a:endParaRPr lang="es-ES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737" y="3989009"/>
            <a:ext cx="2188101" cy="2255427"/>
          </a:xfrm>
          <a:prstGeom prst="rect">
            <a:avLst/>
          </a:prstGeom>
        </p:spPr>
      </p:pic>
      <p:sp>
        <p:nvSpPr>
          <p:cNvPr id="26" name="Cuadro de texto 58"/>
          <p:cNvSpPr txBox="1"/>
          <p:nvPr/>
        </p:nvSpPr>
        <p:spPr>
          <a:xfrm>
            <a:off x="6357017" y="6289909"/>
            <a:ext cx="1896138" cy="139193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9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 rail prototype (</a:t>
            </a:r>
            <a:r>
              <a:rPr lang="en-US" sz="90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iBosst</a:t>
            </a:r>
            <a:r>
              <a:rPr lang="en-US" sz="9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Ltd.)  </a:t>
            </a:r>
            <a:endParaRPr lang="es-ES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24117" y="1422750"/>
            <a:ext cx="1516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Slow velocity, navigating using a mixture of </a:t>
            </a:r>
            <a:r>
              <a:rPr lang="en-US" sz="1400" b="1" dirty="0"/>
              <a:t>geolocation signals </a:t>
            </a:r>
            <a:r>
              <a:rPr lang="en-US" sz="1400" dirty="0"/>
              <a:t>and visual recognition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13511" y="1746853"/>
            <a:ext cx="319592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dirty="0"/>
              <a:t>Future of last mile distribution consider </a:t>
            </a:r>
            <a:r>
              <a:rPr lang="en-US" sz="1400" b="1" dirty="0"/>
              <a:t>ambitious options </a:t>
            </a:r>
            <a:r>
              <a:rPr lang="en-US" sz="1400" dirty="0"/>
              <a:t>to deliver parcels without any human intervention. </a:t>
            </a:r>
          </a:p>
          <a:p>
            <a:pPr algn="just">
              <a:spcBef>
                <a:spcPts val="600"/>
              </a:spcBef>
            </a:pPr>
            <a:r>
              <a:rPr lang="en-US" sz="1400" dirty="0"/>
              <a:t>These are still </a:t>
            </a:r>
            <a:r>
              <a:rPr lang="en-US" sz="1400" b="1" dirty="0"/>
              <a:t>over development </a:t>
            </a:r>
            <a:r>
              <a:rPr lang="en-US" sz="1400" dirty="0"/>
              <a:t>and only few companies invest resources on them</a:t>
            </a:r>
            <a:r>
              <a:rPr lang="es-ES" sz="1400" dirty="0"/>
              <a:t>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39231" y="3877754"/>
            <a:ext cx="341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Direct</a:t>
            </a:r>
            <a:r>
              <a:rPr lang="en-US" sz="1400" dirty="0"/>
              <a:t> routes at relatively high speed, designed to cover </a:t>
            </a:r>
            <a:r>
              <a:rPr lang="en-US" sz="1400" b="1" dirty="0"/>
              <a:t>rural areas</a:t>
            </a:r>
            <a:r>
              <a:rPr lang="en-US" sz="1400" dirty="0"/>
              <a:t>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137228" y="4218915"/>
            <a:ext cx="1385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Low-altitude static cable rails.</a:t>
            </a:r>
          </a:p>
          <a:p>
            <a:r>
              <a:rPr lang="en-US" sz="1400" b="1" dirty="0"/>
              <a:t>Low energy</a:t>
            </a:r>
            <a:r>
              <a:rPr lang="en-US" sz="1400" dirty="0"/>
              <a:t> consumption,   but high </a:t>
            </a:r>
            <a:r>
              <a:rPr lang="en-US" sz="1400" b="1" dirty="0"/>
              <a:t>visual</a:t>
            </a:r>
            <a:r>
              <a:rPr lang="en-US" sz="1400" dirty="0"/>
              <a:t> </a:t>
            </a:r>
            <a:r>
              <a:rPr lang="en-US" sz="1400" b="1" dirty="0"/>
              <a:t>contamination</a:t>
            </a:r>
          </a:p>
        </p:txBody>
      </p:sp>
      <p:sp>
        <p:nvSpPr>
          <p:cNvPr id="22" name="10 CuadroTexto"/>
          <p:cNvSpPr txBox="1"/>
          <p:nvPr/>
        </p:nvSpPr>
        <p:spPr>
          <a:xfrm>
            <a:off x="318840" y="1132658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>
                <a:solidFill>
                  <a:srgbClr val="E05206"/>
                </a:solidFill>
              </a:rPr>
              <a:t>Near</a:t>
            </a:r>
            <a:r>
              <a:rPr lang="es-ES_tradnl" sz="2400" dirty="0">
                <a:solidFill>
                  <a:srgbClr val="E05206"/>
                </a:solidFill>
              </a:rPr>
              <a:t> </a:t>
            </a:r>
            <a:r>
              <a:rPr lang="es-ES_tradnl" sz="2400" dirty="0" err="1">
                <a:solidFill>
                  <a:srgbClr val="E05206"/>
                </a:solidFill>
              </a:rPr>
              <a:t>future</a:t>
            </a:r>
            <a:endParaRPr lang="es-ES" sz="2400" dirty="0">
              <a:solidFill>
                <a:srgbClr val="E05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6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250653" y="292840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ts val="1400"/>
              </a:lnSpc>
            </a:pPr>
            <a:endParaRPr lang="es-ES_tradnl" sz="1400" b="1" u="none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159831" y="1803876"/>
            <a:ext cx="6091762" cy="4850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76200" tIns="75600" rIns="76200" bIns="75600" anchor="ctr" anchorCtr="1">
            <a:spAutoFit/>
          </a:bodyPr>
          <a:lstStyle/>
          <a:p>
            <a:pPr marL="179388" lvl="1" indent="-342900" algn="ctr" eaLnBrk="0" hangingPunct="0">
              <a:lnSpc>
                <a:spcPct val="90000"/>
              </a:lnSpc>
              <a:spcBef>
                <a:spcPct val="90000"/>
              </a:spcBef>
              <a:defRPr/>
            </a:pP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1.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Last mile deliveries in cities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159822" y="3642430"/>
            <a:ext cx="6091762" cy="485075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</p:spPr>
        <p:txBody>
          <a:bodyPr wrap="square" lIns="76200" tIns="75600" rIns="76200" bIns="75600" anchor="ctr" anchorCtr="1">
            <a:spAutoFit/>
          </a:bodyPr>
          <a:lstStyle/>
          <a:p>
            <a:pPr marL="179388" lvl="1" indent="-342900" algn="ctr" eaLnBrk="0" hangingPunct="0">
              <a:lnSpc>
                <a:spcPct val="90000"/>
              </a:lnSpc>
              <a:spcBef>
                <a:spcPct val="90000"/>
              </a:spcBef>
              <a:defRPr/>
            </a:pP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3.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Detected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shifts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and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future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innovations</a:t>
            </a:r>
            <a:endParaRPr lang="ca-E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159822" y="2723153"/>
            <a:ext cx="6091762" cy="485075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</p:spPr>
        <p:txBody>
          <a:bodyPr wrap="square" lIns="76200" tIns="75600" rIns="76200" bIns="75600" anchor="ctr" anchorCtr="1">
            <a:spAutoFit/>
          </a:bodyPr>
          <a:lstStyle/>
          <a:p>
            <a:pPr marL="179388" lvl="1" indent="-342900" algn="ctr" eaLnBrk="0" hangingPunct="0">
              <a:lnSpc>
                <a:spcPct val="90000"/>
              </a:lnSpc>
              <a:spcBef>
                <a:spcPct val="90000"/>
              </a:spcBef>
              <a:defRPr/>
            </a:pP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2. Logistic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strategies</a:t>
            </a:r>
            <a:endParaRPr lang="ca-E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309183" y="517950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E05206"/>
                </a:solidFill>
              </a:rPr>
              <a:t>INDEX</a:t>
            </a:r>
            <a:endParaRPr lang="es-ES" sz="2400" dirty="0">
              <a:solidFill>
                <a:srgbClr val="E05206"/>
              </a:solidFill>
            </a:endParaRPr>
          </a:p>
        </p:txBody>
      </p:sp>
      <p:sp>
        <p:nvSpPr>
          <p:cNvPr id="1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534538" y="6262191"/>
            <a:ext cx="2133600" cy="412155"/>
          </a:xfrm>
        </p:spPr>
        <p:txBody>
          <a:bodyPr/>
          <a:lstStyle/>
          <a:p>
            <a:r>
              <a:rPr lang="es-E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137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2407" y="3218103"/>
            <a:ext cx="3584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ts val="1600"/>
              </a:lnSpc>
            </a:pPr>
            <a:br>
              <a:rPr lang="es-ES_tradnl" sz="1400" b="1" u="none" dirty="0"/>
            </a:br>
            <a:r>
              <a:rPr lang="en-US" sz="1400" b="1" dirty="0"/>
              <a:t>Jordi Girona, 1-3 C-3, S-120 </a:t>
            </a:r>
          </a:p>
          <a:p>
            <a:pPr>
              <a:lnSpc>
                <a:spcPts val="1600"/>
              </a:lnSpc>
            </a:pPr>
            <a:r>
              <a:rPr lang="en-US" sz="1400" b="1" dirty="0"/>
              <a:t>08034 Barcelona, Spain</a:t>
            </a:r>
          </a:p>
          <a:p>
            <a:pPr>
              <a:lnSpc>
                <a:spcPts val="1600"/>
              </a:lnSpc>
            </a:pPr>
            <a:r>
              <a:rPr lang="es-ES_tradnl" sz="1400" b="1" u="none" dirty="0"/>
              <a:t>T. +34 </a:t>
            </a:r>
            <a:r>
              <a:rPr lang="es-ES_tradnl" sz="1400" b="1" dirty="0"/>
              <a:t>93 413 76 67</a:t>
            </a:r>
            <a:br>
              <a:rPr lang="es-ES_tradnl" sz="1400" b="1" u="none" dirty="0"/>
            </a:br>
            <a:r>
              <a:rPr lang="es-ES_tradnl" sz="1400" b="1" u="none" dirty="0"/>
              <a:t>www.cenit.es</a:t>
            </a:r>
          </a:p>
        </p:txBody>
      </p:sp>
      <p:sp>
        <p:nvSpPr>
          <p:cNvPr id="7" name="6 Forma libre"/>
          <p:cNvSpPr/>
          <p:nvPr/>
        </p:nvSpPr>
        <p:spPr>
          <a:xfrm>
            <a:off x="-12700" y="1790700"/>
            <a:ext cx="9156700" cy="1517650"/>
          </a:xfrm>
          <a:custGeom>
            <a:avLst/>
            <a:gdLst>
              <a:gd name="connsiteX0" fmla="*/ 0 w 9156700"/>
              <a:gd name="connsiteY0" fmla="*/ 495300 h 1517650"/>
              <a:gd name="connsiteX1" fmla="*/ 3632200 w 9156700"/>
              <a:gd name="connsiteY1" fmla="*/ 1435100 h 1517650"/>
              <a:gd name="connsiteX2" fmla="*/ 9156700 w 9156700"/>
              <a:gd name="connsiteY2" fmla="*/ 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6700" h="1517650">
                <a:moveTo>
                  <a:pt x="0" y="495300"/>
                </a:moveTo>
                <a:cubicBezTo>
                  <a:pt x="1053041" y="1006475"/>
                  <a:pt x="2106083" y="1517650"/>
                  <a:pt x="3632200" y="1435100"/>
                </a:cubicBezTo>
                <a:cubicBezTo>
                  <a:pt x="5158317" y="1352550"/>
                  <a:pt x="7157508" y="676275"/>
                  <a:pt x="9156700" y="0"/>
                </a:cubicBezTo>
              </a:path>
            </a:pathLst>
          </a:custGeom>
          <a:ln w="12700">
            <a:solidFill>
              <a:srgbClr val="E05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617444" y="4387502"/>
            <a:ext cx="2167581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miranzo@cimne.upc.edu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08116" y="3638823"/>
            <a:ext cx="3076909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600"/>
              </a:spcBef>
            </a:pPr>
            <a:r>
              <a:rPr lang="ca-ES" b="1" dirty="0">
                <a:latin typeface="Arial" pitchFamily="34" charset="0"/>
                <a:cs typeface="Arial" pitchFamily="34" charset="0"/>
              </a:rPr>
              <a:t>Miquel </a:t>
            </a:r>
            <a:r>
              <a:rPr lang="ca-ES" b="1" dirty="0" err="1">
                <a:latin typeface="Arial" pitchFamily="34" charset="0"/>
                <a:cs typeface="Arial" pitchFamily="34" charset="0"/>
              </a:rPr>
              <a:t>Iranzo</a:t>
            </a:r>
            <a:endParaRPr lang="ca-ES" b="1" dirty="0"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ca-ES" dirty="0">
                <a:latin typeface="Arial" pitchFamily="34" charset="0"/>
                <a:cs typeface="Arial" pitchFamily="34" charset="0"/>
              </a:rPr>
              <a:t>CENIT</a:t>
            </a:r>
          </a:p>
        </p:txBody>
      </p:sp>
      <p:sp>
        <p:nvSpPr>
          <p:cNvPr id="10" name="9 Forma libre"/>
          <p:cNvSpPr/>
          <p:nvPr/>
        </p:nvSpPr>
        <p:spPr>
          <a:xfrm rot="10800000">
            <a:off x="0" y="5829300"/>
            <a:ext cx="9156700" cy="1517650"/>
          </a:xfrm>
          <a:custGeom>
            <a:avLst/>
            <a:gdLst>
              <a:gd name="connsiteX0" fmla="*/ 0 w 9156700"/>
              <a:gd name="connsiteY0" fmla="*/ 495300 h 1517650"/>
              <a:gd name="connsiteX1" fmla="*/ 3632200 w 9156700"/>
              <a:gd name="connsiteY1" fmla="*/ 1435100 h 1517650"/>
              <a:gd name="connsiteX2" fmla="*/ 9156700 w 9156700"/>
              <a:gd name="connsiteY2" fmla="*/ 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6700" h="1517650">
                <a:moveTo>
                  <a:pt x="0" y="495300"/>
                </a:moveTo>
                <a:cubicBezTo>
                  <a:pt x="1053041" y="1006475"/>
                  <a:pt x="2106083" y="1517650"/>
                  <a:pt x="3632200" y="1435100"/>
                </a:cubicBezTo>
                <a:cubicBezTo>
                  <a:pt x="5158317" y="1352550"/>
                  <a:pt x="7157508" y="676275"/>
                  <a:pt x="9156700" y="0"/>
                </a:cubicBezTo>
              </a:path>
            </a:pathLst>
          </a:custGeom>
          <a:noFill/>
          <a:ln w="12700">
            <a:solidFill>
              <a:srgbClr val="E05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338" y="1321806"/>
            <a:ext cx="2770151" cy="12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2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Rectángulo"/>
          <p:cNvSpPr/>
          <p:nvPr/>
        </p:nvSpPr>
        <p:spPr>
          <a:xfrm>
            <a:off x="484420" y="364866"/>
            <a:ext cx="3068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Last mile deliveries in cities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E05206"/>
                </a:solidFill>
              </a:rPr>
              <a:t>City </a:t>
            </a:r>
            <a:r>
              <a:rPr lang="en-US" sz="2400" dirty="0">
                <a:solidFill>
                  <a:srgbClr val="E05206"/>
                </a:solidFill>
              </a:rPr>
              <a:t>Logistics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55008" y="5422375"/>
            <a:ext cx="7192305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 European Commission's Transport 2050 Strategy proposes a target of </a:t>
            </a:r>
            <a:r>
              <a:rPr lang="en-US" sz="1600" b="1" dirty="0"/>
              <a:t>60%</a:t>
            </a:r>
            <a:r>
              <a:rPr lang="en-US" sz="1600" dirty="0"/>
              <a:t> greenhouse gas emission reduction by 2050. It sets goals for the different modes of transport, including </a:t>
            </a:r>
            <a:r>
              <a:rPr lang="en-US" sz="1600" b="1" dirty="0"/>
              <a:t>CO2-free city logistics </a:t>
            </a:r>
            <a:r>
              <a:rPr lang="en-US" sz="1600" dirty="0"/>
              <a:t>in major urban centers by 2030 (European Commission, 2011). </a:t>
            </a:r>
            <a:endParaRPr lang="es-ES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5514" y="1271440"/>
            <a:ext cx="76493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600" b="1" dirty="0"/>
              <a:t>Cities are becoming denser </a:t>
            </a:r>
            <a:r>
              <a:rPr lang="en-US" sz="1600" dirty="0"/>
              <a:t>in population, European cities are facing enormous challenges in terms of </a:t>
            </a:r>
            <a:r>
              <a:rPr lang="en-US" sz="1600" b="1" dirty="0"/>
              <a:t>accessibility and livability</a:t>
            </a:r>
            <a:r>
              <a:rPr lang="en-US" sz="1600" dirty="0"/>
              <a:t>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600" b="1" dirty="0"/>
              <a:t>Last mile distribution </a:t>
            </a:r>
            <a:r>
              <a:rPr lang="en-US" sz="1600" dirty="0"/>
              <a:t>is especially getting attention for investors and media for its interests in economy.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Last mile deliveries in urban areas represent one of the major concerns, especially in cities. In Europe, around </a:t>
            </a:r>
            <a:r>
              <a:rPr lang="en-US" sz="1600" b="1" dirty="0"/>
              <a:t>15-20%</a:t>
            </a:r>
            <a:r>
              <a:rPr lang="en-US" sz="1600" dirty="0"/>
              <a:t> of vehicle kilometers are covered by Urban Freight vehicles. They are responsible for up to </a:t>
            </a:r>
            <a:r>
              <a:rPr lang="en-US" sz="1600" b="1" dirty="0"/>
              <a:t>50% </a:t>
            </a:r>
            <a:r>
              <a:rPr lang="en-US" sz="1600" dirty="0"/>
              <a:t>of NOx emissions (</a:t>
            </a:r>
            <a:r>
              <a:rPr lang="en-US" sz="1600" dirty="0" err="1"/>
              <a:t>Dablanc</a:t>
            </a:r>
            <a:r>
              <a:rPr lang="en-US" sz="1600" dirty="0"/>
              <a:t>, 2011)</a:t>
            </a:r>
          </a:p>
          <a:p>
            <a:endParaRPr lang="es-ES_tradnl" dirty="0"/>
          </a:p>
          <a:p>
            <a:endParaRPr lang="es-ES_tradnl" dirty="0"/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96" y="3418143"/>
            <a:ext cx="6672159" cy="178567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29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3015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Last mile deliveries in cities</a:t>
            </a:r>
          </a:p>
        </p:txBody>
      </p:sp>
      <p:sp>
        <p:nvSpPr>
          <p:cNvPr id="4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E05206"/>
                </a:solidFill>
              </a:rPr>
              <a:t>City </a:t>
            </a:r>
            <a:r>
              <a:rPr lang="en-US" sz="2400" dirty="0">
                <a:solidFill>
                  <a:srgbClr val="E05206"/>
                </a:solidFill>
              </a:rPr>
              <a:t>Logistics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5514" y="4696187"/>
            <a:ext cx="7649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dirty="0"/>
              <a:t>Today, </a:t>
            </a:r>
            <a:r>
              <a:rPr lang="en-US" sz="1400" b="1" dirty="0"/>
              <a:t>64% of all travels happen within urban environments</a:t>
            </a:r>
            <a:r>
              <a:rPr lang="en-US" sz="1400" dirty="0"/>
              <a:t>, and the total amount of kilometers traveled by freight vehicles is expected to triple by 2050.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As growing number of vehicles in urban areas implies </a:t>
            </a:r>
            <a:r>
              <a:rPr lang="en-US" sz="1400" b="1" dirty="0"/>
              <a:t>increased congestion</a:t>
            </a:r>
            <a:r>
              <a:rPr lang="en-US" sz="1400" dirty="0"/>
              <a:t>, </a:t>
            </a:r>
            <a:r>
              <a:rPr lang="en-US" sz="1400" b="1" dirty="0"/>
              <a:t>air pollution </a:t>
            </a:r>
            <a:r>
              <a:rPr lang="en-US" sz="1400" dirty="0"/>
              <a:t>and </a:t>
            </a:r>
            <a:r>
              <a:rPr lang="en-US" sz="1400" b="1" dirty="0"/>
              <a:t>noise</a:t>
            </a:r>
            <a:r>
              <a:rPr lang="en-US" sz="1400" dirty="0"/>
              <a:t>, which negatively impact </a:t>
            </a:r>
            <a:r>
              <a:rPr lang="en-US" sz="1400" b="1" dirty="0"/>
              <a:t>traffic safety</a:t>
            </a:r>
            <a:r>
              <a:rPr lang="en-US" sz="1400" dirty="0"/>
              <a:t>, </a:t>
            </a:r>
            <a:r>
              <a:rPr lang="en-US" sz="1400" b="1" dirty="0"/>
              <a:t>quality of life </a:t>
            </a:r>
            <a:r>
              <a:rPr lang="en-US" sz="1400" dirty="0"/>
              <a:t>and urban </a:t>
            </a:r>
            <a:r>
              <a:rPr lang="en-US" sz="1400" b="1" dirty="0"/>
              <a:t>economic competitiveness</a:t>
            </a:r>
            <a:r>
              <a:rPr lang="en-US" sz="1400" dirty="0"/>
              <a:t>, more and more cities  are experiencing issues related to last mile delivery of goods.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Although cities are addressing challenges associated to passenger mobility, strategies for last mile delivery of goods at city level are </a:t>
            </a:r>
            <a:r>
              <a:rPr lang="en-US" sz="1400" b="1" dirty="0"/>
              <a:t>often missing</a:t>
            </a:r>
            <a:r>
              <a:rPr lang="en-US" sz="1400" dirty="0"/>
              <a:t>.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4</a:t>
            </a:fld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4" y="1262061"/>
            <a:ext cx="4791076" cy="32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3015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Last mile deliveries in cities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5514" y="1267391"/>
            <a:ext cx="76493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According to the European Commission, E-retailers consider that </a:t>
            </a:r>
            <a:r>
              <a:rPr lang="en-US" sz="1400" b="1" dirty="0"/>
              <a:t>delivery services </a:t>
            </a:r>
            <a:r>
              <a:rPr lang="en-US" sz="1400" dirty="0"/>
              <a:t>are one of the </a:t>
            </a:r>
            <a:r>
              <a:rPr lang="en-US" sz="1400" b="1" dirty="0"/>
              <a:t>fundamental factors</a:t>
            </a:r>
            <a:r>
              <a:rPr lang="en-US" sz="1400" dirty="0"/>
              <a:t> that determine a </a:t>
            </a:r>
            <a:r>
              <a:rPr lang="en-US" sz="1400" b="1" dirty="0"/>
              <a:t>consumer’s decision </a:t>
            </a:r>
            <a:r>
              <a:rPr lang="en-US" sz="1400" dirty="0"/>
              <a:t>to shop with them and they have developed a wide range of services which offer </a:t>
            </a:r>
            <a:r>
              <a:rPr lang="en-US" sz="1400" b="1" dirty="0"/>
              <a:t>flexible hours</a:t>
            </a:r>
            <a:r>
              <a:rPr lang="en-US" sz="1400" dirty="0"/>
              <a:t>, </a:t>
            </a:r>
            <a:r>
              <a:rPr lang="en-US" sz="1400" b="1" dirty="0"/>
              <a:t>reduced prices </a:t>
            </a:r>
            <a:r>
              <a:rPr lang="en-US" sz="1400" dirty="0"/>
              <a:t>and </a:t>
            </a:r>
            <a:r>
              <a:rPr lang="en-US" sz="1400" b="1" dirty="0"/>
              <a:t>fast deliveries</a:t>
            </a:r>
            <a:r>
              <a:rPr lang="en-US" sz="1400" dirty="0"/>
              <a:t>. 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From a </a:t>
            </a:r>
            <a:r>
              <a:rPr lang="en-US" sz="1400" b="1" dirty="0"/>
              <a:t>city logistics point of view</a:t>
            </a:r>
            <a:r>
              <a:rPr lang="en-US" sz="1400" dirty="0"/>
              <a:t>, home deliveries constitute the </a:t>
            </a:r>
            <a:r>
              <a:rPr lang="en-US" sz="1400" b="1" dirty="0"/>
              <a:t>most problematic solution </a:t>
            </a:r>
            <a:r>
              <a:rPr lang="en-US" sz="1400" dirty="0"/>
              <a:t>in terms of service costs and organization however consumers seek express, arranged and reliable services. </a:t>
            </a:r>
          </a:p>
          <a:p>
            <a:endParaRPr lang="es-ES" sz="1400" dirty="0"/>
          </a:p>
        </p:txBody>
      </p:sp>
      <p:sp>
        <p:nvSpPr>
          <p:cNvPr id="9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206"/>
                </a:solidFill>
              </a:rPr>
              <a:t>Increase of E-commerce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5</a:t>
            </a:fld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34" y="2733675"/>
            <a:ext cx="7122197" cy="40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3015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Last mile deliveries in cities</a:t>
            </a:r>
          </a:p>
        </p:txBody>
      </p:sp>
      <p:sp>
        <p:nvSpPr>
          <p:cNvPr id="5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206"/>
                </a:solidFill>
              </a:rPr>
              <a:t>Stakeholders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5514" y="1267391"/>
            <a:ext cx="7649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Last mile delivery of goods involves several levels of complexity including multiple stakeholders. The most important ones are: </a:t>
            </a:r>
            <a:r>
              <a:rPr lang="en-US" sz="1400" b="1" dirty="0"/>
              <a:t>Public authorities, Transportation companies, Retailers and Consumers</a:t>
            </a:r>
            <a:r>
              <a:rPr lang="en-US" sz="1400" dirty="0"/>
              <a:t>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Each of these may have </a:t>
            </a:r>
            <a:r>
              <a:rPr lang="en-US" sz="1400" b="1" dirty="0"/>
              <a:t>diverging interests and objectives</a:t>
            </a:r>
            <a:r>
              <a:rPr lang="en-US" sz="1400" dirty="0"/>
              <a:t>. These stakeholders often lack shared understanding of the priorities and most appropriate action levers.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4978" y="5869446"/>
            <a:ext cx="7550447" cy="5810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This </a:t>
            </a:r>
            <a:r>
              <a:rPr lang="en-US" sz="1600" b="1" dirty="0"/>
              <a:t>complexity</a:t>
            </a:r>
            <a:r>
              <a:rPr lang="en-US" sz="1600" dirty="0"/>
              <a:t> often leads to enforcement of partial, sub-optimal or even counter-productive </a:t>
            </a:r>
            <a:r>
              <a:rPr lang="en-US" sz="1600" b="1" dirty="0"/>
              <a:t>decisions and solutions</a:t>
            </a:r>
            <a:r>
              <a:rPr lang="en-US" sz="1600" dirty="0"/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182" y="2436942"/>
            <a:ext cx="5404040" cy="332655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6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0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3015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Last mile deliveries in cities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3782" y="1338919"/>
            <a:ext cx="724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Last mile distribution strategies can contribute to improve the negative impacts </a:t>
            </a:r>
            <a:r>
              <a:rPr lang="en-US" sz="1600" dirty="0" err="1"/>
              <a:t>og</a:t>
            </a:r>
            <a:r>
              <a:rPr lang="en-US" sz="1600" dirty="0"/>
              <a:t> urban logistics. Those can be influenced by different factors and may even conflict and require careful prioritization according to the city</a:t>
            </a:r>
            <a:r>
              <a:rPr lang="en-US" sz="1400" dirty="0"/>
              <a:t>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12674" y="1902911"/>
            <a:ext cx="713558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endParaRPr lang="es-ES_tradnl" sz="1600" dirty="0"/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1600" b="1" dirty="0">
                <a:solidFill>
                  <a:prstClr val="black"/>
                </a:solidFill>
              </a:rPr>
              <a:t>Urban </a:t>
            </a:r>
            <a:r>
              <a:rPr lang="es-ES_tradnl" sz="1600" b="1" dirty="0" err="1">
                <a:solidFill>
                  <a:prstClr val="black"/>
                </a:solidFill>
              </a:rPr>
              <a:t>congestion</a:t>
            </a:r>
            <a:r>
              <a:rPr lang="es-ES_tradnl" sz="1600" dirty="0">
                <a:solidFill>
                  <a:prstClr val="black"/>
                </a:solidFill>
              </a:rPr>
              <a:t>, </a:t>
            </a:r>
            <a:r>
              <a:rPr lang="es-ES_tradnl" sz="1600" dirty="0" err="1">
                <a:solidFill>
                  <a:prstClr val="black"/>
                </a:solidFill>
              </a:rPr>
              <a:t>influenced</a:t>
            </a:r>
            <a:r>
              <a:rPr lang="es-ES_tradnl" sz="1600" dirty="0">
                <a:solidFill>
                  <a:prstClr val="black"/>
                </a:solidFill>
              </a:rPr>
              <a:t> </a:t>
            </a:r>
            <a:r>
              <a:rPr lang="es-ES_tradnl" sz="1600" dirty="0" err="1">
                <a:solidFill>
                  <a:prstClr val="black"/>
                </a:solidFill>
              </a:rPr>
              <a:t>by</a:t>
            </a:r>
            <a:r>
              <a:rPr lang="es-ES_tradnl" sz="1600" dirty="0">
                <a:solidFill>
                  <a:prstClr val="black"/>
                </a:solidFill>
              </a:rPr>
              <a:t> </a:t>
            </a:r>
            <a:r>
              <a:rPr lang="es-ES_tradnl" sz="1600" dirty="0" err="1">
                <a:solidFill>
                  <a:prstClr val="black"/>
                </a:solidFill>
              </a:rPr>
              <a:t>distance</a:t>
            </a:r>
            <a:r>
              <a:rPr lang="es-ES_tradnl" sz="1600" dirty="0">
                <a:solidFill>
                  <a:prstClr val="black"/>
                </a:solidFill>
              </a:rPr>
              <a:t> </a:t>
            </a:r>
            <a:r>
              <a:rPr lang="es-ES_tradnl" sz="1600" dirty="0" err="1">
                <a:solidFill>
                  <a:prstClr val="black"/>
                </a:solidFill>
              </a:rPr>
              <a:t>traveled</a:t>
            </a:r>
            <a:r>
              <a:rPr lang="es-ES_tradnl" sz="1600" dirty="0">
                <a:solidFill>
                  <a:prstClr val="black"/>
                </a:solidFill>
              </a:rPr>
              <a:t>, </a:t>
            </a:r>
            <a:r>
              <a:rPr lang="es-ES_tradnl" sz="1600" dirty="0" err="1">
                <a:solidFill>
                  <a:prstClr val="black"/>
                </a:solidFill>
              </a:rPr>
              <a:t>vehicle</a:t>
            </a:r>
            <a:r>
              <a:rPr lang="es-ES_tradnl" sz="1600" dirty="0">
                <a:solidFill>
                  <a:prstClr val="black"/>
                </a:solidFill>
              </a:rPr>
              <a:t> </a:t>
            </a:r>
            <a:r>
              <a:rPr lang="es-ES_tradnl" sz="1600" dirty="0" err="1">
                <a:solidFill>
                  <a:prstClr val="black"/>
                </a:solidFill>
              </a:rPr>
              <a:t>capacity</a:t>
            </a:r>
            <a:endParaRPr lang="es-ES_tradnl" sz="1600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1600" b="1" dirty="0" err="1">
                <a:solidFill>
                  <a:prstClr val="black"/>
                </a:solidFill>
              </a:rPr>
              <a:t>Number</a:t>
            </a:r>
            <a:r>
              <a:rPr lang="es-ES_tradnl" sz="1600" b="1" dirty="0">
                <a:solidFill>
                  <a:prstClr val="black"/>
                </a:solidFill>
              </a:rPr>
              <a:t> of </a:t>
            </a:r>
            <a:r>
              <a:rPr lang="es-ES_tradnl" sz="1600" b="1" dirty="0" err="1">
                <a:solidFill>
                  <a:prstClr val="black"/>
                </a:solidFill>
              </a:rPr>
              <a:t>trucks</a:t>
            </a:r>
            <a:r>
              <a:rPr lang="es-ES_tradnl" sz="1600" b="1" dirty="0">
                <a:solidFill>
                  <a:prstClr val="black"/>
                </a:solidFill>
              </a:rPr>
              <a:t> in </a:t>
            </a:r>
            <a:r>
              <a:rPr lang="es-ES_tradnl" sz="1600" b="1" dirty="0" err="1">
                <a:solidFill>
                  <a:prstClr val="black"/>
                </a:solidFill>
              </a:rPr>
              <a:t>the</a:t>
            </a:r>
            <a:r>
              <a:rPr lang="es-ES_tradnl" sz="1600" b="1" dirty="0">
                <a:solidFill>
                  <a:prstClr val="black"/>
                </a:solidFill>
              </a:rPr>
              <a:t> </a:t>
            </a:r>
            <a:r>
              <a:rPr lang="es-ES_tradnl" sz="1600" b="1" dirty="0" err="1">
                <a:solidFill>
                  <a:prstClr val="black"/>
                </a:solidFill>
              </a:rPr>
              <a:t>city</a:t>
            </a:r>
            <a:r>
              <a:rPr lang="es-ES_tradnl" sz="1600" dirty="0">
                <a:solidFill>
                  <a:prstClr val="black"/>
                </a:solidFill>
              </a:rPr>
              <a:t>, </a:t>
            </a:r>
            <a:r>
              <a:rPr lang="en-US" sz="1600" dirty="0">
                <a:solidFill>
                  <a:prstClr val="black"/>
                </a:solidFill>
              </a:rPr>
              <a:t>influenced by vehicle capacity, vehicle filling ratio and congestion level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Pollution, </a:t>
            </a:r>
            <a:r>
              <a:rPr lang="en-US" sz="1600" dirty="0">
                <a:solidFill>
                  <a:prstClr val="black"/>
                </a:solidFill>
              </a:rPr>
              <a:t>influenced by vehicle type, distance traveled and congestion level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7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3" name="10 CuadroTexto"/>
          <p:cNvSpPr txBox="1"/>
          <p:nvPr/>
        </p:nvSpPr>
        <p:spPr>
          <a:xfrm>
            <a:off x="385514" y="805726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206"/>
                </a:solidFill>
              </a:rPr>
              <a:t>Urban logistics impacts</a:t>
            </a:r>
          </a:p>
        </p:txBody>
      </p:sp>
      <p:pic>
        <p:nvPicPr>
          <p:cNvPr id="14" name="Imagen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812" y="3571237"/>
            <a:ext cx="3218329" cy="22558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2674" y="3464949"/>
            <a:ext cx="38531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Noise, </a:t>
            </a:r>
            <a:r>
              <a:rPr lang="en-US" sz="1600" dirty="0">
                <a:solidFill>
                  <a:prstClr val="black"/>
                </a:solidFill>
              </a:rPr>
              <a:t>influenced by vehicle type, distance traveled and congestion level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Energy consumption, </a:t>
            </a:r>
            <a:r>
              <a:rPr lang="en-US" sz="1600" dirty="0">
                <a:solidFill>
                  <a:prstClr val="black"/>
                </a:solidFill>
              </a:rPr>
              <a:t>influenced by vehicle type, distance traveled and congestion level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Development of local retail, </a:t>
            </a:r>
            <a:r>
              <a:rPr lang="en-US" sz="1600" dirty="0">
                <a:solidFill>
                  <a:prstClr val="black"/>
                </a:solidFill>
              </a:rPr>
              <a:t>influenced by solution costs, which are defined by service quality</a:t>
            </a:r>
            <a:endParaRPr lang="en-US" sz="1600" b="1" dirty="0">
              <a:solidFill>
                <a:prstClr val="black"/>
              </a:solidFill>
            </a:endParaRPr>
          </a:p>
          <a:p>
            <a:r>
              <a:rPr lang="es-ES" dirty="0"/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242948" y="5820379"/>
            <a:ext cx="34640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 </a:t>
            </a:r>
            <a:r>
              <a:rPr lang="es-ES" sz="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installation</a:t>
            </a:r>
            <a:r>
              <a:rPr lang="es-E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FREVUE in Madrid (Ayuntamiento de Madrid, 2014)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27346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484420" y="364866"/>
            <a:ext cx="3015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2. Last mile deliveries in cities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88391" y="4207925"/>
            <a:ext cx="3420000" cy="23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rtlCol="0" anchor="ctr" anchorCtr="0">
            <a:spAutoFit/>
          </a:bodyPr>
          <a:lstStyle/>
          <a:p>
            <a:pPr algn="just"/>
            <a:r>
              <a:rPr lang="en-US" sz="1400" b="1" dirty="0"/>
              <a:t>Logistic strategies: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Urban consolidation centers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Off-hour distribution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Pick-up points</a:t>
            </a:r>
          </a:p>
          <a:p>
            <a:pPr algn="just"/>
            <a:endParaRPr lang="en-US" sz="1400" b="1" dirty="0"/>
          </a:p>
          <a:p>
            <a:pPr algn="just"/>
            <a:r>
              <a:rPr lang="en-US" sz="1400" b="1" dirty="0"/>
              <a:t>Regulatory measures: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Access regulation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Load parking regulation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8</a:t>
            </a:fld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34521" y="2807487"/>
            <a:ext cx="660789" cy="883920"/>
            <a:chOff x="1992942" y="2732830"/>
            <a:chExt cx="421325" cy="883920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1992942" y="2732830"/>
              <a:ext cx="421325" cy="43966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1992942" y="3172495"/>
              <a:ext cx="421325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H="1" flipV="1">
              <a:off x="1992943" y="3172496"/>
              <a:ext cx="421324" cy="44425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uadroTexto 26"/>
          <p:cNvSpPr txBox="1"/>
          <p:nvPr/>
        </p:nvSpPr>
        <p:spPr>
          <a:xfrm>
            <a:off x="3295310" y="2497171"/>
            <a:ext cx="5198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400" b="1" dirty="0" err="1"/>
              <a:t>Strategy</a:t>
            </a:r>
            <a:r>
              <a:rPr lang="es-ES" sz="1400" dirty="0"/>
              <a:t> </a:t>
            </a:r>
            <a:r>
              <a:rPr lang="es-ES" sz="1400" dirty="0" err="1"/>
              <a:t>improvements</a:t>
            </a:r>
            <a:r>
              <a:rPr lang="es-ES" sz="1400" dirty="0"/>
              <a:t>: </a:t>
            </a:r>
            <a:r>
              <a:rPr lang="es-ES" sz="1400" dirty="0" err="1"/>
              <a:t>network</a:t>
            </a:r>
            <a:r>
              <a:rPr lang="es-ES" sz="1400" dirty="0"/>
              <a:t> </a:t>
            </a:r>
            <a:r>
              <a:rPr lang="es-ES" sz="1400" dirty="0" err="1"/>
              <a:t>design</a:t>
            </a:r>
            <a:endParaRPr lang="es-ES" sz="1400" dirty="0"/>
          </a:p>
          <a:p>
            <a:pPr>
              <a:lnSpc>
                <a:spcPct val="200000"/>
              </a:lnSpc>
            </a:pPr>
            <a:r>
              <a:rPr lang="en-US" sz="1400" b="1" dirty="0"/>
              <a:t>Tactic</a:t>
            </a:r>
            <a:r>
              <a:rPr lang="en-US" sz="1400" dirty="0"/>
              <a:t> improvements: equipment and infrastructure management.</a:t>
            </a:r>
          </a:p>
          <a:p>
            <a:pPr>
              <a:lnSpc>
                <a:spcPct val="200000"/>
              </a:lnSpc>
            </a:pPr>
            <a:r>
              <a:rPr lang="es-ES" sz="1400" b="1" dirty="0" err="1"/>
              <a:t>Operational</a:t>
            </a:r>
            <a:r>
              <a:rPr lang="es-ES" sz="1400" b="1" dirty="0"/>
              <a:t> </a:t>
            </a:r>
            <a:r>
              <a:rPr lang="es-ES" sz="1400" dirty="0" err="1"/>
              <a:t>improvements</a:t>
            </a:r>
            <a:r>
              <a:rPr lang="es-ES" sz="1400" dirty="0"/>
              <a:t>:</a:t>
            </a:r>
            <a:r>
              <a:rPr lang="es-ES" sz="1400" b="1" dirty="0"/>
              <a:t> </a:t>
            </a:r>
            <a:r>
              <a:rPr lang="es-ES" sz="1400" dirty="0" err="1"/>
              <a:t>policy</a:t>
            </a:r>
            <a:r>
              <a:rPr lang="es-ES" sz="1400" dirty="0"/>
              <a:t>, </a:t>
            </a:r>
            <a:r>
              <a:rPr lang="es-ES" sz="1400" dirty="0" err="1"/>
              <a:t>information</a:t>
            </a:r>
            <a:r>
              <a:rPr lang="es-ES" sz="1400" dirty="0"/>
              <a:t> </a:t>
            </a:r>
            <a:r>
              <a:rPr lang="es-ES" sz="1400" dirty="0" err="1"/>
              <a:t>systems</a:t>
            </a:r>
            <a:r>
              <a:rPr lang="es-ES" sz="1400" dirty="0"/>
              <a:t>…</a:t>
            </a:r>
            <a:r>
              <a:rPr lang="es-ES" sz="1400" b="1" dirty="0"/>
              <a:t> </a:t>
            </a:r>
            <a:r>
              <a:rPr lang="es-ES" sz="1400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95310" y="1401167"/>
            <a:ext cx="429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/>
              <a:t>Alternative fuels</a:t>
            </a:r>
            <a:r>
              <a:rPr lang="en-US" sz="1400" dirty="0"/>
              <a:t>: hybrid, electrical, etc.</a:t>
            </a:r>
          </a:p>
        </p:txBody>
      </p:sp>
      <p:sp>
        <p:nvSpPr>
          <p:cNvPr id="22" name="10 CuadroTexto"/>
          <p:cNvSpPr txBox="1"/>
          <p:nvPr/>
        </p:nvSpPr>
        <p:spPr>
          <a:xfrm>
            <a:off x="537914" y="826244"/>
            <a:ext cx="61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206"/>
                </a:solidFill>
              </a:rPr>
              <a:t>Improvements in Last Mile Distribution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54521" y="1749749"/>
            <a:ext cx="1980000" cy="4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90000" bIns="9000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err="1">
                <a:solidFill>
                  <a:schemeClr val="tx1"/>
                </a:solidFill>
              </a:rPr>
              <a:t>Vehicle</a:t>
            </a:r>
            <a:r>
              <a:rPr lang="es-ES" sz="1400" b="1" dirty="0">
                <a:solidFill>
                  <a:schemeClr val="tx1"/>
                </a:solidFill>
              </a:rPr>
              <a:t> </a:t>
            </a:r>
            <a:r>
              <a:rPr lang="es-ES" sz="1400" b="1" dirty="0" err="1">
                <a:solidFill>
                  <a:schemeClr val="tx1"/>
                </a:solidFill>
              </a:rPr>
              <a:t>improvements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54521" y="3027319"/>
            <a:ext cx="1980000" cy="4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90000" bIns="90000" rtlCol="0" anchor="ctr" anchorCtr="0">
            <a:noAutofit/>
          </a:bodyPr>
          <a:lstStyle/>
          <a:p>
            <a:pPr algn="ctr"/>
            <a:r>
              <a:rPr lang="en-US" sz="1400" b="1" dirty="0"/>
              <a:t>Supply Chain Logistics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654521" y="4207924"/>
            <a:ext cx="3729744" cy="2340000"/>
          </a:xfrm>
          <a:prstGeom prst="homePlate">
            <a:avLst>
              <a:gd name="adj" fmla="val 35346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800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1400" b="1" dirty="0">
                <a:solidFill>
                  <a:schemeClr val="tx1"/>
                </a:solidFill>
              </a:rPr>
              <a:t>Urban logistics goals: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Reduction of urban congestion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Reduction of number delivery vehicles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Reduction of the pollution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Reduction of noises associated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Energy saving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Development of local retail</a:t>
            </a:r>
          </a:p>
        </p:txBody>
      </p:sp>
      <p:cxnSp>
        <p:nvCxnSpPr>
          <p:cNvPr id="14" name="Conector recto 13"/>
          <p:cNvCxnSpPr>
            <a:stCxn id="24" idx="3"/>
          </p:cNvCxnSpPr>
          <p:nvPr/>
        </p:nvCxnSpPr>
        <p:spPr>
          <a:xfrm>
            <a:off x="2634521" y="1965749"/>
            <a:ext cx="660789" cy="216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3295310" y="18726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/>
              <a:t>Type of vehicle</a:t>
            </a:r>
            <a:r>
              <a:rPr lang="en-US" sz="1400" dirty="0"/>
              <a:t>: </a:t>
            </a:r>
            <a:r>
              <a:rPr lang="en-US" sz="1400" dirty="0" err="1"/>
              <a:t>cargocycles</a:t>
            </a:r>
            <a:r>
              <a:rPr lang="en-US" sz="1400" dirty="0"/>
              <a:t>, automatic vehicles, etc. </a:t>
            </a:r>
          </a:p>
        </p:txBody>
      </p:sp>
      <p:cxnSp>
        <p:nvCxnSpPr>
          <p:cNvPr id="33" name="Conector recto 32"/>
          <p:cNvCxnSpPr>
            <a:stCxn id="24" idx="3"/>
          </p:cNvCxnSpPr>
          <p:nvPr/>
        </p:nvCxnSpPr>
        <p:spPr>
          <a:xfrm flipV="1">
            <a:off x="2634521" y="1724550"/>
            <a:ext cx="660789" cy="24119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250653" y="292840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ts val="1400"/>
              </a:lnSpc>
            </a:pPr>
            <a:endParaRPr lang="es-ES_tradnl" sz="1400" b="1" u="none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159831" y="1803876"/>
            <a:ext cx="6091762" cy="485075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</p:spPr>
        <p:txBody>
          <a:bodyPr wrap="square" lIns="76200" tIns="75600" rIns="76200" bIns="75600" anchor="ctr" anchorCtr="1">
            <a:spAutoFit/>
          </a:bodyPr>
          <a:lstStyle/>
          <a:p>
            <a:pPr marL="179388" lvl="1" indent="-342900" algn="ctr" eaLnBrk="0" hangingPunct="0">
              <a:lnSpc>
                <a:spcPct val="90000"/>
              </a:lnSpc>
              <a:spcBef>
                <a:spcPct val="90000"/>
              </a:spcBef>
              <a:defRPr/>
            </a:pP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1.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Last mile deliveries in cities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159822" y="3642430"/>
            <a:ext cx="6091762" cy="485075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</p:spPr>
        <p:txBody>
          <a:bodyPr wrap="square" lIns="76200" tIns="75600" rIns="76200" bIns="75600" anchor="ctr" anchorCtr="1">
            <a:spAutoFit/>
          </a:bodyPr>
          <a:lstStyle/>
          <a:p>
            <a:pPr marL="179388" lvl="1" indent="-342900" algn="ctr" eaLnBrk="0" hangingPunct="0">
              <a:lnSpc>
                <a:spcPct val="90000"/>
              </a:lnSpc>
              <a:spcBef>
                <a:spcPct val="9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3. Detected shifts and future innovations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159822" y="2723153"/>
            <a:ext cx="6091762" cy="4850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76200" tIns="75600" rIns="76200" bIns="75600" anchor="ctr" anchorCtr="1">
            <a:spAutoFit/>
          </a:bodyPr>
          <a:lstStyle/>
          <a:p>
            <a:pPr marL="179388" lvl="1" indent="-342900" algn="ctr" eaLnBrk="0" hangingPunct="0">
              <a:lnSpc>
                <a:spcPct val="90000"/>
              </a:lnSpc>
              <a:spcBef>
                <a:spcPct val="90000"/>
              </a:spcBef>
              <a:defRPr/>
            </a:pPr>
            <a:r>
              <a:rPr lang="ca-E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2. Logistic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strategies</a:t>
            </a:r>
            <a:endParaRPr lang="ca-E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0B7-EF37-4B31-BA1E-D2B9204CDF2B}" type="slidenum">
              <a:rPr lang="es-ES" smtClean="0">
                <a:solidFill>
                  <a:prstClr val="white"/>
                </a:solidFill>
              </a:rPr>
              <a:pPr/>
              <a:t>9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1384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EB7B784-E716-4343-8533-587605033042}" vid="{CAF31108-6B12-4474-816A-7D3269DE7932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8718</TotalTime>
  <Words>1686</Words>
  <Application>Microsoft Macintosh PowerPoint</Application>
  <PresentationFormat>Presentación en pantalla (4:3)</PresentationFormat>
  <Paragraphs>227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Wingdings</vt:lpstr>
      <vt:lpstr>Diseño personalizado</vt:lpstr>
      <vt:lpstr>1_Tema de Office</vt:lpstr>
      <vt:lpstr>1_Diseño personalizado</vt:lpstr>
      <vt:lpstr>Tema1</vt:lpstr>
      <vt:lpstr>Tema de Office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Jaume Roca</dc:creator>
  <cp:lastModifiedBy>Microsoft Office User</cp:lastModifiedBy>
  <cp:revision>480</cp:revision>
  <cp:lastPrinted>2017-09-20T11:16:15Z</cp:lastPrinted>
  <dcterms:created xsi:type="dcterms:W3CDTF">2016-08-31T08:07:07Z</dcterms:created>
  <dcterms:modified xsi:type="dcterms:W3CDTF">2020-10-27T21:54:03Z</dcterms:modified>
</cp:coreProperties>
</file>