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6" r:id="rId21"/>
    <p:sldId id="276" r:id="rId22"/>
    <p:sldId id="277" r:id="rId23"/>
    <p:sldId id="279" r:id="rId24"/>
    <p:sldId id="280" r:id="rId25"/>
    <p:sldId id="281" r:id="rId26"/>
    <p:sldId id="282" r:id="rId27"/>
    <p:sldId id="283" r:id="rId28"/>
    <p:sldId id="284" r:id="rId29"/>
    <p:sldId id="285" r:id="rId30"/>
    <p:sldId id="297"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1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C6A55-99D5-4FF3-B93F-EBF10A22F5F3}" type="doc">
      <dgm:prSet loTypeId="urn:microsoft.com/office/officeart/2005/8/layout/cycle8" loCatId="cycle" qsTypeId="urn:microsoft.com/office/officeart/2005/8/quickstyle/simple5" qsCatId="simple" csTypeId="urn:microsoft.com/office/officeart/2005/8/colors/colorful2" csCatId="colorful" phldr="1"/>
      <dgm:spPr/>
    </dgm:pt>
    <dgm:pt modelId="{C120989F-0FDA-4728-BADF-A9FC331F0773}">
      <dgm:prSet phldrT="[Texto]" custT="1"/>
      <dgm:spPr/>
      <dgm:t>
        <a:bodyPr/>
        <a:lstStyle/>
        <a:p>
          <a:r>
            <a:rPr lang="en-US" sz="2400" b="1" noProof="0" dirty="0"/>
            <a:t> </a:t>
          </a:r>
        </a:p>
      </dgm:t>
    </dgm:pt>
    <dgm:pt modelId="{3A054163-0677-40AF-A2B6-A0BE242CD433}" type="parTrans" cxnId="{A204E5DD-84BF-4D49-8972-5D0F4C60FB16}">
      <dgm:prSet/>
      <dgm:spPr/>
      <dgm:t>
        <a:bodyPr/>
        <a:lstStyle/>
        <a:p>
          <a:endParaRPr lang="en-US" noProof="0" dirty="0"/>
        </a:p>
      </dgm:t>
    </dgm:pt>
    <dgm:pt modelId="{0E84A717-5698-4A21-9678-37AEE3D1942A}" type="sibTrans" cxnId="{A204E5DD-84BF-4D49-8972-5D0F4C60FB16}">
      <dgm:prSet/>
      <dgm:spPr/>
      <dgm:t>
        <a:bodyPr/>
        <a:lstStyle/>
        <a:p>
          <a:endParaRPr lang="en-US" noProof="0" dirty="0"/>
        </a:p>
      </dgm:t>
    </dgm:pt>
    <dgm:pt modelId="{8B7B28A7-67E8-4133-B4AE-C0D06DD33B06}">
      <dgm:prSet phldrT="[Texto]" custT="1"/>
      <dgm:spPr/>
      <dgm:t>
        <a:bodyPr/>
        <a:lstStyle/>
        <a:p>
          <a:r>
            <a:rPr lang="en-US" sz="2400" b="1" noProof="0" dirty="0"/>
            <a:t> </a:t>
          </a:r>
          <a:endParaRPr lang="en-US" sz="2400" noProof="0" dirty="0"/>
        </a:p>
      </dgm:t>
    </dgm:pt>
    <dgm:pt modelId="{A67C301A-A879-4117-8C04-DB09931F931C}" type="parTrans" cxnId="{0D29103B-91BB-4952-9C18-93FA4E0BCF16}">
      <dgm:prSet/>
      <dgm:spPr/>
      <dgm:t>
        <a:bodyPr/>
        <a:lstStyle/>
        <a:p>
          <a:endParaRPr lang="en-US" noProof="0" dirty="0"/>
        </a:p>
      </dgm:t>
    </dgm:pt>
    <dgm:pt modelId="{137BD895-8C54-406F-9660-A490BD0C303E}" type="sibTrans" cxnId="{0D29103B-91BB-4952-9C18-93FA4E0BCF16}">
      <dgm:prSet/>
      <dgm:spPr/>
      <dgm:t>
        <a:bodyPr/>
        <a:lstStyle/>
        <a:p>
          <a:endParaRPr lang="en-US" noProof="0" dirty="0"/>
        </a:p>
      </dgm:t>
    </dgm:pt>
    <dgm:pt modelId="{462C6C1F-8BFB-4B2B-AC2B-5D4278D929E2}">
      <dgm:prSet phldrT="[Texto]" custT="1"/>
      <dgm:spPr/>
      <dgm:t>
        <a:bodyPr/>
        <a:lstStyle/>
        <a:p>
          <a:pPr>
            <a:spcAft>
              <a:spcPts val="0"/>
            </a:spcAft>
          </a:pPr>
          <a:r>
            <a:rPr lang="en-US" sz="2400" b="1" noProof="0" dirty="0"/>
            <a:t> </a:t>
          </a:r>
        </a:p>
      </dgm:t>
    </dgm:pt>
    <dgm:pt modelId="{29A99EF7-029D-4AF0-85C4-2661F588AA41}" type="parTrans" cxnId="{015C701C-4937-4F96-B31F-4C351B6F2D66}">
      <dgm:prSet/>
      <dgm:spPr/>
      <dgm:t>
        <a:bodyPr/>
        <a:lstStyle/>
        <a:p>
          <a:endParaRPr lang="en-US" noProof="0" dirty="0"/>
        </a:p>
      </dgm:t>
    </dgm:pt>
    <dgm:pt modelId="{AC2700D1-E2DE-46B4-8FED-DA072D90F282}" type="sibTrans" cxnId="{015C701C-4937-4F96-B31F-4C351B6F2D66}">
      <dgm:prSet/>
      <dgm:spPr/>
      <dgm:t>
        <a:bodyPr/>
        <a:lstStyle/>
        <a:p>
          <a:endParaRPr lang="en-US" noProof="0" dirty="0"/>
        </a:p>
      </dgm:t>
    </dgm:pt>
    <dgm:pt modelId="{C46EB630-6404-4ADB-BF24-8DC6EB1FE843}">
      <dgm:prSet phldrT="[Texto]" custT="1"/>
      <dgm:spPr/>
      <dgm:t>
        <a:bodyPr/>
        <a:lstStyle/>
        <a:p>
          <a:endParaRPr lang="en-US" sz="2400" noProof="0" dirty="0"/>
        </a:p>
      </dgm:t>
    </dgm:pt>
    <dgm:pt modelId="{95B7A356-8C36-49EE-863A-2DFC8B0D6F5C}" type="parTrans" cxnId="{BBC73D0F-0423-4977-93C0-2BA84DF964BE}">
      <dgm:prSet/>
      <dgm:spPr/>
      <dgm:t>
        <a:bodyPr/>
        <a:lstStyle/>
        <a:p>
          <a:endParaRPr lang="es-ES"/>
        </a:p>
      </dgm:t>
    </dgm:pt>
    <dgm:pt modelId="{7B7FA1FB-EF39-4267-AE1F-ABC9C758367E}" type="sibTrans" cxnId="{BBC73D0F-0423-4977-93C0-2BA84DF964BE}">
      <dgm:prSet/>
      <dgm:spPr/>
      <dgm:t>
        <a:bodyPr/>
        <a:lstStyle/>
        <a:p>
          <a:endParaRPr lang="es-ES"/>
        </a:p>
      </dgm:t>
    </dgm:pt>
    <dgm:pt modelId="{4E92745F-0344-495B-ABE1-096B8BEC1F30}" type="pres">
      <dgm:prSet presAssocID="{032C6A55-99D5-4FF3-B93F-EBF10A22F5F3}" presName="compositeShape" presStyleCnt="0">
        <dgm:presLayoutVars>
          <dgm:chMax val="7"/>
          <dgm:dir/>
          <dgm:resizeHandles val="exact"/>
        </dgm:presLayoutVars>
      </dgm:prSet>
      <dgm:spPr/>
    </dgm:pt>
    <dgm:pt modelId="{0C5B90DD-B446-48EA-A6D6-BA8E072B26BA}" type="pres">
      <dgm:prSet presAssocID="{032C6A55-99D5-4FF3-B93F-EBF10A22F5F3}" presName="wedge1" presStyleLbl="node1" presStyleIdx="0" presStyleCnt="4"/>
      <dgm:spPr/>
    </dgm:pt>
    <dgm:pt modelId="{E0EA6468-2705-439B-8290-8AD20A0EA3DE}" type="pres">
      <dgm:prSet presAssocID="{032C6A55-99D5-4FF3-B93F-EBF10A22F5F3}" presName="dummy1a" presStyleCnt="0"/>
      <dgm:spPr/>
    </dgm:pt>
    <dgm:pt modelId="{681E9F32-5A4D-4734-BC32-A862E2AF3C02}" type="pres">
      <dgm:prSet presAssocID="{032C6A55-99D5-4FF3-B93F-EBF10A22F5F3}" presName="dummy1b" presStyleCnt="0"/>
      <dgm:spPr/>
    </dgm:pt>
    <dgm:pt modelId="{988918DD-EC73-490C-AAD4-5BEE96BE8091}" type="pres">
      <dgm:prSet presAssocID="{032C6A55-99D5-4FF3-B93F-EBF10A22F5F3}" presName="wedge1Tx" presStyleLbl="node1" presStyleIdx="0" presStyleCnt="4">
        <dgm:presLayoutVars>
          <dgm:chMax val="0"/>
          <dgm:chPref val="0"/>
          <dgm:bulletEnabled val="1"/>
        </dgm:presLayoutVars>
      </dgm:prSet>
      <dgm:spPr/>
    </dgm:pt>
    <dgm:pt modelId="{09C682A6-B7B4-4200-8921-40960AF254D5}" type="pres">
      <dgm:prSet presAssocID="{032C6A55-99D5-4FF3-B93F-EBF10A22F5F3}" presName="wedge2" presStyleLbl="node1" presStyleIdx="1" presStyleCnt="4"/>
      <dgm:spPr/>
    </dgm:pt>
    <dgm:pt modelId="{B2EB0664-1026-47FC-A313-75F7375B7AF1}" type="pres">
      <dgm:prSet presAssocID="{032C6A55-99D5-4FF3-B93F-EBF10A22F5F3}" presName="dummy2a" presStyleCnt="0"/>
      <dgm:spPr/>
    </dgm:pt>
    <dgm:pt modelId="{27FFA6B3-6F14-4481-B8BF-90B5D512D0D0}" type="pres">
      <dgm:prSet presAssocID="{032C6A55-99D5-4FF3-B93F-EBF10A22F5F3}" presName="dummy2b" presStyleCnt="0"/>
      <dgm:spPr/>
    </dgm:pt>
    <dgm:pt modelId="{42410E8B-100F-43F8-B21C-66B70A8AA516}" type="pres">
      <dgm:prSet presAssocID="{032C6A55-99D5-4FF3-B93F-EBF10A22F5F3}" presName="wedge2Tx" presStyleLbl="node1" presStyleIdx="1" presStyleCnt="4">
        <dgm:presLayoutVars>
          <dgm:chMax val="0"/>
          <dgm:chPref val="0"/>
          <dgm:bulletEnabled val="1"/>
        </dgm:presLayoutVars>
      </dgm:prSet>
      <dgm:spPr/>
    </dgm:pt>
    <dgm:pt modelId="{3F9AA466-8AC9-4789-A61C-44E9EE42F00D}" type="pres">
      <dgm:prSet presAssocID="{032C6A55-99D5-4FF3-B93F-EBF10A22F5F3}" presName="wedge3" presStyleLbl="node1" presStyleIdx="2" presStyleCnt="4"/>
      <dgm:spPr/>
    </dgm:pt>
    <dgm:pt modelId="{6E713727-6C3C-4EC3-AD90-97513FF31304}" type="pres">
      <dgm:prSet presAssocID="{032C6A55-99D5-4FF3-B93F-EBF10A22F5F3}" presName="dummy3a" presStyleCnt="0"/>
      <dgm:spPr/>
    </dgm:pt>
    <dgm:pt modelId="{7DB8E15B-26DF-4B05-8236-1171CB8BC8B2}" type="pres">
      <dgm:prSet presAssocID="{032C6A55-99D5-4FF3-B93F-EBF10A22F5F3}" presName="dummy3b" presStyleCnt="0"/>
      <dgm:spPr/>
    </dgm:pt>
    <dgm:pt modelId="{6E7D9CAF-AAC6-45B8-A6AF-FE806421A291}" type="pres">
      <dgm:prSet presAssocID="{032C6A55-99D5-4FF3-B93F-EBF10A22F5F3}" presName="wedge3Tx" presStyleLbl="node1" presStyleIdx="2" presStyleCnt="4">
        <dgm:presLayoutVars>
          <dgm:chMax val="0"/>
          <dgm:chPref val="0"/>
          <dgm:bulletEnabled val="1"/>
        </dgm:presLayoutVars>
      </dgm:prSet>
      <dgm:spPr/>
    </dgm:pt>
    <dgm:pt modelId="{1B54C073-8B0D-41D8-B76A-489DA93E0EAB}" type="pres">
      <dgm:prSet presAssocID="{032C6A55-99D5-4FF3-B93F-EBF10A22F5F3}" presName="wedge4" presStyleLbl="node1" presStyleIdx="3" presStyleCnt="4"/>
      <dgm:spPr/>
    </dgm:pt>
    <dgm:pt modelId="{33A40120-0DED-48CE-AFC0-8482B4EA6377}" type="pres">
      <dgm:prSet presAssocID="{032C6A55-99D5-4FF3-B93F-EBF10A22F5F3}" presName="dummy4a" presStyleCnt="0"/>
      <dgm:spPr/>
    </dgm:pt>
    <dgm:pt modelId="{73BF1630-B714-46B6-81A0-7AFEC892819E}" type="pres">
      <dgm:prSet presAssocID="{032C6A55-99D5-4FF3-B93F-EBF10A22F5F3}" presName="dummy4b" presStyleCnt="0"/>
      <dgm:spPr/>
    </dgm:pt>
    <dgm:pt modelId="{41E9F72E-938A-4C8C-BB65-A88FB7737C38}" type="pres">
      <dgm:prSet presAssocID="{032C6A55-99D5-4FF3-B93F-EBF10A22F5F3}" presName="wedge4Tx" presStyleLbl="node1" presStyleIdx="3" presStyleCnt="4">
        <dgm:presLayoutVars>
          <dgm:chMax val="0"/>
          <dgm:chPref val="0"/>
          <dgm:bulletEnabled val="1"/>
        </dgm:presLayoutVars>
      </dgm:prSet>
      <dgm:spPr/>
    </dgm:pt>
    <dgm:pt modelId="{2D47F580-BFA1-4F8F-AA73-E56B0F7749C3}" type="pres">
      <dgm:prSet presAssocID="{0E84A717-5698-4A21-9678-37AEE3D1942A}" presName="arrowWedge1" presStyleLbl="fgSibTrans2D1" presStyleIdx="0" presStyleCnt="4"/>
      <dgm:spPr/>
    </dgm:pt>
    <dgm:pt modelId="{19C87F99-E007-403E-A65D-014FAB289D3E}" type="pres">
      <dgm:prSet presAssocID="{137BD895-8C54-406F-9660-A490BD0C303E}" presName="arrowWedge2" presStyleLbl="fgSibTrans2D1" presStyleIdx="1" presStyleCnt="4"/>
      <dgm:spPr/>
    </dgm:pt>
    <dgm:pt modelId="{47B4EDAF-8754-4BC1-81F4-CB02B292BF3B}" type="pres">
      <dgm:prSet presAssocID="{7B7FA1FB-EF39-4267-AE1F-ABC9C758367E}" presName="arrowWedge3" presStyleLbl="fgSibTrans2D1" presStyleIdx="2" presStyleCnt="4"/>
      <dgm:spPr/>
    </dgm:pt>
    <dgm:pt modelId="{9833A6F1-A167-44DB-9D7C-587BCDED2A77}" type="pres">
      <dgm:prSet presAssocID="{AC2700D1-E2DE-46B4-8FED-DA072D90F282}" presName="arrowWedge4" presStyleLbl="fgSibTrans2D1" presStyleIdx="3" presStyleCnt="4"/>
      <dgm:spPr/>
    </dgm:pt>
  </dgm:ptLst>
  <dgm:cxnLst>
    <dgm:cxn modelId="{84FB9C0C-980C-49D7-85F1-CE176B8F9FAE}" type="presOf" srcId="{462C6C1F-8BFB-4B2B-AC2B-5D4278D929E2}" destId="{41E9F72E-938A-4C8C-BB65-A88FB7737C38}" srcOrd="1" destOrd="0" presId="urn:microsoft.com/office/officeart/2005/8/layout/cycle8"/>
    <dgm:cxn modelId="{BBC73D0F-0423-4977-93C0-2BA84DF964BE}" srcId="{032C6A55-99D5-4FF3-B93F-EBF10A22F5F3}" destId="{C46EB630-6404-4ADB-BF24-8DC6EB1FE843}" srcOrd="2" destOrd="0" parTransId="{95B7A356-8C36-49EE-863A-2DFC8B0D6F5C}" sibTransId="{7B7FA1FB-EF39-4267-AE1F-ABC9C758367E}"/>
    <dgm:cxn modelId="{4BFC9215-16EE-4338-945D-C9908B1A9EF3}" type="presOf" srcId="{C120989F-0FDA-4728-BADF-A9FC331F0773}" destId="{0C5B90DD-B446-48EA-A6D6-BA8E072B26BA}" srcOrd="0" destOrd="0" presId="urn:microsoft.com/office/officeart/2005/8/layout/cycle8"/>
    <dgm:cxn modelId="{015C701C-4937-4F96-B31F-4C351B6F2D66}" srcId="{032C6A55-99D5-4FF3-B93F-EBF10A22F5F3}" destId="{462C6C1F-8BFB-4B2B-AC2B-5D4278D929E2}" srcOrd="3" destOrd="0" parTransId="{29A99EF7-029D-4AF0-85C4-2661F588AA41}" sibTransId="{AC2700D1-E2DE-46B4-8FED-DA072D90F282}"/>
    <dgm:cxn modelId="{673F5C29-CB47-47D8-9BC5-0A14FB0974BF}" type="presOf" srcId="{032C6A55-99D5-4FF3-B93F-EBF10A22F5F3}" destId="{4E92745F-0344-495B-ABE1-096B8BEC1F30}" srcOrd="0" destOrd="0" presId="urn:microsoft.com/office/officeart/2005/8/layout/cycle8"/>
    <dgm:cxn modelId="{553D992E-4FE8-4D26-AA21-37F1B9101B7C}" type="presOf" srcId="{C46EB630-6404-4ADB-BF24-8DC6EB1FE843}" destId="{6E7D9CAF-AAC6-45B8-A6AF-FE806421A291}" srcOrd="1" destOrd="0" presId="urn:microsoft.com/office/officeart/2005/8/layout/cycle8"/>
    <dgm:cxn modelId="{0D29103B-91BB-4952-9C18-93FA4E0BCF16}" srcId="{032C6A55-99D5-4FF3-B93F-EBF10A22F5F3}" destId="{8B7B28A7-67E8-4133-B4AE-C0D06DD33B06}" srcOrd="1" destOrd="0" parTransId="{A67C301A-A879-4117-8C04-DB09931F931C}" sibTransId="{137BD895-8C54-406F-9660-A490BD0C303E}"/>
    <dgm:cxn modelId="{15381365-7869-41F4-B526-F3D71C4BB347}" type="presOf" srcId="{8B7B28A7-67E8-4133-B4AE-C0D06DD33B06}" destId="{09C682A6-B7B4-4200-8921-40960AF254D5}" srcOrd="0" destOrd="0" presId="urn:microsoft.com/office/officeart/2005/8/layout/cycle8"/>
    <dgm:cxn modelId="{D05B726E-3A72-4D2B-AF36-93AD17392217}" type="presOf" srcId="{462C6C1F-8BFB-4B2B-AC2B-5D4278D929E2}" destId="{1B54C073-8B0D-41D8-B76A-489DA93E0EAB}" srcOrd="0" destOrd="0" presId="urn:microsoft.com/office/officeart/2005/8/layout/cycle8"/>
    <dgm:cxn modelId="{F57DEC75-03AF-4614-833B-44F7C9AF11BE}" type="presOf" srcId="{8B7B28A7-67E8-4133-B4AE-C0D06DD33B06}" destId="{42410E8B-100F-43F8-B21C-66B70A8AA516}" srcOrd="1" destOrd="0" presId="urn:microsoft.com/office/officeart/2005/8/layout/cycle8"/>
    <dgm:cxn modelId="{B053779E-070F-417E-B6E3-8730A1A6C1B2}" type="presOf" srcId="{C120989F-0FDA-4728-BADF-A9FC331F0773}" destId="{988918DD-EC73-490C-AAD4-5BEE96BE8091}" srcOrd="1" destOrd="0" presId="urn:microsoft.com/office/officeart/2005/8/layout/cycle8"/>
    <dgm:cxn modelId="{A10358DB-950D-464A-BF5C-1243510FE6FF}" type="presOf" srcId="{C46EB630-6404-4ADB-BF24-8DC6EB1FE843}" destId="{3F9AA466-8AC9-4789-A61C-44E9EE42F00D}" srcOrd="0" destOrd="0" presId="urn:microsoft.com/office/officeart/2005/8/layout/cycle8"/>
    <dgm:cxn modelId="{A204E5DD-84BF-4D49-8972-5D0F4C60FB16}" srcId="{032C6A55-99D5-4FF3-B93F-EBF10A22F5F3}" destId="{C120989F-0FDA-4728-BADF-A9FC331F0773}" srcOrd="0" destOrd="0" parTransId="{3A054163-0677-40AF-A2B6-A0BE242CD433}" sibTransId="{0E84A717-5698-4A21-9678-37AEE3D1942A}"/>
    <dgm:cxn modelId="{32E026BB-53BA-4D06-9BD9-E2190EBD6889}" type="presParOf" srcId="{4E92745F-0344-495B-ABE1-096B8BEC1F30}" destId="{0C5B90DD-B446-48EA-A6D6-BA8E072B26BA}" srcOrd="0" destOrd="0" presId="urn:microsoft.com/office/officeart/2005/8/layout/cycle8"/>
    <dgm:cxn modelId="{383C6834-CADD-4EF5-9F82-F3A56F0700E5}" type="presParOf" srcId="{4E92745F-0344-495B-ABE1-096B8BEC1F30}" destId="{E0EA6468-2705-439B-8290-8AD20A0EA3DE}" srcOrd="1" destOrd="0" presId="urn:microsoft.com/office/officeart/2005/8/layout/cycle8"/>
    <dgm:cxn modelId="{5BEA40FD-00B3-4E7D-BB06-3B592D84993B}" type="presParOf" srcId="{4E92745F-0344-495B-ABE1-096B8BEC1F30}" destId="{681E9F32-5A4D-4734-BC32-A862E2AF3C02}" srcOrd="2" destOrd="0" presId="urn:microsoft.com/office/officeart/2005/8/layout/cycle8"/>
    <dgm:cxn modelId="{1A770520-0FDE-480E-B803-E1F405702741}" type="presParOf" srcId="{4E92745F-0344-495B-ABE1-096B8BEC1F30}" destId="{988918DD-EC73-490C-AAD4-5BEE96BE8091}" srcOrd="3" destOrd="0" presId="urn:microsoft.com/office/officeart/2005/8/layout/cycle8"/>
    <dgm:cxn modelId="{265023B6-FAAF-463D-9635-82B5E36883F6}" type="presParOf" srcId="{4E92745F-0344-495B-ABE1-096B8BEC1F30}" destId="{09C682A6-B7B4-4200-8921-40960AF254D5}" srcOrd="4" destOrd="0" presId="urn:microsoft.com/office/officeart/2005/8/layout/cycle8"/>
    <dgm:cxn modelId="{D0CFA920-8450-4640-9D97-0AB1CE1088C9}" type="presParOf" srcId="{4E92745F-0344-495B-ABE1-096B8BEC1F30}" destId="{B2EB0664-1026-47FC-A313-75F7375B7AF1}" srcOrd="5" destOrd="0" presId="urn:microsoft.com/office/officeart/2005/8/layout/cycle8"/>
    <dgm:cxn modelId="{30A17E9A-A3C2-4F1C-8A56-96A6739708A9}" type="presParOf" srcId="{4E92745F-0344-495B-ABE1-096B8BEC1F30}" destId="{27FFA6B3-6F14-4481-B8BF-90B5D512D0D0}" srcOrd="6" destOrd="0" presId="urn:microsoft.com/office/officeart/2005/8/layout/cycle8"/>
    <dgm:cxn modelId="{F6E243E4-EBCF-4CE6-A44F-73DF5323C424}" type="presParOf" srcId="{4E92745F-0344-495B-ABE1-096B8BEC1F30}" destId="{42410E8B-100F-43F8-B21C-66B70A8AA516}" srcOrd="7" destOrd="0" presId="urn:microsoft.com/office/officeart/2005/8/layout/cycle8"/>
    <dgm:cxn modelId="{87711865-212B-4FFD-BAA0-C7F2FB81CA65}" type="presParOf" srcId="{4E92745F-0344-495B-ABE1-096B8BEC1F30}" destId="{3F9AA466-8AC9-4789-A61C-44E9EE42F00D}" srcOrd="8" destOrd="0" presId="urn:microsoft.com/office/officeart/2005/8/layout/cycle8"/>
    <dgm:cxn modelId="{0FEAEA6A-679E-42B3-A60A-8A74C6929213}" type="presParOf" srcId="{4E92745F-0344-495B-ABE1-096B8BEC1F30}" destId="{6E713727-6C3C-4EC3-AD90-97513FF31304}" srcOrd="9" destOrd="0" presId="urn:microsoft.com/office/officeart/2005/8/layout/cycle8"/>
    <dgm:cxn modelId="{E0EB2735-5A7E-4269-BFBB-C8C0E14A942A}" type="presParOf" srcId="{4E92745F-0344-495B-ABE1-096B8BEC1F30}" destId="{7DB8E15B-26DF-4B05-8236-1171CB8BC8B2}" srcOrd="10" destOrd="0" presId="urn:microsoft.com/office/officeart/2005/8/layout/cycle8"/>
    <dgm:cxn modelId="{9BBF6190-EFB8-4634-B49D-ED1E0D100D8E}" type="presParOf" srcId="{4E92745F-0344-495B-ABE1-096B8BEC1F30}" destId="{6E7D9CAF-AAC6-45B8-A6AF-FE806421A291}" srcOrd="11" destOrd="0" presId="urn:microsoft.com/office/officeart/2005/8/layout/cycle8"/>
    <dgm:cxn modelId="{74F13B2F-C180-4859-A375-4FFF721D1DF4}" type="presParOf" srcId="{4E92745F-0344-495B-ABE1-096B8BEC1F30}" destId="{1B54C073-8B0D-41D8-B76A-489DA93E0EAB}" srcOrd="12" destOrd="0" presId="urn:microsoft.com/office/officeart/2005/8/layout/cycle8"/>
    <dgm:cxn modelId="{8E9CCDD8-8807-482E-939D-1EEDA69A3F53}" type="presParOf" srcId="{4E92745F-0344-495B-ABE1-096B8BEC1F30}" destId="{33A40120-0DED-48CE-AFC0-8482B4EA6377}" srcOrd="13" destOrd="0" presId="urn:microsoft.com/office/officeart/2005/8/layout/cycle8"/>
    <dgm:cxn modelId="{FB0FD068-BBE2-4A1B-A4DC-88A9ED34135A}" type="presParOf" srcId="{4E92745F-0344-495B-ABE1-096B8BEC1F30}" destId="{73BF1630-B714-46B6-81A0-7AFEC892819E}" srcOrd="14" destOrd="0" presId="urn:microsoft.com/office/officeart/2005/8/layout/cycle8"/>
    <dgm:cxn modelId="{AB63D525-0D97-44A2-896A-5965A1579DF4}" type="presParOf" srcId="{4E92745F-0344-495B-ABE1-096B8BEC1F30}" destId="{41E9F72E-938A-4C8C-BB65-A88FB7737C38}" srcOrd="15" destOrd="0" presId="urn:microsoft.com/office/officeart/2005/8/layout/cycle8"/>
    <dgm:cxn modelId="{861D7667-A7CF-48E5-B2CD-7398282C5B6B}" type="presParOf" srcId="{4E92745F-0344-495B-ABE1-096B8BEC1F30}" destId="{2D47F580-BFA1-4F8F-AA73-E56B0F7749C3}" srcOrd="16" destOrd="0" presId="urn:microsoft.com/office/officeart/2005/8/layout/cycle8"/>
    <dgm:cxn modelId="{846CE011-B179-46ED-8D06-F4BDC66BEC84}" type="presParOf" srcId="{4E92745F-0344-495B-ABE1-096B8BEC1F30}" destId="{19C87F99-E007-403E-A65D-014FAB289D3E}" srcOrd="17" destOrd="0" presId="urn:microsoft.com/office/officeart/2005/8/layout/cycle8"/>
    <dgm:cxn modelId="{F6AB1E89-FE82-4FD2-AD13-9286A4CADC33}" type="presParOf" srcId="{4E92745F-0344-495B-ABE1-096B8BEC1F30}" destId="{47B4EDAF-8754-4BC1-81F4-CB02B292BF3B}" srcOrd="18" destOrd="0" presId="urn:microsoft.com/office/officeart/2005/8/layout/cycle8"/>
    <dgm:cxn modelId="{98E52AE1-C150-446F-9946-EE8A2DFC61E6}" type="presParOf" srcId="{4E92745F-0344-495B-ABE1-096B8BEC1F30}" destId="{9833A6F1-A167-44DB-9D7C-587BCDED2A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90DD-B446-48EA-A6D6-BA8E072B26BA}">
      <dsp:nvSpPr>
        <dsp:cNvPr id="0" name=""/>
        <dsp:cNvSpPr/>
      </dsp:nvSpPr>
      <dsp:spPr>
        <a:xfrm>
          <a:off x="1606114" y="402871"/>
          <a:ext cx="5364670" cy="5364670"/>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t> </a:t>
          </a:r>
        </a:p>
      </dsp:txBody>
      <dsp:txXfrm>
        <a:off x="4453860" y="1514762"/>
        <a:ext cx="1979818" cy="1468897"/>
      </dsp:txXfrm>
    </dsp:sp>
    <dsp:sp modelId="{09C682A6-B7B4-4200-8921-40960AF254D5}">
      <dsp:nvSpPr>
        <dsp:cNvPr id="0" name=""/>
        <dsp:cNvSpPr/>
      </dsp:nvSpPr>
      <dsp:spPr>
        <a:xfrm>
          <a:off x="1606114" y="582970"/>
          <a:ext cx="5364670" cy="5364670"/>
        </a:xfrm>
        <a:prstGeom prst="pie">
          <a:avLst>
            <a:gd name="adj1" fmla="val 0"/>
            <a:gd name="adj2" fmla="val 540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t> </a:t>
          </a:r>
          <a:endParaRPr lang="en-US" sz="2400" kern="1200" noProof="0" dirty="0"/>
        </a:p>
      </dsp:txBody>
      <dsp:txXfrm>
        <a:off x="4453860" y="3366851"/>
        <a:ext cx="1979818" cy="1468897"/>
      </dsp:txXfrm>
    </dsp:sp>
    <dsp:sp modelId="{3F9AA466-8AC9-4789-A61C-44E9EE42F00D}">
      <dsp:nvSpPr>
        <dsp:cNvPr id="0" name=""/>
        <dsp:cNvSpPr/>
      </dsp:nvSpPr>
      <dsp:spPr>
        <a:xfrm>
          <a:off x="1426015" y="582970"/>
          <a:ext cx="5364670" cy="5364670"/>
        </a:xfrm>
        <a:prstGeom prst="pie">
          <a:avLst>
            <a:gd name="adj1" fmla="val 5400000"/>
            <a:gd name="adj2" fmla="val 1080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p>
      </dsp:txBody>
      <dsp:txXfrm>
        <a:off x="1963120" y="3366851"/>
        <a:ext cx="1979818" cy="1468897"/>
      </dsp:txXfrm>
    </dsp:sp>
    <dsp:sp modelId="{1B54C073-8B0D-41D8-B76A-489DA93E0EAB}">
      <dsp:nvSpPr>
        <dsp:cNvPr id="0" name=""/>
        <dsp:cNvSpPr/>
      </dsp:nvSpPr>
      <dsp:spPr>
        <a:xfrm>
          <a:off x="1426015" y="402871"/>
          <a:ext cx="5364670" cy="5364670"/>
        </a:xfrm>
        <a:prstGeom prst="pie">
          <a:avLst>
            <a:gd name="adj1" fmla="val 108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US" sz="2400" b="1" kern="1200" noProof="0" dirty="0"/>
            <a:t> </a:t>
          </a:r>
        </a:p>
      </dsp:txBody>
      <dsp:txXfrm>
        <a:off x="1963120" y="1514762"/>
        <a:ext cx="1979818" cy="1468897"/>
      </dsp:txXfrm>
    </dsp:sp>
    <dsp:sp modelId="{2D47F580-BFA1-4F8F-AA73-E56B0F7749C3}">
      <dsp:nvSpPr>
        <dsp:cNvPr id="0" name=""/>
        <dsp:cNvSpPr/>
      </dsp:nvSpPr>
      <dsp:spPr>
        <a:xfrm>
          <a:off x="1274016" y="70772"/>
          <a:ext cx="6028867" cy="6028867"/>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C87F99-E007-403E-A65D-014FAB289D3E}">
      <dsp:nvSpPr>
        <dsp:cNvPr id="0" name=""/>
        <dsp:cNvSpPr/>
      </dsp:nvSpPr>
      <dsp:spPr>
        <a:xfrm>
          <a:off x="1274016" y="250872"/>
          <a:ext cx="6028867" cy="6028867"/>
        </a:xfrm>
        <a:prstGeom prst="circularArrow">
          <a:avLst>
            <a:gd name="adj1" fmla="val 5085"/>
            <a:gd name="adj2" fmla="val 327528"/>
            <a:gd name="adj3" fmla="val 5072472"/>
            <a:gd name="adj4" fmla="val 0"/>
            <a:gd name="adj5" fmla="val 5932"/>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B4EDAF-8754-4BC1-81F4-CB02B292BF3B}">
      <dsp:nvSpPr>
        <dsp:cNvPr id="0" name=""/>
        <dsp:cNvSpPr/>
      </dsp:nvSpPr>
      <dsp:spPr>
        <a:xfrm>
          <a:off x="1093916" y="250872"/>
          <a:ext cx="6028867" cy="6028867"/>
        </a:xfrm>
        <a:prstGeom prst="circularArrow">
          <a:avLst>
            <a:gd name="adj1" fmla="val 5085"/>
            <a:gd name="adj2" fmla="val 327528"/>
            <a:gd name="adj3" fmla="val 10472472"/>
            <a:gd name="adj4" fmla="val 5400000"/>
            <a:gd name="adj5" fmla="val 5932"/>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33A6F1-A167-44DB-9D7C-587BCDED2A77}">
      <dsp:nvSpPr>
        <dsp:cNvPr id="0" name=""/>
        <dsp:cNvSpPr/>
      </dsp:nvSpPr>
      <dsp:spPr>
        <a:xfrm>
          <a:off x="1093916" y="70772"/>
          <a:ext cx="6028867" cy="6028867"/>
        </a:xfrm>
        <a:prstGeom prst="circularArrow">
          <a:avLst>
            <a:gd name="adj1" fmla="val 5085"/>
            <a:gd name="adj2" fmla="val 327528"/>
            <a:gd name="adj3" fmla="val 15872472"/>
            <a:gd name="adj4" fmla="val 108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72F5D-84E3-4577-A77C-3AE2BDACBB7C}" type="datetimeFigureOut">
              <a:rPr lang="es-ES" smtClean="0"/>
              <a:t>27/10/20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C98F7-6A43-4C92-9946-FA3A80CB6347}" type="slidenum">
              <a:rPr lang="es-ES" smtClean="0"/>
              <a:t>‹Nº›</a:t>
            </a:fld>
            <a:endParaRPr lang="es-ES"/>
          </a:p>
        </p:txBody>
      </p:sp>
    </p:spTree>
    <p:extLst>
      <p:ext uri="{BB962C8B-B14F-4D97-AF65-F5344CB8AC3E}">
        <p14:creationId xmlns:p14="http://schemas.microsoft.com/office/powerpoint/2010/main" val="282846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dirty="0" err="1"/>
              <a:t>This</a:t>
            </a:r>
            <a:r>
              <a:rPr lang="es-ES" altLang="es-ES" dirty="0"/>
              <a:t> </a:t>
            </a:r>
            <a:r>
              <a:rPr lang="es-ES" altLang="es-ES" dirty="0" err="1"/>
              <a:t>pilot</a:t>
            </a:r>
            <a:r>
              <a:rPr lang="es-ES" altLang="es-ES" dirty="0"/>
              <a:t> has </a:t>
            </a:r>
            <a:r>
              <a:rPr lang="es-ES" altLang="es-ES" dirty="0" err="1"/>
              <a:t>designed</a:t>
            </a:r>
            <a:r>
              <a:rPr lang="es-ES" altLang="es-ES" dirty="0"/>
              <a:t> a </a:t>
            </a:r>
            <a:r>
              <a:rPr lang="es-ES" altLang="es-ES" dirty="0" err="1"/>
              <a:t>methology</a:t>
            </a:r>
            <a:r>
              <a:rPr lang="es-ES" altLang="es-ES" dirty="0"/>
              <a:t> to </a:t>
            </a:r>
            <a:r>
              <a:rPr lang="es-ES" altLang="es-ES" dirty="0" err="1"/>
              <a:t>assist</a:t>
            </a:r>
            <a:r>
              <a:rPr lang="es-ES" altLang="es-ES" dirty="0"/>
              <a:t> </a:t>
            </a:r>
            <a:r>
              <a:rPr lang="es-ES" altLang="es-ES" dirty="0" err="1"/>
              <a:t>Logistics</a:t>
            </a:r>
            <a:r>
              <a:rPr lang="es-ES" altLang="es-ES" dirty="0"/>
              <a:t> </a:t>
            </a:r>
            <a:r>
              <a:rPr lang="es-ES" altLang="es-ES" dirty="0" err="1"/>
              <a:t>companies</a:t>
            </a:r>
            <a:r>
              <a:rPr lang="es-ES" altLang="es-ES" dirty="0"/>
              <a:t> to </a:t>
            </a:r>
            <a:r>
              <a:rPr lang="es-ES" altLang="es-ES" dirty="0" err="1"/>
              <a:t>calculate</a:t>
            </a:r>
            <a:r>
              <a:rPr lang="es-ES" altLang="es-ES" dirty="0"/>
              <a:t> </a:t>
            </a:r>
            <a:r>
              <a:rPr lang="es-ES" altLang="es-ES" dirty="0" err="1"/>
              <a:t>their</a:t>
            </a:r>
            <a:r>
              <a:rPr lang="es-ES" altLang="es-ES" dirty="0"/>
              <a:t> carbón </a:t>
            </a:r>
            <a:r>
              <a:rPr lang="es-ES" altLang="es-ES" dirty="0" err="1"/>
              <a:t>footprint</a:t>
            </a:r>
            <a:r>
              <a:rPr lang="es-ES" altLang="es-ES" dirty="0"/>
              <a:t> and to define </a:t>
            </a:r>
            <a:r>
              <a:rPr lang="es-ES" altLang="es-ES" dirty="0" err="1"/>
              <a:t>an</a:t>
            </a:r>
            <a:r>
              <a:rPr lang="es-ES" altLang="es-ES" dirty="0"/>
              <a:t> </a:t>
            </a:r>
            <a:r>
              <a:rPr lang="es-ES" altLang="es-ES" dirty="0" err="1"/>
              <a:t>reduction</a:t>
            </a:r>
            <a:r>
              <a:rPr lang="es-ES" altLang="es-ES" dirty="0"/>
              <a:t> plan (</a:t>
            </a:r>
            <a:r>
              <a:rPr lang="es-ES" altLang="es-ES" dirty="0" err="1"/>
              <a:t>diveded</a:t>
            </a:r>
            <a:r>
              <a:rPr lang="es-ES" altLang="es-ES" dirty="0"/>
              <a:t> </a:t>
            </a:r>
            <a:r>
              <a:rPr lang="es-ES" altLang="es-ES" dirty="0" err="1"/>
              <a:t>by</a:t>
            </a:r>
            <a:r>
              <a:rPr lang="es-ES" altLang="es-ES" dirty="0"/>
              <a:t> 4 </a:t>
            </a:r>
            <a:r>
              <a:rPr lang="es-ES" altLang="es-ES" dirty="0" err="1"/>
              <a:t>main</a:t>
            </a:r>
            <a:r>
              <a:rPr lang="es-ES" altLang="es-ES" dirty="0"/>
              <a:t> áreas: </a:t>
            </a:r>
            <a:r>
              <a:rPr lang="es-ES" altLang="es-ES" dirty="0" err="1"/>
              <a:t>vehicle</a:t>
            </a:r>
            <a:r>
              <a:rPr lang="es-ES" altLang="es-ES" dirty="0"/>
              <a:t>, driver, fuel and </a:t>
            </a:r>
            <a:r>
              <a:rPr lang="es-ES" altLang="es-ES" dirty="0" err="1"/>
              <a:t>organization</a:t>
            </a:r>
            <a:r>
              <a:rPr lang="es-ES" altLang="es-ES" dirty="0"/>
              <a:t>) </a:t>
            </a:r>
            <a:r>
              <a:rPr lang="es-ES" altLang="es-ES" dirty="0" err="1"/>
              <a:t>This</a:t>
            </a:r>
            <a:r>
              <a:rPr lang="es-ES" altLang="es-ES" dirty="0"/>
              <a:t> </a:t>
            </a:r>
            <a:r>
              <a:rPr lang="es-ES" altLang="es-ES" dirty="0" err="1"/>
              <a:t>activities</a:t>
            </a:r>
            <a:r>
              <a:rPr lang="es-ES" altLang="es-ES" dirty="0"/>
              <a:t> can be done </a:t>
            </a:r>
            <a:r>
              <a:rPr lang="es-ES" altLang="es-ES" dirty="0" err="1"/>
              <a:t>following</a:t>
            </a:r>
            <a:r>
              <a:rPr lang="es-ES" altLang="es-ES" dirty="0"/>
              <a:t> </a:t>
            </a:r>
            <a:r>
              <a:rPr lang="es-ES" altLang="es-ES" dirty="0" err="1"/>
              <a:t>the</a:t>
            </a:r>
            <a:r>
              <a:rPr lang="es-ES" altLang="es-ES" dirty="0"/>
              <a:t> </a:t>
            </a:r>
            <a:r>
              <a:rPr lang="es-ES" altLang="es-ES" dirty="0" err="1"/>
              <a:t>Objetif</a:t>
            </a:r>
            <a:r>
              <a:rPr lang="es-ES" altLang="es-ES" dirty="0"/>
              <a:t> CO2 (a </a:t>
            </a:r>
            <a:r>
              <a:rPr lang="es-ES" altLang="es-ES" dirty="0" err="1"/>
              <a:t>frech</a:t>
            </a:r>
            <a:r>
              <a:rPr lang="es-ES" altLang="es-ES" dirty="0"/>
              <a:t> </a:t>
            </a:r>
            <a:r>
              <a:rPr lang="es-ES" altLang="es-ES" dirty="0" err="1"/>
              <a:t>labeeling</a:t>
            </a:r>
            <a:r>
              <a:rPr lang="es-ES" altLang="es-ES" dirty="0"/>
              <a:t> </a:t>
            </a:r>
            <a:r>
              <a:rPr lang="es-ES" altLang="es-ES" dirty="0" err="1"/>
              <a:t>scheme</a:t>
            </a:r>
            <a:r>
              <a:rPr lang="es-ES" altLang="es-ES" dirty="0"/>
              <a:t> </a:t>
            </a:r>
            <a:r>
              <a:rPr lang="es-ES" altLang="es-ES" dirty="0" err="1"/>
              <a:t>for</a:t>
            </a:r>
            <a:r>
              <a:rPr lang="es-ES" altLang="es-ES" dirty="0"/>
              <a:t> </a:t>
            </a:r>
            <a:r>
              <a:rPr lang="es-ES" altLang="es-ES" dirty="0" err="1"/>
              <a:t>transport</a:t>
            </a:r>
            <a:r>
              <a:rPr lang="es-ES" altLang="es-ES" dirty="0"/>
              <a:t> </a:t>
            </a:r>
            <a:r>
              <a:rPr lang="es-ES" altLang="es-ES" dirty="0" err="1"/>
              <a:t>companies</a:t>
            </a:r>
            <a:r>
              <a:rPr lang="es-ES" altLang="es-ES" dirty="0"/>
              <a:t>) </a:t>
            </a:r>
            <a:r>
              <a:rPr lang="es-ES" altLang="es-ES" dirty="0" err="1"/>
              <a:t>with</a:t>
            </a:r>
            <a:r>
              <a:rPr lang="es-ES" altLang="es-ES" dirty="0"/>
              <a:t> </a:t>
            </a:r>
            <a:r>
              <a:rPr lang="es-ES" altLang="es-ES" dirty="0" err="1"/>
              <a:t>the</a:t>
            </a:r>
            <a:r>
              <a:rPr lang="es-ES" altLang="es-ES" dirty="0"/>
              <a:t> </a:t>
            </a:r>
            <a:r>
              <a:rPr lang="es-ES" altLang="es-ES" dirty="0" err="1"/>
              <a:t>aim</a:t>
            </a:r>
            <a:r>
              <a:rPr lang="es-ES" altLang="es-ES" dirty="0"/>
              <a:t> of </a:t>
            </a:r>
            <a:r>
              <a:rPr lang="es-ES" altLang="es-ES" dirty="0" err="1"/>
              <a:t>achive</a:t>
            </a:r>
            <a:r>
              <a:rPr lang="es-ES" altLang="es-ES" dirty="0"/>
              <a:t> </a:t>
            </a:r>
            <a:r>
              <a:rPr lang="es-ES" altLang="es-ES" dirty="0" err="1"/>
              <a:t>the</a:t>
            </a:r>
            <a:r>
              <a:rPr lang="es-ES" altLang="es-ES" dirty="0"/>
              <a:t> </a:t>
            </a:r>
            <a:r>
              <a:rPr lang="es-ES" altLang="es-ES" dirty="0" err="1"/>
              <a:t>spanish</a:t>
            </a:r>
            <a:r>
              <a:rPr lang="es-ES" altLang="es-ES" dirty="0"/>
              <a:t> carbón </a:t>
            </a:r>
            <a:r>
              <a:rPr lang="es-ES" altLang="es-ES" dirty="0" err="1"/>
              <a:t>footprint</a:t>
            </a:r>
            <a:r>
              <a:rPr lang="es-ES" altLang="es-ES" dirty="0"/>
              <a:t> registre. </a:t>
            </a:r>
            <a:r>
              <a:rPr lang="es-ES" altLang="es-ES" dirty="0" err="1"/>
              <a:t>This</a:t>
            </a:r>
            <a:r>
              <a:rPr lang="es-ES" altLang="es-ES" dirty="0"/>
              <a:t> </a:t>
            </a:r>
            <a:r>
              <a:rPr lang="es-ES" altLang="es-ES" dirty="0" err="1"/>
              <a:t>is</a:t>
            </a:r>
            <a:r>
              <a:rPr lang="es-ES" altLang="es-ES" dirty="0"/>
              <a:t> a new </a:t>
            </a:r>
            <a:r>
              <a:rPr lang="es-ES" altLang="es-ES" dirty="0" err="1"/>
              <a:t>register</a:t>
            </a:r>
            <a:r>
              <a:rPr lang="es-ES" altLang="es-ES" dirty="0"/>
              <a:t> </a:t>
            </a:r>
            <a:r>
              <a:rPr lang="es-ES" altLang="es-ES" dirty="0" err="1"/>
              <a:t>promoted</a:t>
            </a:r>
            <a:r>
              <a:rPr lang="es-ES" altLang="es-ES" dirty="0"/>
              <a:t> </a:t>
            </a:r>
            <a:r>
              <a:rPr lang="es-ES" altLang="es-ES" dirty="0" err="1"/>
              <a:t>by</a:t>
            </a:r>
            <a:r>
              <a:rPr lang="es-ES" altLang="es-ES" dirty="0"/>
              <a:t> </a:t>
            </a:r>
            <a:r>
              <a:rPr lang="es-ES" altLang="es-ES" dirty="0" err="1"/>
              <a:t>the</a:t>
            </a:r>
            <a:r>
              <a:rPr lang="es-ES" altLang="es-ES" dirty="0"/>
              <a:t> </a:t>
            </a:r>
            <a:r>
              <a:rPr lang="es-ES" altLang="es-ES" dirty="0" err="1"/>
              <a:t>Spanish</a:t>
            </a:r>
            <a:r>
              <a:rPr lang="es-ES" altLang="es-ES" dirty="0"/>
              <a:t> </a:t>
            </a:r>
            <a:r>
              <a:rPr lang="es-ES" altLang="es-ES" dirty="0" err="1"/>
              <a:t>Ministry</a:t>
            </a:r>
            <a:r>
              <a:rPr lang="es-ES" altLang="es-ES" dirty="0"/>
              <a:t>.</a:t>
            </a:r>
          </a:p>
        </p:txBody>
      </p:sp>
      <p:sp>
        <p:nvSpPr>
          <p:cNvPr id="4" name="Marcador de número de diapositiva 3"/>
          <p:cNvSpPr>
            <a:spLocks noGrp="1"/>
          </p:cNvSpPr>
          <p:nvPr>
            <p:ph type="sldNum" sz="quarter" idx="10"/>
          </p:nvPr>
        </p:nvSpPr>
        <p:spPr/>
        <p:txBody>
          <a:bodyPr/>
          <a:lstStyle/>
          <a:p>
            <a:fld id="{6F5C98F7-6A43-4C92-9946-FA3A80CB6347}" type="slidenum">
              <a:rPr lang="es-ES" smtClean="0"/>
              <a:t>9</a:t>
            </a:fld>
            <a:endParaRPr lang="es-ES"/>
          </a:p>
        </p:txBody>
      </p:sp>
    </p:spTree>
    <p:extLst>
      <p:ext uri="{BB962C8B-B14F-4D97-AF65-F5344CB8AC3E}">
        <p14:creationId xmlns:p14="http://schemas.microsoft.com/office/powerpoint/2010/main" val="335750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F5C98F7-6A43-4C92-9946-FA3A80CB6347}" type="slidenum">
              <a:rPr lang="es-ES" smtClean="0"/>
              <a:t>15</a:t>
            </a:fld>
            <a:endParaRPr lang="es-ES"/>
          </a:p>
        </p:txBody>
      </p:sp>
    </p:spTree>
    <p:extLst>
      <p:ext uri="{BB962C8B-B14F-4D97-AF65-F5344CB8AC3E}">
        <p14:creationId xmlns:p14="http://schemas.microsoft.com/office/powerpoint/2010/main" val="129733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3C8F62E-9E1B-4AEA-9E7A-B1A05C8D55A4}" type="datetimeFigureOut">
              <a:rPr lang="es-ES" smtClean="0"/>
              <a:t>27/10/20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140850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C8F62E-9E1B-4AEA-9E7A-B1A05C8D55A4}" type="datetimeFigureOut">
              <a:rPr lang="es-ES" smtClean="0"/>
              <a:t>27/10/20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372293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C8F62E-9E1B-4AEA-9E7A-B1A05C8D55A4}" type="datetimeFigureOut">
              <a:rPr lang="es-ES" smtClean="0"/>
              <a:t>27/10/20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371547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C8F62E-9E1B-4AEA-9E7A-B1A05C8D55A4}" type="datetimeFigureOut">
              <a:rPr lang="es-ES" smtClean="0"/>
              <a:t>27/10/20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233904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3C8F62E-9E1B-4AEA-9E7A-B1A05C8D55A4}" type="datetimeFigureOut">
              <a:rPr lang="es-ES" smtClean="0"/>
              <a:t>27/10/20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209872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3C8F62E-9E1B-4AEA-9E7A-B1A05C8D55A4}" type="datetimeFigureOut">
              <a:rPr lang="es-ES" smtClean="0"/>
              <a:t>27/10/20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23880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3C8F62E-9E1B-4AEA-9E7A-B1A05C8D55A4}" type="datetimeFigureOut">
              <a:rPr lang="es-ES" smtClean="0"/>
              <a:t>27/10/20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408497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C8F62E-9E1B-4AEA-9E7A-B1A05C8D55A4}" type="datetimeFigureOut">
              <a:rPr lang="es-ES" smtClean="0"/>
              <a:t>27/10/20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16490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8F62E-9E1B-4AEA-9E7A-B1A05C8D55A4}" type="datetimeFigureOut">
              <a:rPr lang="es-ES" smtClean="0"/>
              <a:t>27/10/20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386274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3C8F62E-9E1B-4AEA-9E7A-B1A05C8D55A4}" type="datetimeFigureOut">
              <a:rPr lang="es-ES" smtClean="0"/>
              <a:t>27/10/20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345631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3C8F62E-9E1B-4AEA-9E7A-B1A05C8D55A4}" type="datetimeFigureOut">
              <a:rPr lang="es-ES" smtClean="0"/>
              <a:t>27/10/20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15731A-8E4C-44E9-B7A3-8F3FF9525681}" type="slidenum">
              <a:rPr lang="es-ES" smtClean="0"/>
              <a:t>‹Nº›</a:t>
            </a:fld>
            <a:endParaRPr lang="es-ES"/>
          </a:p>
        </p:txBody>
      </p:sp>
    </p:spTree>
    <p:extLst>
      <p:ext uri="{BB962C8B-B14F-4D97-AF65-F5344CB8AC3E}">
        <p14:creationId xmlns:p14="http://schemas.microsoft.com/office/powerpoint/2010/main" val="340285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8F62E-9E1B-4AEA-9E7A-B1A05C8D55A4}" type="datetimeFigureOut">
              <a:rPr lang="es-ES" smtClean="0"/>
              <a:t>27/10/20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5731A-8E4C-44E9-B7A3-8F3FF9525681}" type="slidenum">
              <a:rPr lang="es-ES" smtClean="0"/>
              <a:t>‹Nº›</a:t>
            </a:fld>
            <a:endParaRPr lang="es-ES"/>
          </a:p>
        </p:txBody>
      </p:sp>
    </p:spTree>
    <p:extLst>
      <p:ext uri="{BB962C8B-B14F-4D97-AF65-F5344CB8AC3E}">
        <p14:creationId xmlns:p14="http://schemas.microsoft.com/office/powerpoint/2010/main" val="193557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34.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gif"/><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gif"/><Relationship Id="rId4" Type="http://schemas.openxmlformats.org/officeDocument/2006/relationships/image" Target="../media/image55.jpeg"/><Relationship Id="rId9" Type="http://schemas.openxmlformats.org/officeDocument/2006/relationships/image" Target="../media/image60.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uadroTexto 4"/>
          <p:cNvSpPr txBox="1"/>
          <p:nvPr/>
        </p:nvSpPr>
        <p:spPr>
          <a:xfrm>
            <a:off x="6168044" y="2865062"/>
            <a:ext cx="2876203" cy="2646878"/>
          </a:xfrm>
          <a:prstGeom prst="rect">
            <a:avLst/>
          </a:prstGeom>
          <a:noFill/>
        </p:spPr>
        <p:txBody>
          <a:bodyPr wrap="square" rtlCol="0">
            <a:spAutoFit/>
          </a:bodyPr>
          <a:lstStyle/>
          <a:p>
            <a:r>
              <a:rPr lang="es-ES" sz="3200" b="1" dirty="0">
                <a:solidFill>
                  <a:schemeClr val="bg1"/>
                </a:solidFill>
              </a:rPr>
              <a:t>URBAN I</a:t>
            </a:r>
          </a:p>
          <a:p>
            <a:endParaRPr lang="es-ES" sz="1400" b="1" dirty="0">
              <a:solidFill>
                <a:schemeClr val="bg1"/>
              </a:solidFill>
            </a:endParaRPr>
          </a:p>
          <a:p>
            <a:r>
              <a:rPr lang="es-ES" b="1" dirty="0">
                <a:solidFill>
                  <a:schemeClr val="bg1"/>
                </a:solidFill>
              </a:rPr>
              <a:t>VPF AND SUSTAINABLE URBAN LOGISTICS. PROJECTS AND EXPERIENCES IN VALENCIA</a:t>
            </a:r>
          </a:p>
          <a:p>
            <a:endParaRPr lang="es-ES" sz="1600" b="1" dirty="0">
              <a:solidFill>
                <a:schemeClr val="bg1"/>
              </a:solidFill>
            </a:endParaRPr>
          </a:p>
          <a:p>
            <a:r>
              <a:rPr lang="es-ES" sz="1600" b="1" dirty="0">
                <a:solidFill>
                  <a:schemeClr val="bg1"/>
                </a:solidFill>
              </a:rPr>
              <a:t>Salvador Furió</a:t>
            </a:r>
          </a:p>
          <a:p>
            <a:r>
              <a:rPr lang="es-ES" sz="1600" dirty="0">
                <a:solidFill>
                  <a:schemeClr val="bg1"/>
                </a:solidFill>
              </a:rPr>
              <a:t>(Fundación </a:t>
            </a:r>
            <a:r>
              <a:rPr lang="es-ES" sz="1600" dirty="0" err="1">
                <a:solidFill>
                  <a:schemeClr val="bg1"/>
                </a:solidFill>
              </a:rPr>
              <a:t>Valenciaport</a:t>
            </a:r>
            <a:r>
              <a:rPr lang="es-ES" sz="1600" dirty="0">
                <a:solidFill>
                  <a:schemeClr val="bg1"/>
                </a:solidFill>
              </a:rPr>
              <a:t>)</a:t>
            </a:r>
          </a:p>
        </p:txBody>
      </p:sp>
    </p:spTree>
    <p:extLst>
      <p:ext uri="{BB962C8B-B14F-4D97-AF65-F5344CB8AC3E}">
        <p14:creationId xmlns:p14="http://schemas.microsoft.com/office/powerpoint/2010/main" val="403059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2" descr="http://www.oneworld365.org/img/101/Spanish%20language%20courses%20in%20Valenci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0264" y="1469803"/>
            <a:ext cx="5256584" cy="235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559881" y="1558464"/>
            <a:ext cx="3312368" cy="461665"/>
          </a:xfrm>
          <a:prstGeom prst="rect">
            <a:avLst/>
          </a:prstGeom>
          <a:noFill/>
        </p:spPr>
        <p:txBody>
          <a:bodyPr wrap="square" rtlCol="0">
            <a:spAutoFit/>
          </a:bodyPr>
          <a:lstStyle/>
          <a:p>
            <a:r>
              <a:rPr lang="es-ES" b="1" dirty="0">
                <a:latin typeface="Calibri Light" panose="020F0302020204030204" pitchFamily="34" charset="0"/>
                <a:cs typeface="Calibri Light" panose="020F0302020204030204" pitchFamily="34" charset="0"/>
              </a:rPr>
              <a:t>VALENCIA</a:t>
            </a:r>
          </a:p>
        </p:txBody>
      </p:sp>
      <p:sp>
        <p:nvSpPr>
          <p:cNvPr id="9" name="CuadroTexto 8"/>
          <p:cNvSpPr txBox="1"/>
          <p:nvPr/>
        </p:nvSpPr>
        <p:spPr>
          <a:xfrm>
            <a:off x="563319" y="1904532"/>
            <a:ext cx="2987824" cy="1754326"/>
          </a:xfrm>
          <a:prstGeom prst="rect">
            <a:avLst/>
          </a:prstGeom>
          <a:noFill/>
        </p:spPr>
        <p:txBody>
          <a:bodyPr wrap="square" rtlCol="0">
            <a:spAutoFit/>
          </a:bodyPr>
          <a:lstStyle/>
          <a:p>
            <a:r>
              <a:rPr lang="es-ES" sz="1800" dirty="0">
                <a:latin typeface="Calibri Light" panose="020F0302020204030204" pitchFamily="34" charset="0"/>
                <a:cs typeface="Calibri Light" panose="020F0302020204030204" pitchFamily="34" charset="0"/>
              </a:rPr>
              <a:t>3 </a:t>
            </a:r>
            <a:r>
              <a:rPr lang="es-ES" sz="1800" baseline="30000" dirty="0" err="1">
                <a:latin typeface="Calibri Light" panose="020F0302020204030204" pitchFamily="34" charset="0"/>
                <a:cs typeface="Calibri Light" panose="020F0302020204030204" pitchFamily="34" charset="0"/>
              </a:rPr>
              <a:t>st</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biggest</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city</a:t>
            </a:r>
            <a:r>
              <a:rPr lang="es-ES" sz="1800" dirty="0">
                <a:latin typeface="Calibri Light" panose="020F0302020204030204" pitchFamily="34" charset="0"/>
                <a:cs typeface="Calibri Light" panose="020F0302020204030204" pitchFamily="34" charset="0"/>
              </a:rPr>
              <a:t> in </a:t>
            </a:r>
            <a:r>
              <a:rPr lang="es-ES" sz="1800" dirty="0" err="1">
                <a:latin typeface="Calibri Light" panose="020F0302020204030204" pitchFamily="34" charset="0"/>
                <a:cs typeface="Calibri Light" panose="020F0302020204030204" pitchFamily="34" charset="0"/>
              </a:rPr>
              <a:t>Spain</a:t>
            </a:r>
            <a:endParaRPr lang="es-ES" sz="1800" dirty="0">
              <a:latin typeface="Calibri Light" panose="020F0302020204030204" pitchFamily="34" charset="0"/>
              <a:cs typeface="Calibri Light" panose="020F0302020204030204" pitchFamily="34" charset="0"/>
            </a:endParaRPr>
          </a:p>
          <a:p>
            <a:r>
              <a:rPr lang="es-ES" sz="1800" dirty="0">
                <a:latin typeface="Calibri Light" panose="020F0302020204030204" pitchFamily="34" charset="0"/>
                <a:cs typeface="Calibri Light" panose="020F0302020204030204" pitchFamily="34" charset="0"/>
              </a:rPr>
              <a:t>15,083 </a:t>
            </a:r>
            <a:r>
              <a:rPr lang="es-ES" sz="1800" dirty="0" err="1">
                <a:latin typeface="Calibri Light" panose="020F0302020204030204" pitchFamily="34" charset="0"/>
                <a:cs typeface="Calibri Light" panose="020F0302020204030204" pitchFamily="34" charset="0"/>
              </a:rPr>
              <a:t>commercial</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stores</a:t>
            </a:r>
            <a:endParaRPr lang="es-ES" sz="1800" dirty="0">
              <a:latin typeface="Calibri Light" panose="020F0302020204030204" pitchFamily="34" charset="0"/>
              <a:cs typeface="Calibri Light" panose="020F0302020204030204" pitchFamily="34" charset="0"/>
            </a:endParaRPr>
          </a:p>
          <a:p>
            <a:r>
              <a:rPr lang="es-ES" sz="1800" dirty="0">
                <a:latin typeface="Calibri Light" panose="020F0302020204030204" pitchFamily="34" charset="0"/>
                <a:cs typeface="Calibri Light" panose="020F0302020204030204" pitchFamily="34" charset="0"/>
              </a:rPr>
              <a:t>5-25 </a:t>
            </a:r>
            <a:r>
              <a:rPr lang="es-ES" sz="1800" dirty="0" err="1">
                <a:latin typeface="Calibri Light" panose="020F0302020204030204" pitchFamily="34" charset="0"/>
                <a:cs typeface="Calibri Light" panose="020F0302020204030204" pitchFamily="34" charset="0"/>
              </a:rPr>
              <a:t>weekly</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freight</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deliveries</a:t>
            </a:r>
            <a:r>
              <a:rPr lang="es-ES" sz="1800" dirty="0">
                <a:latin typeface="Calibri Light" panose="020F0302020204030204" pitchFamily="34" charset="0"/>
                <a:cs typeface="Calibri Light" panose="020F0302020204030204" pitchFamily="34" charset="0"/>
              </a:rPr>
              <a:t> (13 minutes)</a:t>
            </a:r>
          </a:p>
          <a:p>
            <a:r>
              <a:rPr lang="es-ES" sz="1800" dirty="0">
                <a:latin typeface="Calibri Light" panose="020F0302020204030204" pitchFamily="34" charset="0"/>
                <a:cs typeface="Calibri Light" panose="020F0302020204030204" pitchFamily="34" charset="0"/>
              </a:rPr>
              <a:t>1,463 </a:t>
            </a:r>
            <a:r>
              <a:rPr lang="es-ES" sz="1800" dirty="0" err="1">
                <a:latin typeface="Calibri Light" panose="020F0302020204030204" pitchFamily="34" charset="0"/>
                <a:cs typeface="Calibri Light" panose="020F0302020204030204" pitchFamily="34" charset="0"/>
              </a:rPr>
              <a:t>areas</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for</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loading</a:t>
            </a:r>
            <a:r>
              <a:rPr lang="es-ES" sz="1800" dirty="0">
                <a:latin typeface="Calibri Light" panose="020F0302020204030204" pitchFamily="34" charset="0"/>
                <a:cs typeface="Calibri Light" panose="020F0302020204030204" pitchFamily="34" charset="0"/>
              </a:rPr>
              <a:t> and </a:t>
            </a:r>
            <a:r>
              <a:rPr lang="es-ES" sz="1800" dirty="0" err="1">
                <a:latin typeface="Calibri Light" panose="020F0302020204030204" pitchFamily="34" charset="0"/>
                <a:cs typeface="Calibri Light" panose="020F0302020204030204" pitchFamily="34" charset="0"/>
              </a:rPr>
              <a:t>unloading</a:t>
            </a:r>
            <a:endParaRPr lang="es-ES" sz="1800" dirty="0">
              <a:latin typeface="Calibri Light" panose="020F0302020204030204" pitchFamily="34" charset="0"/>
              <a:cs typeface="Calibri Light" panose="020F0302020204030204" pitchFamily="34" charset="0"/>
            </a:endParaRPr>
          </a:p>
        </p:txBody>
      </p:sp>
      <p:sp>
        <p:nvSpPr>
          <p:cNvPr id="10" name="CuadroTexto 9"/>
          <p:cNvSpPr txBox="1"/>
          <p:nvPr/>
        </p:nvSpPr>
        <p:spPr>
          <a:xfrm>
            <a:off x="559881" y="4378784"/>
            <a:ext cx="8319854" cy="2308324"/>
          </a:xfrm>
          <a:prstGeom prst="rect">
            <a:avLst/>
          </a:prstGeom>
          <a:noFill/>
        </p:spPr>
        <p:txBody>
          <a:bodyPr wrap="square" rtlCol="0">
            <a:spAutoFit/>
          </a:bodyPr>
          <a:lstStyle/>
          <a:p>
            <a:pPr algn="just"/>
            <a:r>
              <a:rPr lang="es-ES" sz="1800" dirty="0">
                <a:latin typeface="Calibri Light" panose="020F0302020204030204" pitchFamily="34" charset="0"/>
                <a:cs typeface="Calibri Light" panose="020F0302020204030204" pitchFamily="34" charset="0"/>
              </a:rPr>
              <a:t>16.1% </a:t>
            </a:r>
            <a:r>
              <a:rPr lang="es-ES" sz="1800" dirty="0" err="1">
                <a:latin typeface="Calibri Light" panose="020F0302020204030204" pitchFamily="34" charset="0"/>
                <a:cs typeface="Calibri Light" panose="020F0302020204030204" pitchFamily="34" charset="0"/>
              </a:rPr>
              <a:t>commercial</a:t>
            </a:r>
            <a:r>
              <a:rPr lang="es-ES" sz="1800" dirty="0">
                <a:latin typeface="Calibri Light" panose="020F0302020204030204" pitchFamily="34" charset="0"/>
                <a:cs typeface="Calibri Light" panose="020F0302020204030204" pitchFamily="34" charset="0"/>
              </a:rPr>
              <a:t> </a:t>
            </a:r>
            <a:r>
              <a:rPr lang="es-ES" sz="1800" dirty="0" err="1">
                <a:latin typeface="Calibri Light" panose="020F0302020204030204" pitchFamily="34" charset="0"/>
                <a:cs typeface="Calibri Light" panose="020F0302020204030204" pitchFamily="34" charset="0"/>
              </a:rPr>
              <a:t>activity</a:t>
            </a:r>
            <a:r>
              <a:rPr lang="es-ES" sz="1800" dirty="0">
                <a:latin typeface="Calibri Light" panose="020F0302020204030204" pitchFamily="34" charset="0"/>
                <a:cs typeface="Calibri Light" panose="020F0302020204030204" pitchFamily="34" charset="0"/>
              </a:rPr>
              <a:t> </a:t>
            </a:r>
          </a:p>
          <a:p>
            <a:pPr algn="just"/>
            <a:r>
              <a:rPr lang="en-GB" sz="1800" u="sng" dirty="0">
                <a:latin typeface="Calibri Light" panose="020F0302020204030204" pitchFamily="34" charset="0"/>
                <a:cs typeface="Calibri Light" panose="020F0302020204030204" pitchFamily="34" charset="0"/>
              </a:rPr>
              <a:t>Pedestrian zones and narrow streets</a:t>
            </a:r>
            <a:r>
              <a:rPr lang="en-GB" sz="1800" dirty="0">
                <a:latin typeface="Calibri Light" panose="020F0302020204030204" pitchFamily="34" charset="0"/>
                <a:cs typeface="Calibri Light" panose="020F0302020204030204" pitchFamily="34" charset="0"/>
              </a:rPr>
              <a:t>. </a:t>
            </a:r>
          </a:p>
          <a:p>
            <a:pPr algn="just"/>
            <a:r>
              <a:rPr lang="en-GB" sz="1800" dirty="0">
                <a:latin typeface="Calibri Light" panose="020F0302020204030204" pitchFamily="34" charset="0"/>
                <a:cs typeface="Calibri Light" panose="020F0302020204030204" pitchFamily="34" charset="0"/>
              </a:rPr>
              <a:t>The majority of these streets are one-way and access control measures are applied.</a:t>
            </a:r>
          </a:p>
          <a:p>
            <a:pPr algn="just"/>
            <a:r>
              <a:rPr lang="en-GB" sz="1800" dirty="0">
                <a:latin typeface="Calibri Light" panose="020F0302020204030204" pitchFamily="34" charset="0"/>
                <a:cs typeface="Calibri Light" panose="020F0302020204030204" pitchFamily="34" charset="0"/>
              </a:rPr>
              <a:t>Access is only allowed for loading and unloading operations from 7 to 11  with a speed limit is really low (speed of human)</a:t>
            </a:r>
          </a:p>
          <a:p>
            <a:pPr algn="just"/>
            <a:r>
              <a:rPr lang="en-GB" sz="1800" dirty="0">
                <a:latin typeface="Calibri Light" panose="020F0302020204030204" pitchFamily="34" charset="0"/>
                <a:cs typeface="Calibri Light" panose="020F0302020204030204" pitchFamily="34" charset="0"/>
              </a:rPr>
              <a:t>The historical centre of Valencia is one of the most important areas to focus on in terms of congestion due to the density of commercial units and the physical configuration of the streets. </a:t>
            </a:r>
            <a:endParaRPr lang="es-ES" dirty="0">
              <a:latin typeface="Calibri Light" panose="020F0302020204030204" pitchFamily="34" charset="0"/>
              <a:cs typeface="Calibri Light" panose="020F0302020204030204" pitchFamily="34" charset="0"/>
            </a:endParaRPr>
          </a:p>
        </p:txBody>
      </p:sp>
      <p:sp>
        <p:nvSpPr>
          <p:cNvPr id="11" name="CuadroTexto 10"/>
          <p:cNvSpPr txBox="1"/>
          <p:nvPr/>
        </p:nvSpPr>
        <p:spPr>
          <a:xfrm>
            <a:off x="559881" y="4038468"/>
            <a:ext cx="7303196" cy="461665"/>
          </a:xfrm>
          <a:prstGeom prst="rect">
            <a:avLst/>
          </a:prstGeom>
          <a:noFill/>
        </p:spPr>
        <p:txBody>
          <a:bodyPr wrap="square" rtlCol="0">
            <a:spAutoFit/>
          </a:bodyPr>
          <a:lstStyle/>
          <a:p>
            <a:r>
              <a:rPr lang="es-ES" b="1" dirty="0">
                <a:latin typeface="Calibri Light" panose="020F0302020204030204" pitchFamily="34" charset="0"/>
                <a:cs typeface="Calibri Light" panose="020F0302020204030204" pitchFamily="34" charset="0"/>
              </a:rPr>
              <a:t>HISTORICAL CENTRE</a:t>
            </a:r>
          </a:p>
        </p:txBody>
      </p:sp>
      <p:sp>
        <p:nvSpPr>
          <p:cNvPr id="12" name="5 Rectángulo"/>
          <p:cNvSpPr>
            <a:spLocks noChangeArrowheads="1"/>
          </p:cNvSpPr>
          <p:nvPr/>
        </p:nvSpPr>
        <p:spPr bwMode="auto">
          <a:xfrm rot="16200000">
            <a:off x="-2430847" y="3751191"/>
            <a:ext cx="5335344" cy="369332"/>
          </a:xfrm>
          <a:prstGeom prst="rect">
            <a:avLst/>
          </a:prstGeom>
          <a:noFill/>
          <a:ln w="9525">
            <a:noFill/>
            <a:miter lim="800000"/>
            <a:headEnd/>
            <a:tailEnd/>
          </a:ln>
        </p:spPr>
        <p:txBody>
          <a:bodyPr wrap="square">
            <a:spAutoFit/>
          </a:bodyPr>
          <a:lstStyle/>
          <a:p>
            <a:pPr marL="0" marR="0" lvl="0" indent="0" algn="ctr" defTabSz="457200" eaLnBrk="1" fontAlgn="auto" latinLnBrk="0" hangingPunct="1">
              <a:lnSpc>
                <a:spcPct val="100000"/>
              </a:lnSpc>
              <a:spcBef>
                <a:spcPts val="0"/>
              </a:spcBef>
              <a:spcAft>
                <a:spcPts val="600"/>
              </a:spcAft>
              <a:buClrTx/>
              <a:buSzTx/>
              <a:buFontTx/>
              <a:buNone/>
              <a:tabLst/>
              <a:defRPr/>
            </a:pPr>
            <a:r>
              <a:rPr lang="en-US" sz="1800" b="1" dirty="0">
                <a:solidFill>
                  <a:srgbClr val="294462"/>
                </a:solidFill>
                <a:latin typeface="Calibri Light" panose="020F0302020204030204" pitchFamily="34" charset="0"/>
                <a:cs typeface="Calibri Light" panose="020F0302020204030204" pitchFamily="34" charset="0"/>
              </a:rPr>
              <a:t>CONTEXT </a:t>
            </a:r>
          </a:p>
        </p:txBody>
      </p:sp>
      <p:cxnSp>
        <p:nvCxnSpPr>
          <p:cNvPr id="13" name="Conector recto 12"/>
          <p:cNvCxnSpPr/>
          <p:nvPr/>
        </p:nvCxnSpPr>
        <p:spPr bwMode="auto">
          <a:xfrm>
            <a:off x="450096" y="1558464"/>
            <a:ext cx="1" cy="4811508"/>
          </a:xfrm>
          <a:prstGeom prst="line">
            <a:avLst/>
          </a:prstGeom>
          <a:solidFill>
            <a:srgbClr val="4F81BD"/>
          </a:solidFill>
          <a:ln w="25400" cap="flat" cmpd="thinThick"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ángulo 1"/>
          <p:cNvSpPr/>
          <p:nvPr/>
        </p:nvSpPr>
        <p:spPr>
          <a:xfrm>
            <a:off x="1046628" y="833610"/>
            <a:ext cx="3746538" cy="369332"/>
          </a:xfrm>
          <a:prstGeom prst="rect">
            <a:avLst/>
          </a:prstGeom>
        </p:spPr>
        <p:txBody>
          <a:bodyPr wrap="none">
            <a:spAutoFit/>
          </a:bodyPr>
          <a:lstStyle/>
          <a:p>
            <a:r>
              <a:rPr lang="en-US" b="1" kern="0" dirty="0">
                <a:ln/>
                <a:latin typeface="Calibri" panose="020F0502020204030204" pitchFamily="34" charset="0"/>
                <a:ea typeface="Times New Roman" pitchFamily="18" charset="0"/>
                <a:cs typeface="Arial" pitchFamily="34" charset="0"/>
              </a:rPr>
              <a:t>UCC and electrically-assisted tricycles</a:t>
            </a:r>
            <a:endParaRPr lang="es-ES" dirty="0"/>
          </a:p>
        </p:txBody>
      </p:sp>
      <p:pic>
        <p:nvPicPr>
          <p:cNvPr id="14" name="Imagen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44" y="869170"/>
            <a:ext cx="635433" cy="429976"/>
          </a:xfrm>
          <a:prstGeom prst="rect">
            <a:avLst/>
          </a:prstGeom>
        </p:spPr>
      </p:pic>
    </p:spTree>
    <p:extLst>
      <p:ext uri="{BB962C8B-B14F-4D97-AF65-F5344CB8AC3E}">
        <p14:creationId xmlns:p14="http://schemas.microsoft.com/office/powerpoint/2010/main" val="105213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5 Rectángulo"/>
          <p:cNvSpPr>
            <a:spLocks noChangeArrowheads="1"/>
          </p:cNvSpPr>
          <p:nvPr/>
        </p:nvSpPr>
        <p:spPr bwMode="auto">
          <a:xfrm rot="16200000">
            <a:off x="-2483006" y="3565661"/>
            <a:ext cx="5335344" cy="369332"/>
          </a:xfrm>
          <a:prstGeom prst="rect">
            <a:avLst/>
          </a:prstGeom>
          <a:noFill/>
          <a:ln w="9525">
            <a:noFill/>
            <a:miter lim="800000"/>
            <a:headEnd/>
            <a:tailEnd/>
          </a:ln>
        </p:spPr>
        <p:txBody>
          <a:bodyPr wrap="square">
            <a:spAutoFit/>
          </a:bodyPr>
          <a:lstStyle/>
          <a:p>
            <a:pPr marL="0" marR="0" lvl="0" indent="0" algn="ctr" defTabSz="457200" eaLnBrk="1" fontAlgn="auto" latinLnBrk="0" hangingPunct="1">
              <a:lnSpc>
                <a:spcPct val="100000"/>
              </a:lnSpc>
              <a:spcBef>
                <a:spcPts val="0"/>
              </a:spcBef>
              <a:spcAft>
                <a:spcPts val="600"/>
              </a:spcAft>
              <a:buClrTx/>
              <a:buSzTx/>
              <a:buFontTx/>
              <a:buNone/>
              <a:tabLst/>
              <a:defRPr/>
            </a:pPr>
            <a:r>
              <a:rPr lang="en-US" sz="1800" b="1" dirty="0">
                <a:solidFill>
                  <a:srgbClr val="294462"/>
                </a:solidFill>
                <a:latin typeface="Calibri Light" panose="020F0302020204030204" pitchFamily="34" charset="0"/>
                <a:cs typeface="Calibri Light" panose="020F0302020204030204" pitchFamily="34" charset="0"/>
              </a:rPr>
              <a:t>SOLUTION AND IMPLEMENTATION </a:t>
            </a:r>
          </a:p>
        </p:txBody>
      </p:sp>
      <p:cxnSp>
        <p:nvCxnSpPr>
          <p:cNvPr id="8" name="Conector recto 7"/>
          <p:cNvCxnSpPr/>
          <p:nvPr/>
        </p:nvCxnSpPr>
        <p:spPr bwMode="auto">
          <a:xfrm>
            <a:off x="407626" y="1611473"/>
            <a:ext cx="1" cy="4811508"/>
          </a:xfrm>
          <a:prstGeom prst="line">
            <a:avLst/>
          </a:prstGeom>
          <a:solidFill>
            <a:srgbClr val="4F81BD"/>
          </a:solidFill>
          <a:ln w="25400" cap="flat" cmpd="thinThick"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ángulo 8"/>
          <p:cNvSpPr/>
          <p:nvPr/>
        </p:nvSpPr>
        <p:spPr>
          <a:xfrm>
            <a:off x="3469738" y="4231879"/>
            <a:ext cx="5431523" cy="2566857"/>
          </a:xfrm>
          <a:prstGeom prst="rect">
            <a:avLst/>
          </a:prstGeom>
        </p:spPr>
        <p:txBody>
          <a:bodyPr wrap="square">
            <a:spAutoFit/>
          </a:bodyPr>
          <a:lstStyle/>
          <a:p>
            <a:pPr algn="just">
              <a:lnSpc>
                <a:spcPct val="120000"/>
              </a:lnSpc>
              <a:spcAft>
                <a:spcPts val="0"/>
              </a:spcAft>
            </a:pPr>
            <a:r>
              <a:rPr lang="en-GB" sz="1100" b="1" i="1" dirty="0">
                <a:solidFill>
                  <a:srgbClr val="009DDF"/>
                </a:solidFill>
                <a:latin typeface="Calibri Light" panose="020F0302020204030204" pitchFamily="34" charset="0"/>
                <a:ea typeface="Times New Roman" panose="02020603050405020304" pitchFamily="18" charset="0"/>
                <a:cs typeface="Calibri Light" panose="020F0302020204030204" pitchFamily="34" charset="0"/>
              </a:rPr>
              <a:t>The GARBICYCLE model</a:t>
            </a:r>
            <a:endParaRPr lang="es-E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20000"/>
              </a:lnSpc>
              <a:spcAft>
                <a:spcPts val="0"/>
              </a:spcAft>
            </a:pPr>
            <a:r>
              <a:rPr lang="en-GB" sz="1100" b="1" i="1" dirty="0">
                <a:solidFill>
                  <a:srgbClr val="009DDF"/>
                </a:solidFill>
                <a:latin typeface="Calibri Light" panose="020F0302020204030204" pitchFamily="34" charset="0"/>
                <a:ea typeface="Times New Roman" panose="02020603050405020304" pitchFamily="18" charset="0"/>
                <a:cs typeface="Calibri Light" panose="020F0302020204030204" pitchFamily="34" charset="0"/>
              </a:rPr>
              <a:t> </a:t>
            </a:r>
            <a:endParaRPr lang="es-ES"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20000"/>
              </a:lnSpc>
              <a:spcAft>
                <a:spcPts val="0"/>
              </a:spcAft>
              <a:buFont typeface="Symbol" panose="05050102010706020507" pitchFamily="18" charset="2"/>
              <a:buChar char=""/>
            </a:pPr>
            <a:r>
              <a:rPr lang="en-GB"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 electrically assisted pedal tricycle designed and built in </a:t>
            </a:r>
            <a:r>
              <a:rPr lang="en-GB" sz="1400"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Euskadi</a:t>
            </a:r>
            <a:r>
              <a:rPr lang="en-GB"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(Spain)</a:t>
            </a:r>
            <a:endParaRPr lang="es-ES"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20000"/>
              </a:lnSpc>
              <a:spcAft>
                <a:spcPts val="0"/>
              </a:spcAft>
              <a:buFont typeface="Symbol" panose="05050102010706020507" pitchFamily="18" charset="2"/>
              <a:buChar char=""/>
            </a:pPr>
            <a:r>
              <a:rPr lang="en-GB"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Goods and parcels are transported in a closed container located on the back with a loading capacity of 1.5 m</a:t>
            </a:r>
            <a:r>
              <a:rPr lang="en-GB" sz="1400" baseline="30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3</a:t>
            </a:r>
            <a:endParaRPr lang="es-ES"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20000"/>
              </a:lnSpc>
              <a:spcAft>
                <a:spcPts val="0"/>
              </a:spcAft>
              <a:buFont typeface="Symbol" panose="05050102010706020507" pitchFamily="18" charset="2"/>
              <a:buChar char=""/>
            </a:pPr>
            <a:r>
              <a:rPr lang="en-GB"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dimensions are: (L) 2.78m x (W) 1.03m x (H) 1.95m </a:t>
            </a:r>
            <a:endParaRPr lang="es-ES"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20000"/>
              </a:lnSpc>
              <a:spcAft>
                <a:spcPts val="0"/>
              </a:spcAft>
              <a:buFont typeface="Symbol" panose="05050102010706020507" pitchFamily="18" charset="2"/>
              <a:buChar char=""/>
            </a:pPr>
            <a:r>
              <a:rPr lang="en-GB"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total weight (unloaded) of 110kg with a maximum load of 280kg although the average weight of transport is 180kg (around 40 parcels)</a:t>
            </a:r>
            <a:endParaRPr lang="es-ES"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10" name="CuadroTexto 9"/>
          <p:cNvSpPr txBox="1"/>
          <p:nvPr/>
        </p:nvSpPr>
        <p:spPr>
          <a:xfrm>
            <a:off x="633239" y="1611473"/>
            <a:ext cx="8268023" cy="2539157"/>
          </a:xfrm>
          <a:prstGeom prst="rect">
            <a:avLst/>
          </a:prstGeom>
          <a:noFill/>
        </p:spPr>
        <p:txBody>
          <a:bodyPr wrap="square" rtlCol="0">
            <a:spAutoFit/>
          </a:bodyPr>
          <a:lstStyle/>
          <a:p>
            <a:pPr algn="just">
              <a:spcAft>
                <a:spcPts val="600"/>
              </a:spcAft>
            </a:pPr>
            <a:r>
              <a:rPr lang="en-GB" sz="1800" dirty="0">
                <a:latin typeface="Calibri Light" panose="020F0302020204030204" pitchFamily="34" charset="0"/>
                <a:cs typeface="Calibri Light" panose="020F0302020204030204" pitchFamily="34" charset="0"/>
              </a:rPr>
              <a:t>The idea was to built an </a:t>
            </a:r>
            <a:r>
              <a:rPr lang="en-GB" sz="1800" b="1" dirty="0">
                <a:latin typeface="Calibri Light" panose="020F0302020204030204" pitchFamily="34" charset="0"/>
                <a:cs typeface="Calibri Light" panose="020F0302020204030204" pitchFamily="34" charset="0"/>
              </a:rPr>
              <a:t>alternative system for last-mile distribution </a:t>
            </a:r>
            <a:r>
              <a:rPr lang="en-GB" sz="1800" dirty="0">
                <a:latin typeface="Calibri Light" panose="020F0302020204030204" pitchFamily="34" charset="0"/>
                <a:cs typeface="Calibri Light" panose="020F0302020204030204" pitchFamily="34" charset="0"/>
              </a:rPr>
              <a:t>of parcels in urban areas adapted to the context.</a:t>
            </a:r>
          </a:p>
          <a:p>
            <a:pPr marL="742950" lvl="1" indent="-285750" algn="just">
              <a:spcAft>
                <a:spcPts val="600"/>
              </a:spcAft>
              <a:buFont typeface="Wingdings" panose="05000000000000000000" pitchFamily="2" charset="2"/>
              <a:buChar char="Ø"/>
            </a:pPr>
            <a:r>
              <a:rPr lang="en-GB" sz="1800" dirty="0">
                <a:latin typeface="Calibri Light" panose="020F0302020204030204" pitchFamily="34" charset="0"/>
                <a:cs typeface="Calibri Light" panose="020F0302020204030204" pitchFamily="34" charset="0"/>
              </a:rPr>
              <a:t>Promoting the use of a small vehicle more agile and more sustainable: </a:t>
            </a:r>
          </a:p>
          <a:p>
            <a:pPr lvl="1" algn="just">
              <a:spcAft>
                <a:spcPts val="600"/>
              </a:spcAft>
            </a:pPr>
            <a:r>
              <a:rPr lang="en-GB" b="1" dirty="0">
                <a:solidFill>
                  <a:srgbClr val="0070C0"/>
                </a:solidFill>
                <a:latin typeface="Calibri Light" panose="020F0302020204030204" pitchFamily="34" charset="0"/>
                <a:cs typeface="Calibri Light" panose="020F0302020204030204" pitchFamily="34" charset="0"/>
              </a:rPr>
              <a:t>	</a:t>
            </a:r>
            <a:r>
              <a:rPr lang="en-GB" sz="1800" b="1" dirty="0">
                <a:solidFill>
                  <a:srgbClr val="0070C0"/>
                </a:solidFill>
                <a:latin typeface="Calibri Light" panose="020F0302020204030204" pitchFamily="34" charset="0"/>
                <a:cs typeface="Calibri Light" panose="020F0302020204030204" pitchFamily="34" charset="0"/>
              </a:rPr>
              <a:t>e-tricycles</a:t>
            </a:r>
            <a:r>
              <a:rPr lang="en-GB" sz="1800" dirty="0">
                <a:solidFill>
                  <a:srgbClr val="0070C0"/>
                </a:solidFill>
                <a:latin typeface="Calibri Light" panose="020F0302020204030204" pitchFamily="34" charset="0"/>
                <a:cs typeface="Calibri Light" panose="020F0302020204030204" pitchFamily="34" charset="0"/>
              </a:rPr>
              <a:t>:</a:t>
            </a:r>
            <a:r>
              <a:rPr lang="en-GB" sz="1800" dirty="0">
                <a:latin typeface="Calibri Light" panose="020F0302020204030204" pitchFamily="34" charset="0"/>
                <a:cs typeface="Calibri Light" panose="020F0302020204030204" pitchFamily="34" charset="0"/>
              </a:rPr>
              <a:t> that do not have limitations for accessing the restricted areas</a:t>
            </a:r>
          </a:p>
          <a:p>
            <a:pPr marL="742950" lvl="1" indent="-285750" algn="just">
              <a:buFont typeface="Wingdings" panose="05000000000000000000" pitchFamily="2" charset="2"/>
              <a:buChar char="Ø"/>
            </a:pPr>
            <a:r>
              <a:rPr lang="en-GB" sz="1800" dirty="0">
                <a:latin typeface="Calibri Light" panose="020F0302020204030204" pitchFamily="34" charset="0"/>
                <a:cs typeface="Calibri Light" panose="020F0302020204030204" pitchFamily="34" charset="0"/>
              </a:rPr>
              <a:t>Installing </a:t>
            </a:r>
            <a:r>
              <a:rPr lang="en-GB" sz="1800" b="1" dirty="0">
                <a:solidFill>
                  <a:srgbClr val="0070C0"/>
                </a:solidFill>
                <a:latin typeface="Calibri Light" panose="020F0302020204030204" pitchFamily="34" charset="0"/>
                <a:cs typeface="Calibri Light" panose="020F0302020204030204" pitchFamily="34" charset="0"/>
              </a:rPr>
              <a:t>transhipment points</a:t>
            </a:r>
            <a:r>
              <a:rPr lang="en-GB" sz="1800" b="1" dirty="0">
                <a:latin typeface="Calibri Light" panose="020F0302020204030204" pitchFamily="34" charset="0"/>
                <a:cs typeface="Calibri Light" panose="020F0302020204030204" pitchFamily="34" charset="0"/>
              </a:rPr>
              <a:t>, </a:t>
            </a:r>
            <a:r>
              <a:rPr lang="en-GB" sz="1800" dirty="0">
                <a:latin typeface="Calibri Light" panose="020F0302020204030204" pitchFamily="34" charset="0"/>
                <a:cs typeface="Calibri Light" panose="020F0302020204030204" pitchFamily="34" charset="0"/>
              </a:rPr>
              <a:t>this facility can boost the participation of more transport operators. The transhipment terminal offers shelter and security for the transhipment, which also facilitates the work for the company managing the last mile delivery from the terminal.</a:t>
            </a:r>
            <a:endParaRPr lang="es-ES" sz="1800" dirty="0">
              <a:latin typeface="Calibri Light" panose="020F0302020204030204" pitchFamily="34" charset="0"/>
              <a:cs typeface="Calibri Light" panose="020F0302020204030204" pitchFamily="34" charset="0"/>
            </a:endParaRPr>
          </a:p>
        </p:txBody>
      </p:sp>
      <p:pic>
        <p:nvPicPr>
          <p:cNvPr id="11" name="Imagen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334" y="4339144"/>
            <a:ext cx="239871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1046628" y="833610"/>
            <a:ext cx="3746538" cy="369332"/>
          </a:xfrm>
          <a:prstGeom prst="rect">
            <a:avLst/>
          </a:prstGeom>
        </p:spPr>
        <p:txBody>
          <a:bodyPr wrap="none">
            <a:spAutoFit/>
          </a:bodyPr>
          <a:lstStyle/>
          <a:p>
            <a:r>
              <a:rPr lang="en-US" b="1" kern="0" dirty="0">
                <a:ln/>
                <a:latin typeface="Calibri" panose="020F0502020204030204" pitchFamily="34" charset="0"/>
                <a:ea typeface="Times New Roman" pitchFamily="18" charset="0"/>
                <a:cs typeface="Arial" pitchFamily="34" charset="0"/>
              </a:rPr>
              <a:t>UCC and electrically-assisted tricycles</a:t>
            </a:r>
            <a:endParaRPr lang="es-ES" dirty="0"/>
          </a:p>
        </p:txBody>
      </p:sp>
      <p:pic>
        <p:nvPicPr>
          <p:cNvPr id="13" name="Imagen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44" y="869170"/>
            <a:ext cx="635433" cy="429976"/>
          </a:xfrm>
          <a:prstGeom prst="rect">
            <a:avLst/>
          </a:prstGeom>
        </p:spPr>
      </p:pic>
    </p:spTree>
    <p:extLst>
      <p:ext uri="{BB962C8B-B14F-4D97-AF65-F5344CB8AC3E}">
        <p14:creationId xmlns:p14="http://schemas.microsoft.com/office/powerpoint/2010/main" val="346753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3" descr="C:\Users\cnavarro.FUNDACION\AppData\Local\Microsoft\Windows\Temporary Internet Files\Content.Outlook\NXWY8QXE\Gráfico SMI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1313" y="1643527"/>
            <a:ext cx="6363705" cy="212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2"/>
          <p:cNvSpPr>
            <a:spLocks noChangeArrowheads="1"/>
          </p:cNvSpPr>
          <p:nvPr/>
        </p:nvSpPr>
        <p:spPr bwMode="auto">
          <a:xfrm>
            <a:off x="371834" y="4046031"/>
            <a:ext cx="8560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s-ES" sz="18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The pilot on electric mobility in the city of Valencia was tested </a:t>
            </a:r>
            <a:r>
              <a:rPr kumimoji="0" lang="en-US" altLang="es-ES" sz="18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from the 8</a:t>
            </a:r>
            <a:r>
              <a:rPr kumimoji="0" lang="en-US" altLang="es-ES" sz="1800" b="1" i="0" u="none" strike="noStrike" kern="1200" cap="none" spc="0" normalizeH="0" baseline="30000" noProof="0" dirty="0">
                <a:ln>
                  <a:noFill/>
                </a:ln>
                <a:solidFill>
                  <a:srgbClr val="000000"/>
                </a:solidFill>
                <a:effectLst/>
                <a:uLnTx/>
                <a:uFillTx/>
                <a:latin typeface="Calibri Light" panose="020F0302020204030204" pitchFamily="34" charset="0"/>
                <a:cs typeface="Calibri Light" panose="020F0302020204030204" pitchFamily="34" charset="0"/>
              </a:rPr>
              <a:t>th</a:t>
            </a:r>
            <a:r>
              <a:rPr kumimoji="0" lang="en-US" altLang="es-ES" sz="18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October 2014 until 31</a:t>
            </a:r>
            <a:r>
              <a:rPr kumimoji="0" lang="en-US" altLang="es-ES" sz="1800" b="1" i="0" u="none" strike="noStrike" kern="1200" cap="none" spc="0" normalizeH="0" baseline="30000" noProof="0" dirty="0">
                <a:ln>
                  <a:noFill/>
                </a:ln>
                <a:solidFill>
                  <a:srgbClr val="000000"/>
                </a:solidFill>
                <a:effectLst/>
                <a:uLnTx/>
                <a:uFillTx/>
                <a:latin typeface="Calibri Light" panose="020F0302020204030204" pitchFamily="34" charset="0"/>
                <a:cs typeface="Calibri Light" panose="020F0302020204030204" pitchFamily="34" charset="0"/>
              </a:rPr>
              <a:t>th </a:t>
            </a:r>
            <a:r>
              <a:rPr kumimoji="0" lang="en-US" altLang="es-ES" sz="18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January. </a:t>
            </a:r>
          </a:p>
        </p:txBody>
      </p:sp>
      <p:grpSp>
        <p:nvGrpSpPr>
          <p:cNvPr id="9" name="Grupo 7"/>
          <p:cNvGrpSpPr>
            <a:grpSpLocks/>
          </p:cNvGrpSpPr>
          <p:nvPr/>
        </p:nvGrpSpPr>
        <p:grpSpPr bwMode="auto">
          <a:xfrm>
            <a:off x="5759450" y="4552950"/>
            <a:ext cx="3384550" cy="2305050"/>
            <a:chOff x="1223628" y="3882262"/>
            <a:chExt cx="3282505" cy="2355514"/>
          </a:xfrm>
        </p:grpSpPr>
        <p:pic>
          <p:nvPicPr>
            <p:cNvPr id="10" name="Imagen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23628" y="3882262"/>
              <a:ext cx="3096344" cy="174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59691" y="4753192"/>
              <a:ext cx="1846442" cy="1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ángulo 11"/>
          <p:cNvSpPr/>
          <p:nvPr/>
        </p:nvSpPr>
        <p:spPr>
          <a:xfrm>
            <a:off x="371834" y="4931281"/>
            <a:ext cx="5110149" cy="1477328"/>
          </a:xfrm>
          <a:prstGeom prst="rect">
            <a:avLst/>
          </a:prstGeom>
        </p:spPr>
        <p:txBody>
          <a:bodyPr wrap="square">
            <a:spAutoFit/>
          </a:bodyPr>
          <a:lstStyle/>
          <a:p>
            <a:pPr lvl="0">
              <a:spcBef>
                <a:spcPct val="30000"/>
              </a:spcBef>
              <a:defRPr/>
            </a:pPr>
            <a:r>
              <a:rPr lang="en-US" altLang="es-ES" sz="1800" dirty="0">
                <a:solidFill>
                  <a:srgbClr val="000000"/>
                </a:solidFill>
                <a:latin typeface="Calibri Light" panose="020F0302020204030204" pitchFamily="34" charset="0"/>
                <a:cs typeface="Calibri Light" panose="020F0302020204030204" pitchFamily="34" charset="0"/>
              </a:rPr>
              <a:t>The pilot </a:t>
            </a:r>
            <a:r>
              <a:rPr lang="en-GB" altLang="es-ES" sz="1800" dirty="0">
                <a:solidFill>
                  <a:srgbClr val="000000"/>
                </a:solidFill>
                <a:latin typeface="Calibri Light" panose="020F0302020204030204" pitchFamily="34" charset="0"/>
                <a:cs typeface="Calibri Light" panose="020F0302020204030204" pitchFamily="34" charset="0"/>
              </a:rPr>
              <a:t>was focused in the </a:t>
            </a:r>
            <a:r>
              <a:rPr lang="en-GB" altLang="es-ES" sz="1800" b="1" dirty="0">
                <a:solidFill>
                  <a:srgbClr val="000000"/>
                </a:solidFill>
                <a:latin typeface="Calibri Light" panose="020F0302020204030204" pitchFamily="34" charset="0"/>
                <a:cs typeface="Calibri Light" panose="020F0302020204030204" pitchFamily="34" charset="0"/>
              </a:rPr>
              <a:t>last mile delivery of parcels using electric tricycles </a:t>
            </a:r>
            <a:r>
              <a:rPr lang="en-GB" altLang="es-ES" sz="1800" dirty="0">
                <a:solidFill>
                  <a:srgbClr val="000000"/>
                </a:solidFill>
                <a:latin typeface="Calibri Light" panose="020F0302020204030204" pitchFamily="34" charset="0"/>
                <a:cs typeface="Calibri Light" panose="020F0302020204030204" pitchFamily="34" charset="0"/>
              </a:rPr>
              <a:t>in the city centre of Valencia and supported by the </a:t>
            </a:r>
            <a:r>
              <a:rPr lang="en-GB" altLang="es-ES" sz="1800" b="1" dirty="0">
                <a:solidFill>
                  <a:srgbClr val="000000"/>
                </a:solidFill>
                <a:latin typeface="Calibri Light" panose="020F0302020204030204" pitchFamily="34" charset="0"/>
                <a:cs typeface="Calibri Light" panose="020F0302020204030204" pitchFamily="34" charset="0"/>
              </a:rPr>
              <a:t>use of a micro-distribution platform</a:t>
            </a:r>
            <a:r>
              <a:rPr lang="en-GB" altLang="es-ES" sz="1800" dirty="0">
                <a:solidFill>
                  <a:srgbClr val="000000"/>
                </a:solidFill>
                <a:latin typeface="Calibri Light" panose="020F0302020204030204" pitchFamily="34" charset="0"/>
                <a:cs typeface="Calibri Light" panose="020F0302020204030204" pitchFamily="34" charset="0"/>
              </a:rPr>
              <a:t> that manages the interchange of goods.</a:t>
            </a:r>
          </a:p>
        </p:txBody>
      </p:sp>
      <p:sp>
        <p:nvSpPr>
          <p:cNvPr id="13" name="Rectángulo 12"/>
          <p:cNvSpPr/>
          <p:nvPr/>
        </p:nvSpPr>
        <p:spPr>
          <a:xfrm>
            <a:off x="1046628" y="833610"/>
            <a:ext cx="3746538" cy="369332"/>
          </a:xfrm>
          <a:prstGeom prst="rect">
            <a:avLst/>
          </a:prstGeom>
        </p:spPr>
        <p:txBody>
          <a:bodyPr wrap="none">
            <a:spAutoFit/>
          </a:bodyPr>
          <a:lstStyle/>
          <a:p>
            <a:r>
              <a:rPr lang="en-US" b="1" kern="0" dirty="0">
                <a:ln/>
                <a:latin typeface="Calibri" panose="020F0502020204030204" pitchFamily="34" charset="0"/>
                <a:ea typeface="Times New Roman" pitchFamily="18" charset="0"/>
                <a:cs typeface="Arial" pitchFamily="34" charset="0"/>
              </a:rPr>
              <a:t>UCC and electrically-assisted tricycles</a:t>
            </a:r>
            <a:endParaRPr lang="es-ES" dirty="0"/>
          </a:p>
        </p:txBody>
      </p:sp>
      <p:pic>
        <p:nvPicPr>
          <p:cNvPr id="14" name="Imagen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144" y="869170"/>
            <a:ext cx="635433" cy="429976"/>
          </a:xfrm>
          <a:prstGeom prst="rect">
            <a:avLst/>
          </a:prstGeom>
        </p:spPr>
      </p:pic>
    </p:spTree>
    <p:extLst>
      <p:ext uri="{BB962C8B-B14F-4D97-AF65-F5344CB8AC3E}">
        <p14:creationId xmlns:p14="http://schemas.microsoft.com/office/powerpoint/2010/main" val="58960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Agrupa 3"/>
          <p:cNvGrpSpPr>
            <a:grpSpLocks/>
          </p:cNvGrpSpPr>
          <p:nvPr/>
        </p:nvGrpSpPr>
        <p:grpSpPr bwMode="auto">
          <a:xfrm>
            <a:off x="4040670" y="5941944"/>
            <a:ext cx="4826000" cy="601663"/>
            <a:chOff x="1115616" y="4555678"/>
            <a:chExt cx="4825215" cy="601514"/>
          </a:xfrm>
        </p:grpSpPr>
        <p:pic>
          <p:nvPicPr>
            <p:cNvPr id="8" name="Imagen 1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6079" y="4555678"/>
              <a:ext cx="1004752"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25746" y="4555678"/>
              <a:ext cx="1938206"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4397" y="4568848"/>
              <a:ext cx="883470" cy="58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3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5616" y="4555678"/>
              <a:ext cx="802018" cy="60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28464" y="2799792"/>
            <a:ext cx="1017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15681" y="3596707"/>
            <a:ext cx="10810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42645" y="4781314"/>
            <a:ext cx="1520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79246" y="1747908"/>
            <a:ext cx="820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5 Rectángulo"/>
          <p:cNvSpPr>
            <a:spLocks noChangeArrowheads="1"/>
          </p:cNvSpPr>
          <p:nvPr/>
        </p:nvSpPr>
        <p:spPr bwMode="auto">
          <a:xfrm rot="16200000">
            <a:off x="-2123431" y="3885720"/>
            <a:ext cx="5335344" cy="369332"/>
          </a:xfrm>
          <a:prstGeom prst="rect">
            <a:avLst/>
          </a:prstGeom>
          <a:noFill/>
          <a:ln w="9525">
            <a:noFill/>
            <a:miter lim="800000"/>
            <a:headEnd/>
            <a:tailEnd/>
          </a:ln>
        </p:spPr>
        <p:txBody>
          <a:bodyPr wrap="square">
            <a:spAutoFit/>
          </a:bodyPr>
          <a:lstStyle/>
          <a:p>
            <a:pPr marL="0" marR="0" lvl="0" indent="0" algn="ctr" defTabSz="457200" eaLnBrk="1" fontAlgn="auto" latinLnBrk="0" hangingPunct="1">
              <a:lnSpc>
                <a:spcPct val="100000"/>
              </a:lnSpc>
              <a:spcBef>
                <a:spcPts val="0"/>
              </a:spcBef>
              <a:spcAft>
                <a:spcPts val="600"/>
              </a:spcAft>
              <a:buClrTx/>
              <a:buSzTx/>
              <a:buFontTx/>
              <a:buNone/>
              <a:tabLst/>
              <a:defRPr/>
            </a:pPr>
            <a:r>
              <a:rPr lang="en-US" sz="1800" b="1" dirty="0">
                <a:solidFill>
                  <a:srgbClr val="294462"/>
                </a:solidFill>
                <a:latin typeface="Calibri Light" panose="020F0302020204030204" pitchFamily="34" charset="0"/>
                <a:cs typeface="Calibri Light" panose="020F0302020204030204" pitchFamily="34" charset="0"/>
              </a:rPr>
              <a:t>ACTORS INVOLVED</a:t>
            </a:r>
          </a:p>
        </p:txBody>
      </p:sp>
      <p:cxnSp>
        <p:nvCxnSpPr>
          <p:cNvPr id="17" name="Conector recto 16"/>
          <p:cNvCxnSpPr/>
          <p:nvPr/>
        </p:nvCxnSpPr>
        <p:spPr bwMode="auto">
          <a:xfrm>
            <a:off x="757512" y="1692993"/>
            <a:ext cx="1" cy="4811508"/>
          </a:xfrm>
          <a:prstGeom prst="line">
            <a:avLst/>
          </a:prstGeom>
          <a:solidFill>
            <a:srgbClr val="4F81BD"/>
          </a:solidFill>
          <a:ln w="25400" cap="flat" cmpd="thinThick"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ángulo 17"/>
          <p:cNvSpPr/>
          <p:nvPr/>
        </p:nvSpPr>
        <p:spPr>
          <a:xfrm>
            <a:off x="919364" y="2064632"/>
            <a:ext cx="6780539" cy="3785652"/>
          </a:xfrm>
          <a:prstGeom prst="rect">
            <a:avLst/>
          </a:prstGeom>
        </p:spPr>
        <p:txBody>
          <a:bodyPr wrap="square">
            <a:spAutoFit/>
          </a:bodyPr>
          <a:lstStyle/>
          <a:p>
            <a:pPr marL="285750" lvl="0" indent="-285750">
              <a:lnSpc>
                <a:spcPct val="150000"/>
              </a:lnSpc>
              <a:buFont typeface="Arial" panose="020B0604020202020204" pitchFamily="34" charset="0"/>
              <a:buChar char="•"/>
            </a:pPr>
            <a:r>
              <a:rPr lang="en-GB" sz="1600" b="1" dirty="0">
                <a:solidFill>
                  <a:srgbClr val="02B1E6"/>
                </a:solidFill>
                <a:latin typeface="Calibri Light" panose="020F0302020204030204" pitchFamily="34" charset="0"/>
                <a:cs typeface="Calibri Light" panose="020F0302020204030204" pitchFamily="34" charset="0"/>
              </a:rPr>
              <a:t>Eco-logistics company</a:t>
            </a:r>
            <a:r>
              <a:rPr lang="en-GB" sz="1600" dirty="0">
                <a:latin typeface="Calibri Light" panose="020F0302020204030204" pitchFamily="34" charset="0"/>
                <a:cs typeface="Calibri Light" panose="020F0302020204030204" pitchFamily="34" charset="0"/>
              </a:rPr>
              <a:t> operator of Last-Mile deliveries</a:t>
            </a:r>
          </a:p>
          <a:p>
            <a:pPr marL="285750" lvl="0" indent="-285750">
              <a:lnSpc>
                <a:spcPct val="15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GB" sz="1600" b="1" dirty="0">
                <a:solidFill>
                  <a:srgbClr val="02B1E6"/>
                </a:solidFill>
                <a:latin typeface="Calibri Light" panose="020F0302020204030204" pitchFamily="34" charset="0"/>
                <a:cs typeface="Calibri Light" panose="020F0302020204030204" pitchFamily="34" charset="0"/>
              </a:rPr>
              <a:t>Parking facilities Manager</a:t>
            </a:r>
          </a:p>
          <a:p>
            <a:pPr marL="285750" indent="-285750">
              <a:lnSpc>
                <a:spcPct val="15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lvl="0" indent="-285750">
              <a:lnSpc>
                <a:spcPct val="150000"/>
              </a:lnSpc>
              <a:buFont typeface="Arial" panose="020B0604020202020204" pitchFamily="34" charset="0"/>
              <a:buChar char="•"/>
            </a:pPr>
            <a:r>
              <a:rPr lang="en-GB" sz="1600" b="1" dirty="0">
                <a:solidFill>
                  <a:srgbClr val="02B1E6"/>
                </a:solidFill>
                <a:latin typeface="Calibri Light" panose="020F0302020204030204" pitchFamily="34" charset="0"/>
                <a:cs typeface="Calibri Light" panose="020F0302020204030204" pitchFamily="34" charset="0"/>
              </a:rPr>
              <a:t>Research support</a:t>
            </a:r>
            <a:r>
              <a:rPr lang="en-GB" sz="1600" dirty="0">
                <a:latin typeface="Calibri Light" panose="020F0302020204030204" pitchFamily="34" charset="0"/>
                <a:cs typeface="Calibri Light" panose="020F0302020204030204" pitchFamily="34" charset="0"/>
              </a:rPr>
              <a:t>, modelling &amp; dissemination</a:t>
            </a:r>
          </a:p>
          <a:p>
            <a:pPr marL="285750" lvl="0" indent="-285750">
              <a:lnSpc>
                <a:spcPct val="15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GB" sz="1600" b="1" dirty="0">
                <a:solidFill>
                  <a:srgbClr val="02B1E6"/>
                </a:solidFill>
                <a:latin typeface="Calibri Light" panose="020F0302020204030204" pitchFamily="34" charset="0"/>
                <a:cs typeface="Calibri Light" panose="020F0302020204030204" pitchFamily="34" charset="0"/>
              </a:rPr>
              <a:t>City Council.</a:t>
            </a:r>
            <a:r>
              <a:rPr lang="en-GB" sz="1600" dirty="0">
                <a:latin typeface="Calibri Light" panose="020F0302020204030204" pitchFamily="34" charset="0"/>
                <a:cs typeface="Calibri Light" panose="020F0302020204030204" pitchFamily="34" charset="0"/>
              </a:rPr>
              <a:t> Coordination, knowledge, permits, regulations</a:t>
            </a:r>
          </a:p>
          <a:p>
            <a:pPr marL="285750" indent="-285750">
              <a:lnSpc>
                <a:spcPct val="15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50000"/>
              </a:lnSpc>
              <a:buFont typeface="Arial" panose="020B0604020202020204" pitchFamily="34" charset="0"/>
              <a:buChar char="•"/>
            </a:pPr>
            <a:r>
              <a:rPr lang="en-GB" sz="1600" b="1" dirty="0">
                <a:solidFill>
                  <a:srgbClr val="02B1E6"/>
                </a:solidFill>
                <a:latin typeface="Calibri Light" panose="020F0302020204030204" pitchFamily="34" charset="0"/>
                <a:cs typeface="Calibri Light" panose="020F0302020204030204" pitchFamily="34" charset="0"/>
              </a:rPr>
              <a:t>Transport operators involved.</a:t>
            </a:r>
            <a:r>
              <a:rPr lang="en-GB" sz="1600" dirty="0">
                <a:latin typeface="Calibri Light" panose="020F0302020204030204" pitchFamily="34" charset="0"/>
                <a:cs typeface="Calibri Light" panose="020F0302020204030204" pitchFamily="34" charset="0"/>
              </a:rPr>
              <a:t> Companies that tested the services</a:t>
            </a:r>
            <a:endParaRPr lang="es-ES" sz="1600" dirty="0">
              <a:latin typeface="Calibri Light" panose="020F0302020204030204" pitchFamily="34" charset="0"/>
              <a:cs typeface="Calibri Light" panose="020F0302020204030204" pitchFamily="34" charset="0"/>
            </a:endParaRPr>
          </a:p>
          <a:p>
            <a:pPr>
              <a:lnSpc>
                <a:spcPct val="150000"/>
              </a:lnSpc>
            </a:pPr>
            <a:endParaRPr lang="en-GB" sz="1600" dirty="0">
              <a:latin typeface="Calibri Light" panose="020F0302020204030204" pitchFamily="34" charset="0"/>
              <a:cs typeface="Calibri Light" panose="020F0302020204030204" pitchFamily="34" charset="0"/>
            </a:endParaRPr>
          </a:p>
        </p:txBody>
      </p:sp>
      <p:sp>
        <p:nvSpPr>
          <p:cNvPr id="19" name="Rectángulo 18"/>
          <p:cNvSpPr/>
          <p:nvPr/>
        </p:nvSpPr>
        <p:spPr>
          <a:xfrm>
            <a:off x="1046628" y="833610"/>
            <a:ext cx="3746538" cy="369332"/>
          </a:xfrm>
          <a:prstGeom prst="rect">
            <a:avLst/>
          </a:prstGeom>
        </p:spPr>
        <p:txBody>
          <a:bodyPr wrap="none">
            <a:spAutoFit/>
          </a:bodyPr>
          <a:lstStyle/>
          <a:p>
            <a:r>
              <a:rPr lang="en-US" b="1" kern="0" dirty="0">
                <a:ln/>
                <a:latin typeface="Calibri" panose="020F0502020204030204" pitchFamily="34" charset="0"/>
                <a:ea typeface="Times New Roman" pitchFamily="18" charset="0"/>
                <a:cs typeface="Arial" pitchFamily="34" charset="0"/>
              </a:rPr>
              <a:t>UCC and electrically-assisted tricycles</a:t>
            </a:r>
            <a:endParaRPr lang="es-ES" dirty="0"/>
          </a:p>
        </p:txBody>
      </p:sp>
      <p:pic>
        <p:nvPicPr>
          <p:cNvPr id="20" name="Imagen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3144" y="869170"/>
            <a:ext cx="635433" cy="429976"/>
          </a:xfrm>
          <a:prstGeom prst="rect">
            <a:avLst/>
          </a:prstGeom>
        </p:spPr>
      </p:pic>
    </p:spTree>
    <p:extLst>
      <p:ext uri="{BB962C8B-B14F-4D97-AF65-F5344CB8AC3E}">
        <p14:creationId xmlns:p14="http://schemas.microsoft.com/office/powerpoint/2010/main" val="127612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t="5707"/>
          <a:stretch/>
        </p:blipFill>
        <p:spPr>
          <a:xfrm>
            <a:off x="401981" y="976243"/>
            <a:ext cx="8116547" cy="5707270"/>
          </a:xfrm>
          <a:prstGeom prst="rect">
            <a:avLst/>
          </a:prstGeom>
        </p:spPr>
      </p:pic>
    </p:spTree>
    <p:extLst>
      <p:ext uri="{BB962C8B-B14F-4D97-AF65-F5344CB8AC3E}">
        <p14:creationId xmlns:p14="http://schemas.microsoft.com/office/powerpoint/2010/main" val="250087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2" descr="http://whirlpool.s3.amazonaws.com/wordpress/wp-content/uploads/2013/12/Home_Inova%C3%A7%C3%A3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999526"/>
            <a:ext cx="2363305" cy="202569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690191" y="899423"/>
            <a:ext cx="5767784" cy="2062103"/>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 Consider the features of the implementing area: commercial area,  vehicle access restrictions</a:t>
            </a:r>
          </a:p>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Role and involvement of key stakeholders</a:t>
            </a:r>
          </a:p>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Type of service: parcel size limitation </a:t>
            </a:r>
          </a:p>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Routes optimization</a:t>
            </a:r>
          </a:p>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Economic equilibrium</a:t>
            </a:r>
          </a:p>
        </p:txBody>
      </p:sp>
      <p:sp>
        <p:nvSpPr>
          <p:cNvPr id="9" name="Marcador de contenido 4"/>
          <p:cNvSpPr txBox="1">
            <a:spLocks/>
          </p:cNvSpPr>
          <p:nvPr/>
        </p:nvSpPr>
        <p:spPr bwMode="auto">
          <a:xfrm>
            <a:off x="686026" y="759774"/>
            <a:ext cx="1809801" cy="571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289AE"/>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rgbClr val="0289AE"/>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rgbClr val="0289AE"/>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rgbClr val="0289AE"/>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rgbClr val="0289AE"/>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r">
              <a:buFontTx/>
              <a:buNone/>
            </a:pPr>
            <a:r>
              <a:rPr lang="es-ES" sz="2000" b="1" kern="0" dirty="0">
                <a:solidFill>
                  <a:srgbClr val="0070C0"/>
                </a:solidFill>
                <a:latin typeface="Calibri Light" panose="020F0302020204030204" pitchFamily="34" charset="0"/>
                <a:cs typeface="Calibri Light" panose="020F0302020204030204" pitchFamily="34" charset="0"/>
              </a:rPr>
              <a:t>Key ideas</a:t>
            </a:r>
          </a:p>
        </p:txBody>
      </p:sp>
      <p:pic>
        <p:nvPicPr>
          <p:cNvPr id="10" name="Picture 4" descr="http://www.elizabethcovart.com/wp-content/uploads/2014/02/Challenges.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7340" y="4185704"/>
            <a:ext cx="2103022" cy="267229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690191" y="3333958"/>
            <a:ext cx="6272696" cy="3524042"/>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GB" dirty="0">
                <a:latin typeface="Calibri Light" panose="020F0302020204030204" pitchFamily="34" charset="0"/>
                <a:cs typeface="Calibri Light" panose="020F0302020204030204" pitchFamily="34" charset="0"/>
              </a:rPr>
              <a:t>The main challenge is to </a:t>
            </a:r>
            <a:r>
              <a:rPr lang="en-GB" b="1" dirty="0">
                <a:latin typeface="Calibri Light" panose="020F0302020204030204" pitchFamily="34" charset="0"/>
                <a:cs typeface="Calibri Light" panose="020F0302020204030204" pitchFamily="34" charset="0"/>
              </a:rPr>
              <a:t>reach agreements with transport operators</a:t>
            </a:r>
            <a:r>
              <a:rPr lang="en-GB" dirty="0">
                <a:latin typeface="Calibri Light" panose="020F0302020204030204" pitchFamily="34" charset="0"/>
                <a:cs typeface="Calibri Light" panose="020F0302020204030204" pitchFamily="34" charset="0"/>
              </a:rPr>
              <a:t>. </a:t>
            </a:r>
          </a:p>
          <a:p>
            <a:pPr marL="285750" indent="-285750" algn="just">
              <a:spcAft>
                <a:spcPts val="600"/>
              </a:spcAft>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Manager of the </a:t>
            </a:r>
            <a:r>
              <a:rPr lang="en-US" dirty="0" err="1">
                <a:latin typeface="Calibri Light" panose="020F0302020204030204" pitchFamily="34" charset="0"/>
                <a:cs typeface="Calibri Light" panose="020F0302020204030204" pitchFamily="34" charset="0"/>
              </a:rPr>
              <a:t>transhipment</a:t>
            </a:r>
            <a:r>
              <a:rPr lang="en-US" dirty="0">
                <a:latin typeface="Calibri Light" panose="020F0302020204030204" pitchFamily="34" charset="0"/>
                <a:cs typeface="Calibri Light" panose="020F0302020204030204" pitchFamily="34" charset="0"/>
              </a:rPr>
              <a:t> terminal should be a </a:t>
            </a:r>
            <a:r>
              <a:rPr lang="en-US" b="1" dirty="0">
                <a:latin typeface="Calibri Light" panose="020F0302020204030204" pitchFamily="34" charset="0"/>
                <a:cs typeface="Calibri Light" panose="020F0302020204030204" pitchFamily="34" charset="0"/>
              </a:rPr>
              <a:t>neutral company</a:t>
            </a:r>
            <a:r>
              <a:rPr lang="en-US" dirty="0">
                <a:latin typeface="Calibri Light" panose="020F0302020204030204" pitchFamily="34" charset="0"/>
                <a:cs typeface="Calibri Light" panose="020F0302020204030204" pitchFamily="34" charset="0"/>
              </a:rPr>
              <a:t> that does not compete with the other operators.</a:t>
            </a:r>
          </a:p>
          <a:p>
            <a:pPr marL="285750" indent="-285750" algn="just">
              <a:spcAft>
                <a:spcPts val="600"/>
              </a:spcAft>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 The </a:t>
            </a:r>
            <a:r>
              <a:rPr lang="en-GB" b="1" dirty="0">
                <a:latin typeface="Calibri Light" panose="020F0302020204030204" pitchFamily="34" charset="0"/>
                <a:cs typeface="Calibri Light" panose="020F0302020204030204" pitchFamily="34" charset="0"/>
              </a:rPr>
              <a:t>support of the city council </a:t>
            </a:r>
            <a:r>
              <a:rPr lang="en-GB" dirty="0">
                <a:latin typeface="Calibri Light" panose="020F0302020204030204" pitchFamily="34" charset="0"/>
                <a:cs typeface="Calibri Light" panose="020F0302020204030204" pitchFamily="34" charset="0"/>
              </a:rPr>
              <a:t>is also crucial to obtain positive feedback</a:t>
            </a:r>
          </a:p>
          <a:p>
            <a:pPr marL="285750" lvl="0" indent="-285750" algn="just">
              <a:spcAft>
                <a:spcPts val="600"/>
              </a:spcAft>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The </a:t>
            </a:r>
            <a:r>
              <a:rPr lang="en-US" b="1" dirty="0">
                <a:latin typeface="Calibri Light" panose="020F0302020204030204" pitchFamily="34" charset="0"/>
                <a:cs typeface="Calibri Light" panose="020F0302020204030204" pitchFamily="34" charset="0"/>
              </a:rPr>
              <a:t>location of the </a:t>
            </a:r>
            <a:r>
              <a:rPr lang="en-US" b="1" dirty="0" err="1">
                <a:latin typeface="Calibri Light" panose="020F0302020204030204" pitchFamily="34" charset="0"/>
                <a:cs typeface="Calibri Light" panose="020F0302020204030204" pitchFamily="34" charset="0"/>
              </a:rPr>
              <a:t>transhipment</a:t>
            </a:r>
            <a:r>
              <a:rPr lang="en-US" b="1" dirty="0">
                <a:latin typeface="Calibri Light" panose="020F0302020204030204" pitchFamily="34" charset="0"/>
                <a:cs typeface="Calibri Light" panose="020F0302020204030204" pitchFamily="34" charset="0"/>
              </a:rPr>
              <a:t> terminal</a:t>
            </a:r>
            <a:r>
              <a:rPr lang="en-US"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connected to the main access roads for accessing the delivery area, close to the destination</a:t>
            </a:r>
          </a:p>
          <a:p>
            <a:pPr marL="285750" lvl="0" indent="-285750" algn="just">
              <a:spcAft>
                <a:spcPts val="600"/>
              </a:spcAft>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Visual perception of the </a:t>
            </a:r>
            <a:r>
              <a:rPr lang="en-US" dirty="0" err="1">
                <a:latin typeface="Calibri Light" panose="020F0302020204030204" pitchFamily="34" charset="0"/>
                <a:cs typeface="Calibri Light" panose="020F0302020204030204" pitchFamily="34" charset="0"/>
              </a:rPr>
              <a:t>transhipment</a:t>
            </a:r>
            <a:r>
              <a:rPr lang="en-US" dirty="0">
                <a:latin typeface="Calibri Light" panose="020F0302020204030204" pitchFamily="34" charset="0"/>
                <a:cs typeface="Calibri Light" panose="020F0302020204030204" pitchFamily="34" charset="0"/>
              </a:rPr>
              <a:t> terminal </a:t>
            </a:r>
          </a:p>
          <a:p>
            <a:pPr marL="285750" lvl="0" indent="-285750" algn="just">
              <a:spcAft>
                <a:spcPts val="600"/>
              </a:spcAft>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Busi</a:t>
            </a:r>
            <a:r>
              <a:rPr lang="en-US" b="1" dirty="0">
                <a:latin typeface="Calibri Light" panose="020F0302020204030204" pitchFamily="34" charset="0"/>
                <a:cs typeface="Calibri Light" panose="020F0302020204030204" pitchFamily="34" charset="0"/>
              </a:rPr>
              <a:t>ness model</a:t>
            </a:r>
            <a:endParaRPr lang="en-GB" b="1" dirty="0">
              <a:latin typeface="Calibri Light" panose="020F0302020204030204" pitchFamily="34" charset="0"/>
              <a:cs typeface="Calibri Light" panose="020F0302020204030204" pitchFamily="34" charset="0"/>
            </a:endParaRPr>
          </a:p>
        </p:txBody>
      </p:sp>
      <p:sp>
        <p:nvSpPr>
          <p:cNvPr id="12" name="Marcador de contenido 4"/>
          <p:cNvSpPr txBox="1">
            <a:spLocks/>
          </p:cNvSpPr>
          <p:nvPr/>
        </p:nvSpPr>
        <p:spPr bwMode="auto">
          <a:xfrm>
            <a:off x="177340" y="3295343"/>
            <a:ext cx="2283791" cy="688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289AE"/>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rgbClr val="0289AE"/>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rgbClr val="0289AE"/>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rgbClr val="0289AE"/>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rgbClr val="0289AE"/>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r">
              <a:buFontTx/>
              <a:buNone/>
            </a:pPr>
            <a:r>
              <a:rPr lang="es-ES" sz="2000" b="1" kern="0" dirty="0" err="1">
                <a:solidFill>
                  <a:srgbClr val="0070C0"/>
                </a:solidFill>
                <a:latin typeface="Calibri Light" panose="020F0302020204030204" pitchFamily="34" charset="0"/>
                <a:cs typeface="Calibri Light" panose="020F0302020204030204" pitchFamily="34" charset="0"/>
              </a:rPr>
              <a:t>Challenges</a:t>
            </a:r>
            <a:r>
              <a:rPr lang="es-ES" sz="2000" b="1" kern="0" dirty="0">
                <a:solidFill>
                  <a:srgbClr val="0070C0"/>
                </a:solidFill>
                <a:latin typeface="Calibri Light" panose="020F0302020204030204" pitchFamily="34" charset="0"/>
                <a:cs typeface="Calibri Light" panose="020F0302020204030204" pitchFamily="34" charset="0"/>
              </a:rPr>
              <a:t> </a:t>
            </a:r>
            <a:r>
              <a:rPr lang="es-ES" sz="2000" b="1" kern="0" dirty="0" err="1">
                <a:solidFill>
                  <a:srgbClr val="0070C0"/>
                </a:solidFill>
                <a:latin typeface="Calibri Light" panose="020F0302020204030204" pitchFamily="34" charset="0"/>
                <a:cs typeface="Calibri Light" panose="020F0302020204030204" pitchFamily="34" charset="0"/>
              </a:rPr>
              <a:t>for</a:t>
            </a:r>
            <a:r>
              <a:rPr lang="es-ES" sz="2000" b="1" kern="0" dirty="0">
                <a:solidFill>
                  <a:srgbClr val="0070C0"/>
                </a:solidFill>
                <a:latin typeface="Calibri Light" panose="020F0302020204030204" pitchFamily="34" charset="0"/>
                <a:cs typeface="Calibri Light" panose="020F0302020204030204" pitchFamily="34" charset="0"/>
              </a:rPr>
              <a:t> </a:t>
            </a:r>
            <a:r>
              <a:rPr lang="es-ES" sz="2000" b="1" kern="0" dirty="0" err="1">
                <a:solidFill>
                  <a:srgbClr val="0070C0"/>
                </a:solidFill>
                <a:latin typeface="Calibri Light" panose="020F0302020204030204" pitchFamily="34" charset="0"/>
                <a:cs typeface="Calibri Light" panose="020F0302020204030204" pitchFamily="34" charset="0"/>
              </a:rPr>
              <a:t>implementation</a:t>
            </a:r>
            <a:endParaRPr lang="es-ES" sz="2000" b="1" kern="0" dirty="0">
              <a:solidFill>
                <a:srgbClr val="0070C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499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8528" y="2179193"/>
            <a:ext cx="3250736" cy="4422452"/>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0106" y="1932210"/>
            <a:ext cx="3299631" cy="4479184"/>
          </a:xfrm>
          <a:prstGeom prst="rect">
            <a:avLst/>
          </a:prstGeom>
          <a:ln>
            <a:noFill/>
          </a:ln>
          <a:effectLst>
            <a:outerShdw blurRad="190500" algn="tl" rotWithShape="0">
              <a:srgbClr val="000000">
                <a:alpha val="70000"/>
              </a:srgbClr>
            </a:outerShdw>
          </a:effectLst>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228" y="1670276"/>
            <a:ext cx="3254493" cy="4464496"/>
          </a:xfrm>
          <a:prstGeom prst="rect">
            <a:avLst/>
          </a:prstGeom>
          <a:ln>
            <a:noFill/>
          </a:ln>
          <a:effectLst>
            <a:outerShdw blurRad="190500" algn="tl" rotWithShape="0">
              <a:srgbClr val="000000">
                <a:alpha val="70000"/>
              </a:srgbClr>
            </a:outerShdw>
          </a:effectLst>
        </p:spPr>
      </p:pic>
      <p:sp>
        <p:nvSpPr>
          <p:cNvPr id="10" name="5 Rectángulo"/>
          <p:cNvSpPr>
            <a:spLocks noChangeArrowheads="1"/>
          </p:cNvSpPr>
          <p:nvPr/>
        </p:nvSpPr>
        <p:spPr bwMode="auto">
          <a:xfrm rot="16200000">
            <a:off x="-2158770" y="3717858"/>
            <a:ext cx="5335344" cy="369332"/>
          </a:xfrm>
          <a:prstGeom prst="rect">
            <a:avLst/>
          </a:prstGeom>
          <a:noFill/>
          <a:ln w="9525">
            <a:noFill/>
            <a:miter lim="800000"/>
            <a:headEnd/>
            <a:tailEnd/>
          </a:ln>
        </p:spPr>
        <p:txBody>
          <a:bodyPr wrap="square">
            <a:spAutoFit/>
          </a:bodyPr>
          <a:lstStyle/>
          <a:p>
            <a:pPr marL="0" marR="0" lvl="0" indent="0" algn="ctr" defTabSz="457200" eaLnBrk="1" fontAlgn="auto" latinLnBrk="0" hangingPunct="1">
              <a:lnSpc>
                <a:spcPct val="100000"/>
              </a:lnSpc>
              <a:spcBef>
                <a:spcPts val="0"/>
              </a:spcBef>
              <a:spcAft>
                <a:spcPts val="600"/>
              </a:spcAft>
              <a:buClrTx/>
              <a:buSzTx/>
              <a:buFontTx/>
              <a:buNone/>
              <a:tabLst/>
              <a:defRPr/>
            </a:pPr>
            <a:r>
              <a:rPr lang="en-US" sz="1800" b="1" dirty="0">
                <a:solidFill>
                  <a:srgbClr val="294462"/>
                </a:solidFill>
                <a:latin typeface="Calibri Light" panose="020F0302020204030204" pitchFamily="34" charset="0"/>
                <a:cs typeface="Calibri Light" panose="020F0302020204030204" pitchFamily="34" charset="0"/>
              </a:rPr>
              <a:t>SCIENTIFIC DISSEMINATION:    PAPER</a:t>
            </a:r>
          </a:p>
        </p:txBody>
      </p:sp>
      <p:cxnSp>
        <p:nvCxnSpPr>
          <p:cNvPr id="11" name="Conector recto 10"/>
          <p:cNvCxnSpPr/>
          <p:nvPr/>
        </p:nvCxnSpPr>
        <p:spPr bwMode="auto">
          <a:xfrm flipH="1">
            <a:off x="722174" y="1641150"/>
            <a:ext cx="0" cy="4695489"/>
          </a:xfrm>
          <a:prstGeom prst="line">
            <a:avLst/>
          </a:prstGeom>
          <a:solidFill>
            <a:srgbClr val="4F81BD"/>
          </a:solidFill>
          <a:ln w="25400" cap="flat" cmpd="thinThick"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799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9792" y="2132856"/>
            <a:ext cx="3384376" cy="3108177"/>
          </a:xfrm>
          <a:prstGeom prst="rect">
            <a:avLst/>
          </a:prstGeom>
        </p:spPr>
      </p:pic>
      <p:pic>
        <p:nvPicPr>
          <p:cNvPr id="2" name="Imagen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340" y="5452543"/>
            <a:ext cx="2588592" cy="1257317"/>
          </a:xfrm>
          <a:prstGeom prst="rect">
            <a:avLst/>
          </a:prstGeom>
        </p:spPr>
      </p:pic>
      <p:sp>
        <p:nvSpPr>
          <p:cNvPr id="3" name="Rectángulo 2"/>
          <p:cNvSpPr/>
          <p:nvPr/>
        </p:nvSpPr>
        <p:spPr>
          <a:xfrm>
            <a:off x="1792138" y="1250293"/>
            <a:ext cx="6376504" cy="369332"/>
          </a:xfrm>
          <a:prstGeom prst="rect">
            <a:avLst/>
          </a:prstGeom>
        </p:spPr>
        <p:txBody>
          <a:bodyPr wrap="square">
            <a:spAutoFit/>
          </a:bodyPr>
          <a:lstStyle/>
          <a:p>
            <a:r>
              <a:rPr lang="en-US" altLang="en-US" b="1" i="1" dirty="0">
                <a:solidFill>
                  <a:srgbClr val="002060"/>
                </a:solidFill>
                <a:latin typeface="Calibri Light" panose="020F0302020204030204" pitchFamily="34" charset="0"/>
                <a:cs typeface="Calibri Light" panose="020F0302020204030204" pitchFamily="34" charset="0"/>
              </a:rPr>
              <a:t>S</a:t>
            </a:r>
            <a:r>
              <a:rPr lang="en-US" altLang="en-US" i="1" dirty="0">
                <a:solidFill>
                  <a:srgbClr val="002060"/>
                </a:solidFill>
                <a:latin typeface="Calibri Light" panose="020F0302020204030204" pitchFamily="34" charset="0"/>
                <a:cs typeface="Calibri Light" panose="020F0302020204030204" pitchFamily="34" charset="0"/>
              </a:rPr>
              <a:t>ustainable </a:t>
            </a:r>
            <a:r>
              <a:rPr lang="en-US" altLang="en-US" b="1" i="1" dirty="0">
                <a:solidFill>
                  <a:srgbClr val="002060"/>
                </a:solidFill>
                <a:latin typeface="Calibri Light" panose="020F0302020204030204" pitchFamily="34" charset="0"/>
                <a:cs typeface="Calibri Light" panose="020F0302020204030204" pitchFamily="34" charset="0"/>
              </a:rPr>
              <a:t>U</a:t>
            </a:r>
            <a:r>
              <a:rPr lang="en-US" altLang="en-US" i="1" dirty="0">
                <a:solidFill>
                  <a:srgbClr val="002060"/>
                </a:solidFill>
                <a:latin typeface="Calibri Light" panose="020F0302020204030204" pitchFamily="34" charset="0"/>
                <a:cs typeface="Calibri Light" panose="020F0302020204030204" pitchFamily="34" charset="0"/>
              </a:rPr>
              <a:t>rban </a:t>
            </a:r>
            <a:r>
              <a:rPr lang="en-US" altLang="en-US" b="1" i="1" dirty="0">
                <a:solidFill>
                  <a:srgbClr val="002060"/>
                </a:solidFill>
                <a:latin typeface="Calibri Light" panose="020F0302020204030204" pitchFamily="34" charset="0"/>
                <a:cs typeface="Calibri Light" panose="020F0302020204030204" pitchFamily="34" charset="0"/>
              </a:rPr>
              <a:t>C</a:t>
            </a:r>
            <a:r>
              <a:rPr lang="en-US" altLang="en-US" i="1" dirty="0">
                <a:solidFill>
                  <a:srgbClr val="002060"/>
                </a:solidFill>
                <a:latin typeface="Calibri Light" panose="020F0302020204030204" pitchFamily="34" charset="0"/>
                <a:cs typeface="Calibri Light" panose="020F0302020204030204" pitchFamily="34" charset="0"/>
              </a:rPr>
              <a:t>onsolidation </a:t>
            </a:r>
            <a:r>
              <a:rPr lang="en-US" altLang="en-US" b="1" i="1" dirty="0" err="1">
                <a:solidFill>
                  <a:srgbClr val="002060"/>
                </a:solidFill>
                <a:latin typeface="Calibri Light" panose="020F0302020204030204" pitchFamily="34" charset="0"/>
                <a:cs typeface="Calibri Light" panose="020F0302020204030204" pitchFamily="34" charset="0"/>
              </a:rPr>
              <a:t>C</a:t>
            </a:r>
            <a:r>
              <a:rPr lang="en-US" altLang="en-US" i="1" dirty="0" err="1">
                <a:solidFill>
                  <a:srgbClr val="002060"/>
                </a:solidFill>
                <a:latin typeface="Calibri Light" panose="020F0302020204030204" pitchFamily="34" charset="0"/>
                <a:cs typeface="Calibri Light" panose="020F0302020204030204" pitchFamily="34" charset="0"/>
              </a:rPr>
              <a:t>entr</a:t>
            </a:r>
            <a:r>
              <a:rPr lang="en-US" altLang="en-US" b="1" i="1" dirty="0" err="1">
                <a:solidFill>
                  <a:srgbClr val="002060"/>
                </a:solidFill>
                <a:latin typeface="Calibri Light" panose="020F0302020204030204" pitchFamily="34" charset="0"/>
                <a:cs typeface="Calibri Light" panose="020F0302020204030204" pitchFamily="34" charset="0"/>
              </a:rPr>
              <a:t>ES</a:t>
            </a:r>
            <a:r>
              <a:rPr lang="en-US" altLang="en-US" i="1" dirty="0">
                <a:solidFill>
                  <a:srgbClr val="002060"/>
                </a:solidFill>
                <a:latin typeface="Calibri Light" panose="020F0302020204030204" pitchFamily="34" charset="0"/>
                <a:cs typeface="Calibri Light" panose="020F0302020204030204" pitchFamily="34" charset="0"/>
              </a:rPr>
              <a:t> for </a:t>
            </a:r>
            <a:r>
              <a:rPr lang="en-US" altLang="en-US" i="1" dirty="0" err="1">
                <a:solidFill>
                  <a:srgbClr val="002060"/>
                </a:solidFill>
                <a:latin typeface="Calibri Light" panose="020F0302020204030204" pitchFamily="34" charset="0"/>
                <a:cs typeface="Calibri Light" panose="020F0302020204030204" pitchFamily="34" charset="0"/>
              </a:rPr>
              <a:t>con</a:t>
            </a:r>
            <a:r>
              <a:rPr lang="en-US" altLang="en-US" b="1" i="1" dirty="0" err="1">
                <a:solidFill>
                  <a:srgbClr val="002060"/>
                </a:solidFill>
                <a:latin typeface="Calibri Light" panose="020F0302020204030204" pitchFamily="34" charset="0"/>
                <a:cs typeface="Calibri Light" panose="020F0302020204030204" pitchFamily="34" charset="0"/>
              </a:rPr>
              <a:t>S</a:t>
            </a:r>
            <a:r>
              <a:rPr lang="en-US" altLang="en-US" i="1" dirty="0" err="1">
                <a:solidFill>
                  <a:srgbClr val="002060"/>
                </a:solidFill>
                <a:latin typeface="Calibri Light" panose="020F0302020204030204" pitchFamily="34" charset="0"/>
                <a:cs typeface="Calibri Light" panose="020F0302020204030204" pitchFamily="34" charset="0"/>
              </a:rPr>
              <a:t>truction</a:t>
            </a:r>
            <a:endParaRPr lang="es-ES" dirty="0"/>
          </a:p>
        </p:txBody>
      </p:sp>
    </p:spTree>
    <p:extLst>
      <p:ext uri="{BB962C8B-B14F-4D97-AF65-F5344CB8AC3E}">
        <p14:creationId xmlns:p14="http://schemas.microsoft.com/office/powerpoint/2010/main" val="260632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890" y="3350945"/>
            <a:ext cx="8424936" cy="3307018"/>
          </a:xfrm>
          <a:prstGeom prst="rect">
            <a:avLst/>
          </a:prstGeom>
        </p:spPr>
      </p:pic>
      <p:sp>
        <p:nvSpPr>
          <p:cNvPr id="8" name="Content Placeholder 2"/>
          <p:cNvSpPr txBox="1">
            <a:spLocks/>
          </p:cNvSpPr>
          <p:nvPr/>
        </p:nvSpPr>
        <p:spPr>
          <a:xfrm>
            <a:off x="2411497" y="3909689"/>
            <a:ext cx="2190861" cy="87464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050" dirty="0">
                <a:solidFill>
                  <a:srgbClr val="002060"/>
                </a:solidFill>
                <a:latin typeface="Calibri Light" panose="020F0302020204030204" pitchFamily="34" charset="0"/>
                <a:cs typeface="Calibri Light" panose="020F0302020204030204" pitchFamily="34" charset="0"/>
              </a:rPr>
              <a:t>11 400 m</a:t>
            </a:r>
            <a:r>
              <a:rPr lang="es-ES" sz="1050" baseline="30000" dirty="0">
                <a:solidFill>
                  <a:srgbClr val="002060"/>
                </a:solidFill>
                <a:latin typeface="Calibri Light" panose="020F0302020204030204" pitchFamily="34" charset="0"/>
                <a:cs typeface="Calibri Light" panose="020F0302020204030204" pitchFamily="34" charset="0"/>
              </a:rPr>
              <a:t>2</a:t>
            </a:r>
          </a:p>
          <a:p>
            <a:r>
              <a:rPr lang="es-ES" sz="1050" dirty="0">
                <a:solidFill>
                  <a:srgbClr val="002060"/>
                </a:solidFill>
                <a:latin typeface="Calibri Light" panose="020F0302020204030204" pitchFamily="34" charset="0"/>
                <a:cs typeface="Calibri Light" panose="020F0302020204030204" pitchFamily="34" charset="0"/>
              </a:rPr>
              <a:t>€21 M</a:t>
            </a:r>
          </a:p>
          <a:p>
            <a:r>
              <a:rPr lang="en-US" sz="1050" dirty="0">
                <a:solidFill>
                  <a:srgbClr val="002060"/>
                </a:solidFill>
                <a:latin typeface="Calibri Light" panose="020F0302020204030204" pitchFamily="34" charset="0"/>
                <a:cs typeface="Calibri Light" panose="020F0302020204030204" pitchFamily="34" charset="0"/>
              </a:rPr>
              <a:t>Refurbishment and construction of apartments,</a:t>
            </a:r>
            <a:endParaRPr lang="es-ES" sz="1050" dirty="0">
              <a:solidFill>
                <a:srgbClr val="002060"/>
              </a:solidFill>
              <a:latin typeface="Calibri Light" panose="020F0302020204030204" pitchFamily="34" charset="0"/>
              <a:cs typeface="Calibri Light" panose="020F0302020204030204" pitchFamily="34" charset="0"/>
            </a:endParaRPr>
          </a:p>
        </p:txBody>
      </p:sp>
      <p:sp>
        <p:nvSpPr>
          <p:cNvPr id="9" name="Content Placeholder 2"/>
          <p:cNvSpPr txBox="1">
            <a:spLocks/>
          </p:cNvSpPr>
          <p:nvPr/>
        </p:nvSpPr>
        <p:spPr>
          <a:xfrm>
            <a:off x="4685275" y="3909689"/>
            <a:ext cx="2288651" cy="874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462"/>
                </a:solidFill>
                <a:latin typeface="Century Gothic" panose="020B0502020202020204" pitchFamily="34" charset="0"/>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94462"/>
                </a:solidFill>
                <a:latin typeface="Century Gothic" panose="020B0502020202020204" pitchFamily="34" charset="0"/>
                <a:ea typeface="+mn-ea"/>
                <a:cs typeface="+mn-cs"/>
              </a:defRPr>
            </a:lvl2pPr>
            <a:lvl3pPr marL="1257300" indent="-342900" algn="l" defTabSz="914400" rtl="0" eaLnBrk="1" latinLnBrk="0" hangingPunct="1">
              <a:lnSpc>
                <a:spcPct val="90000"/>
              </a:lnSpc>
              <a:spcBef>
                <a:spcPts val="500"/>
              </a:spcBef>
              <a:buFontTx/>
              <a:buChar char="-"/>
              <a:defRPr sz="2000" kern="1200">
                <a:solidFill>
                  <a:srgbClr val="29446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050" dirty="0">
                <a:solidFill>
                  <a:srgbClr val="002060"/>
                </a:solidFill>
                <a:latin typeface="Calibri Light" panose="020F0302020204030204" pitchFamily="34" charset="0"/>
                <a:cs typeface="Calibri Light" panose="020F0302020204030204" pitchFamily="34" charset="0"/>
              </a:rPr>
              <a:t>55 475 m</a:t>
            </a:r>
            <a:r>
              <a:rPr lang="es-ES" sz="1050" baseline="30000" dirty="0">
                <a:solidFill>
                  <a:srgbClr val="002060"/>
                </a:solidFill>
                <a:latin typeface="Calibri Light" panose="020F0302020204030204" pitchFamily="34" charset="0"/>
                <a:cs typeface="Calibri Light" panose="020F0302020204030204" pitchFamily="34" charset="0"/>
              </a:rPr>
              <a:t>2</a:t>
            </a:r>
          </a:p>
          <a:p>
            <a:r>
              <a:rPr lang="es-ES" sz="1050" dirty="0">
                <a:solidFill>
                  <a:srgbClr val="002060"/>
                </a:solidFill>
                <a:latin typeface="Calibri Light" panose="020F0302020204030204" pitchFamily="34" charset="0"/>
                <a:cs typeface="Calibri Light" panose="020F0302020204030204" pitchFamily="34" charset="0"/>
              </a:rPr>
              <a:t>€144 M</a:t>
            </a:r>
          </a:p>
          <a:p>
            <a:r>
              <a:rPr lang="en-US" sz="1050" dirty="0">
                <a:solidFill>
                  <a:srgbClr val="002060"/>
                </a:solidFill>
                <a:latin typeface="Calibri Light" panose="020F0302020204030204" pitchFamily="34" charset="0"/>
                <a:cs typeface="Calibri Light" panose="020F0302020204030204" pitchFamily="34" charset="0"/>
              </a:rPr>
              <a:t>Refurbishment, conversion of two buildings into a single complex with offices</a:t>
            </a:r>
            <a:endParaRPr lang="es-ES" sz="1050" dirty="0">
              <a:solidFill>
                <a:srgbClr val="002060"/>
              </a:solidFill>
              <a:latin typeface="Calibri Light" panose="020F0302020204030204" pitchFamily="34" charset="0"/>
              <a:cs typeface="Calibri Light" panose="020F0302020204030204" pitchFamily="34" charset="0"/>
            </a:endParaRPr>
          </a:p>
        </p:txBody>
      </p:sp>
      <p:sp>
        <p:nvSpPr>
          <p:cNvPr id="10" name="Content Placeholder 2"/>
          <p:cNvSpPr txBox="1">
            <a:spLocks/>
          </p:cNvSpPr>
          <p:nvPr/>
        </p:nvSpPr>
        <p:spPr>
          <a:xfrm>
            <a:off x="2401090" y="5527585"/>
            <a:ext cx="1844179" cy="7558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462"/>
                </a:solidFill>
                <a:latin typeface="Century Gothic" panose="020B0502020202020204" pitchFamily="34" charset="0"/>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94462"/>
                </a:solidFill>
                <a:latin typeface="Century Gothic" panose="020B0502020202020204" pitchFamily="34" charset="0"/>
                <a:ea typeface="+mn-ea"/>
                <a:cs typeface="+mn-cs"/>
              </a:defRPr>
            </a:lvl2pPr>
            <a:lvl3pPr marL="1257300" indent="-342900" algn="l" defTabSz="914400" rtl="0" eaLnBrk="1" latinLnBrk="0" hangingPunct="1">
              <a:lnSpc>
                <a:spcPct val="90000"/>
              </a:lnSpc>
              <a:spcBef>
                <a:spcPts val="500"/>
              </a:spcBef>
              <a:buFontTx/>
              <a:buChar char="-"/>
              <a:defRPr sz="2000" kern="1200">
                <a:solidFill>
                  <a:srgbClr val="29446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050" dirty="0">
                <a:solidFill>
                  <a:srgbClr val="002060"/>
                </a:solidFill>
                <a:latin typeface="Calibri Light" panose="020F0302020204030204" pitchFamily="34" charset="0"/>
                <a:cs typeface="Calibri Light" panose="020F0302020204030204" pitchFamily="34" charset="0"/>
              </a:rPr>
              <a:t>110 826 m</a:t>
            </a:r>
            <a:r>
              <a:rPr lang="es-ES" sz="1050" baseline="30000" dirty="0">
                <a:solidFill>
                  <a:srgbClr val="002060"/>
                </a:solidFill>
                <a:latin typeface="Calibri Light" panose="020F0302020204030204" pitchFamily="34" charset="0"/>
                <a:cs typeface="Calibri Light" panose="020F0302020204030204" pitchFamily="34" charset="0"/>
              </a:rPr>
              <a:t>2</a:t>
            </a:r>
          </a:p>
          <a:p>
            <a:r>
              <a:rPr lang="es-ES" sz="1050" dirty="0">
                <a:solidFill>
                  <a:srgbClr val="002060"/>
                </a:solidFill>
                <a:latin typeface="Calibri Light" panose="020F0302020204030204" pitchFamily="34" charset="0"/>
                <a:cs typeface="Calibri Light" panose="020F0302020204030204" pitchFamily="34" charset="0"/>
              </a:rPr>
              <a:t>€16 M </a:t>
            </a:r>
          </a:p>
          <a:p>
            <a:r>
              <a:rPr lang="en-US" sz="1050" dirty="0" err="1">
                <a:solidFill>
                  <a:srgbClr val="002060"/>
                </a:solidFill>
                <a:latin typeface="Calibri Light" panose="020F0302020204030204" pitchFamily="34" charset="0"/>
                <a:cs typeface="Calibri Light" panose="020F0302020204030204" pitchFamily="34" charset="0"/>
              </a:rPr>
              <a:t>Urbanisation</a:t>
            </a:r>
            <a:r>
              <a:rPr lang="en-US" sz="1050" dirty="0">
                <a:solidFill>
                  <a:srgbClr val="002060"/>
                </a:solidFill>
                <a:latin typeface="Calibri Light" panose="020F0302020204030204" pitchFamily="34" charset="0"/>
                <a:cs typeface="Calibri Light" panose="020F0302020204030204" pitchFamily="34" charset="0"/>
              </a:rPr>
              <a:t> of a park</a:t>
            </a:r>
          </a:p>
        </p:txBody>
      </p:sp>
      <p:sp>
        <p:nvSpPr>
          <p:cNvPr id="11" name="Content Placeholder 2"/>
          <p:cNvSpPr txBox="1">
            <a:spLocks/>
          </p:cNvSpPr>
          <p:nvPr/>
        </p:nvSpPr>
        <p:spPr>
          <a:xfrm>
            <a:off x="4768180" y="5527585"/>
            <a:ext cx="2190861" cy="919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462"/>
                </a:solidFill>
                <a:latin typeface="Century Gothic" panose="020B0502020202020204" pitchFamily="34" charset="0"/>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94462"/>
                </a:solidFill>
                <a:latin typeface="Century Gothic" panose="020B0502020202020204" pitchFamily="34" charset="0"/>
                <a:ea typeface="+mn-ea"/>
                <a:cs typeface="+mn-cs"/>
              </a:defRPr>
            </a:lvl2pPr>
            <a:lvl3pPr marL="1257300" indent="-342900" algn="l" defTabSz="914400" rtl="0" eaLnBrk="1" latinLnBrk="0" hangingPunct="1">
              <a:lnSpc>
                <a:spcPct val="90000"/>
              </a:lnSpc>
              <a:spcBef>
                <a:spcPts val="500"/>
              </a:spcBef>
              <a:buFontTx/>
              <a:buChar char="-"/>
              <a:defRPr sz="2000" kern="1200">
                <a:solidFill>
                  <a:srgbClr val="29446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46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050" dirty="0">
                <a:solidFill>
                  <a:srgbClr val="002060"/>
                </a:solidFill>
                <a:latin typeface="Calibri Light" panose="020F0302020204030204" pitchFamily="34" charset="0"/>
                <a:cs typeface="Calibri Light" panose="020F0302020204030204" pitchFamily="34" charset="0"/>
              </a:rPr>
              <a:t>853 914 m</a:t>
            </a:r>
            <a:r>
              <a:rPr lang="es-ES" sz="1050" baseline="30000" dirty="0">
                <a:solidFill>
                  <a:srgbClr val="002060"/>
                </a:solidFill>
                <a:latin typeface="Calibri Light" panose="020F0302020204030204" pitchFamily="34" charset="0"/>
                <a:cs typeface="Calibri Light" panose="020F0302020204030204" pitchFamily="34" charset="0"/>
              </a:rPr>
              <a:t>2</a:t>
            </a:r>
          </a:p>
          <a:p>
            <a:r>
              <a:rPr lang="es-ES" sz="1050" dirty="0">
                <a:solidFill>
                  <a:srgbClr val="002060"/>
                </a:solidFill>
                <a:latin typeface="Calibri Light" panose="020F0302020204030204" pitchFamily="34" charset="0"/>
                <a:cs typeface="Calibri Light" panose="020F0302020204030204" pitchFamily="34" charset="0"/>
              </a:rPr>
              <a:t>126 M €</a:t>
            </a:r>
          </a:p>
          <a:p>
            <a:r>
              <a:rPr lang="es-ES" sz="1050" dirty="0" err="1">
                <a:solidFill>
                  <a:srgbClr val="002060"/>
                </a:solidFill>
                <a:latin typeface="Calibri Light" panose="020F0302020204030204" pitchFamily="34" charset="0"/>
                <a:cs typeface="Calibri Light" panose="020F0302020204030204" pitchFamily="34" charset="0"/>
              </a:rPr>
              <a:t>Extension</a:t>
            </a:r>
            <a:r>
              <a:rPr lang="es-ES" sz="1050" dirty="0">
                <a:solidFill>
                  <a:srgbClr val="002060"/>
                </a:solidFill>
                <a:latin typeface="Calibri Light" panose="020F0302020204030204" pitchFamily="34" charset="0"/>
                <a:cs typeface="Calibri Light" panose="020F0302020204030204" pitchFamily="34" charset="0"/>
              </a:rPr>
              <a:t> and </a:t>
            </a:r>
            <a:r>
              <a:rPr lang="es-ES" sz="1050" dirty="0" err="1">
                <a:solidFill>
                  <a:srgbClr val="002060"/>
                </a:solidFill>
                <a:latin typeface="Calibri Light" panose="020F0302020204030204" pitchFamily="34" charset="0"/>
                <a:cs typeface="Calibri Light" panose="020F0302020204030204" pitchFamily="34" charset="0"/>
              </a:rPr>
              <a:t>renovation</a:t>
            </a:r>
            <a:r>
              <a:rPr lang="es-ES" sz="1050" dirty="0">
                <a:solidFill>
                  <a:srgbClr val="002060"/>
                </a:solidFill>
                <a:latin typeface="Calibri Light" panose="020F0302020204030204" pitchFamily="34" charset="0"/>
                <a:cs typeface="Calibri Light" panose="020F0302020204030204" pitchFamily="34" charset="0"/>
              </a:rPr>
              <a:t> of </a:t>
            </a:r>
            <a:r>
              <a:rPr lang="es-ES" sz="1050" dirty="0" err="1">
                <a:solidFill>
                  <a:srgbClr val="002060"/>
                </a:solidFill>
                <a:latin typeface="Calibri Light" panose="020F0302020204030204" pitchFamily="34" charset="0"/>
                <a:cs typeface="Calibri Light" panose="020F0302020204030204" pitchFamily="34" charset="0"/>
              </a:rPr>
              <a:t>two</a:t>
            </a:r>
            <a:r>
              <a:rPr lang="es-ES" sz="1050" dirty="0">
                <a:solidFill>
                  <a:srgbClr val="002060"/>
                </a:solidFill>
                <a:latin typeface="Calibri Light" panose="020F0302020204030204" pitchFamily="34" charset="0"/>
                <a:cs typeface="Calibri Light" panose="020F0302020204030204" pitchFamily="34" charset="0"/>
              </a:rPr>
              <a:t> </a:t>
            </a:r>
            <a:r>
              <a:rPr lang="es-ES" sz="1050" dirty="0" err="1">
                <a:solidFill>
                  <a:srgbClr val="002060"/>
                </a:solidFill>
                <a:latin typeface="Calibri Light" panose="020F0302020204030204" pitchFamily="34" charset="0"/>
                <a:cs typeface="Calibri Light" panose="020F0302020204030204" pitchFamily="34" charset="0"/>
              </a:rPr>
              <a:t>hospitals</a:t>
            </a:r>
            <a:endParaRPr lang="es-ES" sz="1050" dirty="0">
              <a:solidFill>
                <a:srgbClr val="002060"/>
              </a:solidFill>
              <a:latin typeface="Calibri Light" panose="020F0302020204030204" pitchFamily="34" charset="0"/>
              <a:cs typeface="Calibri Light" panose="020F0302020204030204" pitchFamily="34" charset="0"/>
            </a:endParaRPr>
          </a:p>
        </p:txBody>
      </p:sp>
      <p:sp>
        <p:nvSpPr>
          <p:cNvPr id="12" name="Rectángulo 11"/>
          <p:cNvSpPr/>
          <p:nvPr/>
        </p:nvSpPr>
        <p:spPr>
          <a:xfrm>
            <a:off x="251348" y="868300"/>
            <a:ext cx="8675756"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aim is to</a:t>
            </a:r>
            <a:r>
              <a:rPr lang="en-GB" b="1" dirty="0">
                <a:latin typeface="Calibri" panose="020F0502020204030204" pitchFamily="34" charset="0"/>
                <a:ea typeface="Calibri" panose="020F0502020204030204" pitchFamily="34" charset="0"/>
                <a:cs typeface="Times New Roman" panose="02020603050405020304" pitchFamily="18" charset="0"/>
              </a:rPr>
              <a:t> study the role that UCC </a:t>
            </a:r>
            <a:r>
              <a:rPr lang="en-GB" dirty="0">
                <a:latin typeface="Calibri" panose="020F0502020204030204" pitchFamily="34" charset="0"/>
                <a:ea typeface="Calibri" panose="020F0502020204030204" pitchFamily="34" charset="0"/>
                <a:cs typeface="Times New Roman" panose="02020603050405020304" pitchFamily="18" charset="0"/>
              </a:rPr>
              <a:t>(and other innovative solutions)</a:t>
            </a:r>
            <a:r>
              <a:rPr lang="en-GB" b="1" dirty="0">
                <a:latin typeface="Calibri" panose="020F0502020204030204" pitchFamily="34" charset="0"/>
                <a:ea typeface="Calibri" panose="020F0502020204030204" pitchFamily="34" charset="0"/>
                <a:cs typeface="Times New Roman" panose="02020603050405020304" pitchFamily="18" charset="0"/>
              </a:rPr>
              <a:t> can play </a:t>
            </a:r>
            <a:r>
              <a:rPr lang="en-GB" dirty="0">
                <a:latin typeface="Calibri" panose="020F0502020204030204" pitchFamily="34" charset="0"/>
                <a:ea typeface="Calibri" panose="020F0502020204030204" pitchFamily="34" charset="0"/>
                <a:cs typeface="Times New Roman" panose="02020603050405020304" pitchFamily="18" charset="0"/>
              </a:rPr>
              <a:t>to minimise the impact of freight transport and logistics related to </a:t>
            </a:r>
            <a:r>
              <a:rPr lang="en-GB" b="1" dirty="0">
                <a:latin typeface="Calibri" panose="020F0502020204030204" pitchFamily="34" charset="0"/>
                <a:ea typeface="Calibri" panose="020F0502020204030204" pitchFamily="34" charset="0"/>
                <a:cs typeface="Times New Roman" panose="02020603050405020304" pitchFamily="18" charset="0"/>
              </a:rPr>
              <a:t>construction activities in the cities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b="1" dirty="0">
                <a:latin typeface="Calibri" panose="020F0502020204030204" pitchFamily="34" charset="0"/>
                <a:ea typeface="Calibri" panose="020F0502020204030204" pitchFamily="34" charset="0"/>
                <a:cs typeface="Times New Roman" panose="02020603050405020304" pitchFamily="18" charset="0"/>
              </a:rPr>
              <a:t>4 type of works and pilot cities, 11 partners</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s-ES" dirty="0"/>
          </a:p>
        </p:txBody>
      </p:sp>
      <p:sp>
        <p:nvSpPr>
          <p:cNvPr id="13" name="CuadroTexto 12"/>
          <p:cNvSpPr txBox="1"/>
          <p:nvPr/>
        </p:nvSpPr>
        <p:spPr>
          <a:xfrm>
            <a:off x="0" y="1900086"/>
            <a:ext cx="2701659" cy="353291"/>
          </a:xfrm>
          <a:prstGeom prst="rect">
            <a:avLst/>
          </a:prstGeom>
        </p:spPr>
        <p:txBody>
          <a:bodyPr vert="horz" wrap="square" lIns="91440" tIns="45720" rIns="91440" bIns="45720" rtlCol="0" anchor="ctr">
            <a:noAutofit/>
          </a:bodyPr>
          <a:lstStyle/>
          <a:p>
            <a:pPr algn="ctr" fontAlgn="auto">
              <a:spcBef>
                <a:spcPts val="0"/>
              </a:spcBef>
              <a:spcAft>
                <a:spcPts val="0"/>
              </a:spcAft>
            </a:pPr>
            <a:r>
              <a:rPr lang="es-ES" sz="1050" b="1" dirty="0" err="1">
                <a:solidFill>
                  <a:srgbClr val="EB5B28"/>
                </a:solidFill>
                <a:latin typeface="Calibri Light" panose="020F0302020204030204" pitchFamily="34" charset="0"/>
                <a:cs typeface="Calibri Light" panose="020F0302020204030204" pitchFamily="34" charset="0"/>
              </a:rPr>
              <a:t>Research</a:t>
            </a:r>
            <a:r>
              <a:rPr lang="es-ES" sz="1050" b="1" dirty="0">
                <a:solidFill>
                  <a:srgbClr val="EB5B28"/>
                </a:solidFill>
                <a:latin typeface="Calibri Light" panose="020F0302020204030204" pitchFamily="34" charset="0"/>
                <a:cs typeface="Calibri Light" panose="020F0302020204030204" pitchFamily="34" charset="0"/>
              </a:rPr>
              <a:t> Centres </a:t>
            </a:r>
          </a:p>
        </p:txBody>
      </p:sp>
      <p:sp>
        <p:nvSpPr>
          <p:cNvPr id="14" name="CuadroTexto 13"/>
          <p:cNvSpPr txBox="1"/>
          <p:nvPr/>
        </p:nvSpPr>
        <p:spPr>
          <a:xfrm>
            <a:off x="6225445" y="1912543"/>
            <a:ext cx="2701659" cy="353291"/>
          </a:xfrm>
          <a:prstGeom prst="rect">
            <a:avLst/>
          </a:prstGeom>
        </p:spPr>
        <p:txBody>
          <a:bodyPr vert="horz" wrap="square" lIns="91440" tIns="45720" rIns="91440" bIns="45720" rtlCol="0" anchor="ctr">
            <a:noAutofit/>
          </a:bodyPr>
          <a:lstStyle/>
          <a:p>
            <a:pPr algn="ctr" fontAlgn="auto">
              <a:spcBef>
                <a:spcPts val="0"/>
              </a:spcBef>
              <a:spcAft>
                <a:spcPts val="0"/>
              </a:spcAft>
            </a:pPr>
            <a:r>
              <a:rPr lang="es-ES" sz="1050" b="1" dirty="0" err="1">
                <a:solidFill>
                  <a:srgbClr val="EB5B28"/>
                </a:solidFill>
                <a:latin typeface="Calibri Light" panose="020F0302020204030204" pitchFamily="34" charset="0"/>
                <a:cs typeface="Calibri Light" panose="020F0302020204030204" pitchFamily="34" charset="0"/>
              </a:rPr>
              <a:t>Municipalites</a:t>
            </a:r>
            <a:endParaRPr lang="es-ES" sz="1050" b="1" dirty="0">
              <a:solidFill>
                <a:srgbClr val="EB5B28"/>
              </a:solidFill>
              <a:latin typeface="Calibri Light" panose="020F0302020204030204" pitchFamily="34" charset="0"/>
              <a:cs typeface="Calibri Light" panose="020F0302020204030204" pitchFamily="34" charset="0"/>
            </a:endParaRPr>
          </a:p>
        </p:txBody>
      </p:sp>
      <p:pic>
        <p:nvPicPr>
          <p:cNvPr id="15" name="Picture 2" descr="http://www.list.lu/fileadmin/templates/resources/img/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348" y="2286544"/>
            <a:ext cx="971528" cy="3595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joseluis-lozano.com/images/logos/directorio_Valenciaport_08615e7f.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3081" y="2277910"/>
            <a:ext cx="637962" cy="359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media.licdn.com/media/AAEAAQAAAAAAAAJeAAAAJDUzOTM4OWY3LTJjZTQtNDQyNi1hYTA3LWQ3ODgzZDk5YjRiNw.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348" y="2774900"/>
            <a:ext cx="1041446" cy="3595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dismi.unimore.it/acm/jsp/photo/imageRedirect.jsp?idPhoto=5876&amp;idFormat=202000322&amp;idInstance=118"/>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50829" y="2254822"/>
            <a:ext cx="1038281" cy="4229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2.ac-poitiers.fr/ecole-entreprise/IMG/jpg/nouveau_logo_aft_260.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16198" y="2758124"/>
            <a:ext cx="1086883" cy="359508"/>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3385930" y="1923516"/>
            <a:ext cx="2701659" cy="353291"/>
          </a:xfrm>
          <a:prstGeom prst="rect">
            <a:avLst/>
          </a:prstGeom>
        </p:spPr>
        <p:txBody>
          <a:bodyPr vert="horz" wrap="square" lIns="91440" tIns="45720" rIns="91440" bIns="45720" rtlCol="0" anchor="ctr">
            <a:noAutofit/>
          </a:bodyPr>
          <a:lstStyle/>
          <a:p>
            <a:pPr algn="ctr" fontAlgn="auto">
              <a:spcBef>
                <a:spcPts val="0"/>
              </a:spcBef>
              <a:spcAft>
                <a:spcPts val="0"/>
              </a:spcAft>
            </a:pPr>
            <a:r>
              <a:rPr lang="es-ES" sz="1050" b="1" dirty="0" err="1">
                <a:solidFill>
                  <a:srgbClr val="EB5B28"/>
                </a:solidFill>
                <a:latin typeface="Calibri Light" panose="020F0302020204030204" pitchFamily="34" charset="0"/>
                <a:cs typeface="Calibri Light" panose="020F0302020204030204" pitchFamily="34" charset="0"/>
              </a:rPr>
              <a:t>Construction</a:t>
            </a:r>
            <a:r>
              <a:rPr lang="es-ES" sz="1050" b="1" dirty="0">
                <a:solidFill>
                  <a:srgbClr val="EB5B28"/>
                </a:solidFill>
                <a:latin typeface="Calibri Light" panose="020F0302020204030204" pitchFamily="34" charset="0"/>
                <a:cs typeface="Calibri Light" panose="020F0302020204030204" pitchFamily="34" charset="0"/>
              </a:rPr>
              <a:t> sector</a:t>
            </a:r>
          </a:p>
        </p:txBody>
      </p:sp>
      <p:pic>
        <p:nvPicPr>
          <p:cNvPr id="21" name="Picture 8" descr="http://www.vinciconstruction.co.uk/mobile/images/logo.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672865" y="2265834"/>
            <a:ext cx="929996" cy="323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ebfiles.luxweb.com/finfo/W5740700FIA.GI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73667" y="2290014"/>
            <a:ext cx="851730" cy="3023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ecofira.feriavalencia.com/wp-content/themes/Shuttershot/timthumb.php?src=http://ecofira.feriavalencia.com/wp-content/uploads/2013/10/FEVEC.jpg&amp;h=200&amp;w=470&amp;zc=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68122" y="2686507"/>
            <a:ext cx="862819" cy="3671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www.cmbcarpi.it/images/cmb-logo.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61543" y="2701206"/>
            <a:ext cx="752640" cy="3239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http://www.crwflags.com/fotw/images/i/it-emi.gif"/>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32898" t="15854" r="31965" b="15588"/>
          <a:stretch/>
        </p:blipFill>
        <p:spPr bwMode="auto">
          <a:xfrm>
            <a:off x="8121648" y="2299372"/>
            <a:ext cx="585481" cy="763912"/>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rotWithShape="1">
          <a:blip r:embed="rId14" cstate="screen">
            <a:extLst>
              <a:ext uri="{28A0092B-C50C-407E-A947-70E740481C1C}">
                <a14:useLocalDpi xmlns:a14="http://schemas.microsoft.com/office/drawing/2010/main"/>
              </a:ext>
            </a:extLst>
          </a:blip>
          <a:srcRect l="841" t="-3063" r="-841" b="32801"/>
          <a:stretch/>
        </p:blipFill>
        <p:spPr>
          <a:xfrm>
            <a:off x="6435485" y="2413360"/>
            <a:ext cx="1532251" cy="486902"/>
          </a:xfrm>
          <a:prstGeom prst="rect">
            <a:avLst/>
          </a:prstGeom>
        </p:spPr>
      </p:pic>
    </p:spTree>
    <p:extLst>
      <p:ext uri="{BB962C8B-B14F-4D97-AF65-F5344CB8AC3E}">
        <p14:creationId xmlns:p14="http://schemas.microsoft.com/office/powerpoint/2010/main" val="26860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871" y="1011583"/>
            <a:ext cx="7748902" cy="5473472"/>
          </a:xfrm>
          <a:prstGeom prst="rect">
            <a:avLst/>
          </a:prstGeom>
        </p:spPr>
      </p:pic>
    </p:spTree>
    <p:extLst>
      <p:ext uri="{BB962C8B-B14F-4D97-AF65-F5344CB8AC3E}">
        <p14:creationId xmlns:p14="http://schemas.microsoft.com/office/powerpoint/2010/main" val="325261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8"/>
          <p:cNvSpPr/>
          <p:nvPr/>
        </p:nvSpPr>
        <p:spPr>
          <a:xfrm>
            <a:off x="2252551" y="1262588"/>
            <a:ext cx="1648690" cy="160481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2905896" y="3377623"/>
            <a:ext cx="3284314" cy="338605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7" name="Conector recto 6"/>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0751" y="1113072"/>
            <a:ext cx="1986309" cy="1754326"/>
          </a:xfrm>
          <a:prstGeom prst="rect">
            <a:avLst/>
          </a:prstGeom>
          <a:noFill/>
        </p:spPr>
        <p:txBody>
          <a:bodyPr wrap="square" rtlCol="0">
            <a:spAutoFit/>
          </a:bodyPr>
          <a:lstStyle/>
          <a:p>
            <a:pPr algn="ctr"/>
            <a:r>
              <a:rPr lang="en-GB" sz="3600" b="1" dirty="0">
                <a:solidFill>
                  <a:schemeClr val="accent1">
                    <a:lumMod val="50000"/>
                  </a:schemeClr>
                </a:solidFill>
              </a:rPr>
              <a:t>&gt; 50% </a:t>
            </a:r>
            <a:r>
              <a:rPr lang="en-GB" sz="2400" dirty="0">
                <a:solidFill>
                  <a:schemeClr val="tx1">
                    <a:lumMod val="85000"/>
                    <a:lumOff val="15000"/>
                  </a:schemeClr>
                </a:solidFill>
              </a:rPr>
              <a:t>population lives in urban areas</a:t>
            </a:r>
            <a:endParaRPr lang="en-GB" sz="1400" dirty="0">
              <a:solidFill>
                <a:schemeClr val="tx1">
                  <a:lumMod val="85000"/>
                  <a:lumOff val="15000"/>
                </a:schemeClr>
              </a:solidFill>
            </a:endParaRPr>
          </a:p>
        </p:txBody>
      </p:sp>
      <p:sp>
        <p:nvSpPr>
          <p:cNvPr id="10" name="CuadroTexto 9"/>
          <p:cNvSpPr txBox="1"/>
          <p:nvPr/>
        </p:nvSpPr>
        <p:spPr>
          <a:xfrm>
            <a:off x="6406775" y="1933729"/>
            <a:ext cx="2177501" cy="1446550"/>
          </a:xfrm>
          <a:prstGeom prst="rect">
            <a:avLst/>
          </a:prstGeom>
          <a:noFill/>
        </p:spPr>
        <p:txBody>
          <a:bodyPr wrap="square" rtlCol="0">
            <a:spAutoFit/>
          </a:bodyPr>
          <a:lstStyle/>
          <a:p>
            <a:pPr algn="ctr"/>
            <a:r>
              <a:rPr lang="en-GB" sz="2800" dirty="0">
                <a:solidFill>
                  <a:schemeClr val="tx1">
                    <a:lumMod val="85000"/>
                    <a:lumOff val="15000"/>
                  </a:schemeClr>
                </a:solidFill>
              </a:rPr>
              <a:t>transport</a:t>
            </a:r>
          </a:p>
          <a:p>
            <a:pPr algn="ctr"/>
            <a:r>
              <a:rPr lang="en-GB" sz="3600" b="1" dirty="0">
                <a:solidFill>
                  <a:schemeClr val="accent1">
                    <a:lumMod val="50000"/>
                  </a:schemeClr>
                </a:solidFill>
              </a:rPr>
              <a:t>&gt; 40% CO</a:t>
            </a:r>
            <a:r>
              <a:rPr lang="en-GB" sz="3600" b="1" baseline="-24000" dirty="0">
                <a:solidFill>
                  <a:schemeClr val="accent1">
                    <a:lumMod val="50000"/>
                  </a:schemeClr>
                </a:solidFill>
              </a:rPr>
              <a:t>2</a:t>
            </a:r>
            <a:r>
              <a:rPr lang="en-GB" sz="2800" b="1" baseline="-40000" dirty="0">
                <a:solidFill>
                  <a:schemeClr val="accent1">
                    <a:lumMod val="50000"/>
                  </a:schemeClr>
                </a:solidFill>
              </a:rPr>
              <a:t> </a:t>
            </a:r>
            <a:r>
              <a:rPr lang="en-GB" sz="2400" dirty="0">
                <a:solidFill>
                  <a:schemeClr val="tx1">
                    <a:lumMod val="85000"/>
                    <a:lumOff val="15000"/>
                  </a:schemeClr>
                </a:solidFill>
              </a:rPr>
              <a:t>emissions</a:t>
            </a:r>
            <a:endParaRPr lang="en-GB" sz="1400" dirty="0">
              <a:solidFill>
                <a:schemeClr val="tx1">
                  <a:lumMod val="85000"/>
                  <a:lumOff val="15000"/>
                </a:schemeClr>
              </a:solidFill>
            </a:endParaRPr>
          </a:p>
        </p:txBody>
      </p:sp>
      <p:sp>
        <p:nvSpPr>
          <p:cNvPr id="11" name="CuadroTexto 10"/>
          <p:cNvSpPr txBox="1"/>
          <p:nvPr/>
        </p:nvSpPr>
        <p:spPr>
          <a:xfrm>
            <a:off x="2274288" y="1348822"/>
            <a:ext cx="1605217" cy="1384995"/>
          </a:xfrm>
          <a:prstGeom prst="rect">
            <a:avLst/>
          </a:prstGeom>
          <a:noFill/>
        </p:spPr>
        <p:txBody>
          <a:bodyPr wrap="square" rtlCol="0">
            <a:spAutoFit/>
          </a:bodyPr>
          <a:lstStyle/>
          <a:p>
            <a:pPr algn="ctr"/>
            <a:r>
              <a:rPr lang="en-GB" sz="2800" b="1" dirty="0">
                <a:solidFill>
                  <a:schemeClr val="accent1">
                    <a:lumMod val="50000"/>
                  </a:schemeClr>
                </a:solidFill>
              </a:rPr>
              <a:t>freight</a:t>
            </a:r>
          </a:p>
          <a:p>
            <a:pPr algn="ctr"/>
            <a:r>
              <a:rPr lang="en-GB" sz="2800" b="1" dirty="0">
                <a:solidFill>
                  <a:schemeClr val="accent1">
                    <a:lumMod val="50000"/>
                  </a:schemeClr>
                </a:solidFill>
              </a:rPr>
              <a:t>urban </a:t>
            </a:r>
          </a:p>
          <a:p>
            <a:pPr algn="ctr"/>
            <a:r>
              <a:rPr lang="en-GB" sz="2800" b="1" dirty="0">
                <a:solidFill>
                  <a:schemeClr val="accent1">
                    <a:lumMod val="50000"/>
                  </a:schemeClr>
                </a:solidFill>
              </a:rPr>
              <a:t>transport </a:t>
            </a:r>
          </a:p>
        </p:txBody>
      </p:sp>
      <p:sp>
        <p:nvSpPr>
          <p:cNvPr id="14" name="CuadroTexto 13"/>
          <p:cNvSpPr txBox="1"/>
          <p:nvPr/>
        </p:nvSpPr>
        <p:spPr>
          <a:xfrm>
            <a:off x="213030" y="3571323"/>
            <a:ext cx="2692866" cy="3016210"/>
          </a:xfrm>
          <a:prstGeom prst="rect">
            <a:avLst/>
          </a:prstGeom>
          <a:noFill/>
        </p:spPr>
        <p:txBody>
          <a:bodyPr wrap="square" rtlCol="0">
            <a:spAutoFit/>
          </a:bodyPr>
          <a:lstStyle/>
          <a:p>
            <a:r>
              <a:rPr lang="en-GB" sz="2400" b="1" dirty="0">
                <a:solidFill>
                  <a:schemeClr val="accent1">
                    <a:lumMod val="50000"/>
                  </a:schemeClr>
                </a:solidFill>
              </a:rPr>
              <a:t>   EU vision</a:t>
            </a:r>
          </a:p>
          <a:p>
            <a:endParaRPr lang="en-GB" sz="1100" dirty="0">
              <a:solidFill>
                <a:schemeClr val="tx1">
                  <a:lumMod val="85000"/>
                  <a:lumOff val="15000"/>
                </a:schemeClr>
              </a:solidFill>
            </a:endParaRPr>
          </a:p>
          <a:p>
            <a:pPr>
              <a:spcAft>
                <a:spcPts val="600"/>
              </a:spcAft>
            </a:pPr>
            <a:r>
              <a:rPr lang="en-GB" dirty="0">
                <a:solidFill>
                  <a:schemeClr val="tx1">
                    <a:lumMod val="85000"/>
                    <a:lumOff val="15000"/>
                  </a:schemeClr>
                </a:solidFill>
              </a:rPr>
              <a:t>Minimise freight movements &amp; distances </a:t>
            </a:r>
          </a:p>
          <a:p>
            <a:pPr algn="r">
              <a:spcAft>
                <a:spcPts val="600"/>
              </a:spcAft>
            </a:pPr>
            <a:r>
              <a:rPr lang="en-GB" dirty="0">
                <a:solidFill>
                  <a:schemeClr val="tx1">
                    <a:lumMod val="85000"/>
                    <a:lumOff val="15000"/>
                  </a:schemeClr>
                </a:solidFill>
              </a:rPr>
              <a:t>Reduce vehicle emissions</a:t>
            </a:r>
          </a:p>
          <a:p>
            <a:pPr>
              <a:spcAft>
                <a:spcPts val="600"/>
              </a:spcAft>
            </a:pPr>
            <a:r>
              <a:rPr lang="en-GB" dirty="0">
                <a:solidFill>
                  <a:schemeClr val="tx1">
                    <a:lumMod val="85000"/>
                    <a:lumOff val="15000"/>
                  </a:schemeClr>
                </a:solidFill>
              </a:rPr>
              <a:t>IT to increase efficiency</a:t>
            </a:r>
          </a:p>
          <a:p>
            <a:pPr algn="r">
              <a:spcAft>
                <a:spcPts val="600"/>
              </a:spcAft>
            </a:pPr>
            <a:r>
              <a:rPr lang="en-GB" dirty="0">
                <a:solidFill>
                  <a:schemeClr val="tx1">
                    <a:lumMod val="85000"/>
                    <a:lumOff val="15000"/>
                  </a:schemeClr>
                </a:solidFill>
              </a:rPr>
              <a:t>Reduce noise levels</a:t>
            </a:r>
          </a:p>
          <a:p>
            <a:pPr>
              <a:spcAft>
                <a:spcPts val="600"/>
              </a:spcAft>
            </a:pPr>
            <a:r>
              <a:rPr lang="en-GB" sz="2000" b="1" dirty="0">
                <a:solidFill>
                  <a:schemeClr val="accent1">
                    <a:lumMod val="50000"/>
                  </a:schemeClr>
                </a:solidFill>
              </a:rPr>
              <a:t>CO2-free city logistics </a:t>
            </a:r>
          </a:p>
          <a:p>
            <a:pPr>
              <a:spcAft>
                <a:spcPts val="600"/>
              </a:spcAft>
            </a:pPr>
            <a:r>
              <a:rPr lang="en-GB" sz="2000" b="1" dirty="0">
                <a:solidFill>
                  <a:schemeClr val="accent1">
                    <a:lumMod val="50000"/>
                  </a:schemeClr>
                </a:solidFill>
              </a:rPr>
              <a:t>by 2030</a:t>
            </a:r>
          </a:p>
        </p:txBody>
      </p:sp>
      <p:sp>
        <p:nvSpPr>
          <p:cNvPr id="22" name="CuadroTexto 21"/>
          <p:cNvSpPr txBox="1"/>
          <p:nvPr/>
        </p:nvSpPr>
        <p:spPr>
          <a:xfrm>
            <a:off x="2989797" y="3667640"/>
            <a:ext cx="3131153" cy="2723823"/>
          </a:xfrm>
          <a:prstGeom prst="rect">
            <a:avLst/>
          </a:prstGeom>
          <a:noFill/>
        </p:spPr>
        <p:txBody>
          <a:bodyPr wrap="square" rtlCol="0">
            <a:spAutoFit/>
          </a:bodyPr>
          <a:lstStyle/>
          <a:p>
            <a:pPr algn="ctr">
              <a:spcAft>
                <a:spcPts val="600"/>
              </a:spcAft>
            </a:pPr>
            <a:r>
              <a:rPr lang="en-GB" sz="3200" b="1" dirty="0">
                <a:solidFill>
                  <a:schemeClr val="accent1">
                    <a:lumMod val="50000"/>
                  </a:schemeClr>
                </a:solidFill>
              </a:rPr>
              <a:t>Policy &amp; incentives</a:t>
            </a:r>
          </a:p>
          <a:p>
            <a:pPr algn="ctr">
              <a:spcAft>
                <a:spcPts val="600"/>
              </a:spcAft>
            </a:pPr>
            <a:r>
              <a:rPr lang="en-GB" sz="2400" dirty="0">
                <a:solidFill>
                  <a:schemeClr val="accent1">
                    <a:lumMod val="50000"/>
                  </a:schemeClr>
                </a:solidFill>
              </a:rPr>
              <a:t>new solutions &amp; tech </a:t>
            </a:r>
            <a:r>
              <a:rPr lang="en-GB" sz="3600" b="1" dirty="0" err="1">
                <a:solidFill>
                  <a:schemeClr val="accent1">
                    <a:lumMod val="50000"/>
                  </a:schemeClr>
                </a:solidFill>
              </a:rPr>
              <a:t>R+D+i</a:t>
            </a:r>
            <a:r>
              <a:rPr lang="en-GB" sz="3600" dirty="0">
                <a:solidFill>
                  <a:schemeClr val="accent1">
                    <a:lumMod val="50000"/>
                  </a:schemeClr>
                </a:solidFill>
              </a:rPr>
              <a:t> </a:t>
            </a:r>
          </a:p>
          <a:p>
            <a:pPr algn="ctr">
              <a:spcAft>
                <a:spcPts val="600"/>
              </a:spcAft>
            </a:pPr>
            <a:r>
              <a:rPr lang="en-GB" sz="3200" b="1" dirty="0">
                <a:solidFill>
                  <a:schemeClr val="accent1">
                    <a:lumMod val="50000"/>
                  </a:schemeClr>
                </a:solidFill>
              </a:rPr>
              <a:t>Infrastructures</a:t>
            </a:r>
            <a:endParaRPr lang="en-GB" sz="1600" b="1" dirty="0">
              <a:solidFill>
                <a:schemeClr val="accent1">
                  <a:lumMod val="50000"/>
                </a:schemeClr>
              </a:solidFill>
            </a:endParaRPr>
          </a:p>
        </p:txBody>
      </p:sp>
      <p:sp>
        <p:nvSpPr>
          <p:cNvPr id="25" name="CuadroTexto 24"/>
          <p:cNvSpPr txBox="1"/>
          <p:nvPr/>
        </p:nvSpPr>
        <p:spPr>
          <a:xfrm>
            <a:off x="6297930" y="3909877"/>
            <a:ext cx="2630760" cy="2677656"/>
          </a:xfrm>
          <a:prstGeom prst="rect">
            <a:avLst/>
          </a:prstGeom>
          <a:noFill/>
        </p:spPr>
        <p:txBody>
          <a:bodyPr wrap="square" rtlCol="0">
            <a:spAutoFit/>
          </a:bodyPr>
          <a:lstStyle/>
          <a:p>
            <a:pPr algn="ctr"/>
            <a:r>
              <a:rPr lang="en-GB" sz="2400" dirty="0">
                <a:solidFill>
                  <a:schemeClr val="accent1">
                    <a:lumMod val="50000"/>
                  </a:schemeClr>
                </a:solidFill>
              </a:rPr>
              <a:t>low emission </a:t>
            </a:r>
            <a:r>
              <a:rPr lang="en-GB" sz="2400" dirty="0" err="1">
                <a:solidFill>
                  <a:schemeClr val="accent1">
                    <a:lumMod val="50000"/>
                  </a:schemeClr>
                </a:solidFill>
              </a:rPr>
              <a:t>vehic</a:t>
            </a:r>
            <a:endParaRPr lang="en-GB" sz="2400" dirty="0">
              <a:solidFill>
                <a:schemeClr val="accent1">
                  <a:lumMod val="50000"/>
                </a:schemeClr>
              </a:solidFill>
            </a:endParaRPr>
          </a:p>
          <a:p>
            <a:pPr algn="ctr"/>
            <a:r>
              <a:rPr lang="en-GB" sz="2400" dirty="0">
                <a:solidFill>
                  <a:schemeClr val="accent1">
                    <a:lumMod val="50000"/>
                  </a:schemeClr>
                </a:solidFill>
              </a:rPr>
              <a:t>ITS better data &amp; planning</a:t>
            </a:r>
          </a:p>
          <a:p>
            <a:pPr algn="ctr"/>
            <a:r>
              <a:rPr lang="en-GB" sz="2400" dirty="0">
                <a:solidFill>
                  <a:schemeClr val="accent1">
                    <a:lumMod val="50000"/>
                  </a:schemeClr>
                </a:solidFill>
              </a:rPr>
              <a:t>UCC &amp; intermodal f</a:t>
            </a:r>
          </a:p>
          <a:p>
            <a:pPr algn="ctr"/>
            <a:r>
              <a:rPr lang="en-GB" sz="2400" dirty="0">
                <a:solidFill>
                  <a:schemeClr val="accent1">
                    <a:lumMod val="50000"/>
                  </a:schemeClr>
                </a:solidFill>
              </a:rPr>
              <a:t>efficient deliveries</a:t>
            </a:r>
          </a:p>
          <a:p>
            <a:pPr algn="ctr"/>
            <a:r>
              <a:rPr lang="en-GB" sz="2400" dirty="0">
                <a:solidFill>
                  <a:schemeClr val="accent1">
                    <a:lumMod val="50000"/>
                  </a:schemeClr>
                </a:solidFill>
              </a:rPr>
              <a:t>night deliveries</a:t>
            </a:r>
          </a:p>
          <a:p>
            <a:pPr algn="ctr"/>
            <a:r>
              <a:rPr lang="en-GB" sz="2400" dirty="0">
                <a:solidFill>
                  <a:schemeClr val="accent1">
                    <a:lumMod val="50000"/>
                  </a:schemeClr>
                </a:solidFill>
              </a:rPr>
              <a:t>etc…</a:t>
            </a:r>
          </a:p>
        </p:txBody>
      </p:sp>
      <p:sp>
        <p:nvSpPr>
          <p:cNvPr id="26" name="Rectángulo 25"/>
          <p:cNvSpPr/>
          <p:nvPr/>
        </p:nvSpPr>
        <p:spPr>
          <a:xfrm>
            <a:off x="4048973" y="1917145"/>
            <a:ext cx="2080574" cy="1292662"/>
          </a:xfrm>
          <a:prstGeom prst="rect">
            <a:avLst/>
          </a:prstGeom>
        </p:spPr>
        <p:txBody>
          <a:bodyPr wrap="square">
            <a:spAutoFit/>
          </a:bodyPr>
          <a:lstStyle/>
          <a:p>
            <a:r>
              <a:rPr lang="en-GB" sz="2400" b="1" dirty="0">
                <a:solidFill>
                  <a:schemeClr val="accent1">
                    <a:lumMod val="50000"/>
                  </a:schemeClr>
                </a:solidFill>
              </a:rPr>
              <a:t>impacts </a:t>
            </a:r>
            <a:r>
              <a:rPr lang="en-GB" sz="1600" dirty="0">
                <a:solidFill>
                  <a:schemeClr val="accent1">
                    <a:lumMod val="50000"/>
                  </a:schemeClr>
                </a:solidFill>
              </a:rPr>
              <a:t>       </a:t>
            </a:r>
          </a:p>
          <a:p>
            <a:r>
              <a:rPr lang="en-GB" sz="1600" dirty="0">
                <a:solidFill>
                  <a:schemeClr val="tx1">
                    <a:lumMod val="85000"/>
                    <a:lumOff val="15000"/>
                  </a:schemeClr>
                </a:solidFill>
              </a:rPr>
              <a:t>	</a:t>
            </a:r>
            <a:r>
              <a:rPr lang="en-GB" dirty="0">
                <a:solidFill>
                  <a:schemeClr val="tx1">
                    <a:lumMod val="85000"/>
                    <a:lumOff val="15000"/>
                  </a:schemeClr>
                </a:solidFill>
              </a:rPr>
              <a:t>congestion</a:t>
            </a:r>
          </a:p>
          <a:p>
            <a:pPr algn="r"/>
            <a:r>
              <a:rPr lang="en-GB" dirty="0">
                <a:solidFill>
                  <a:schemeClr val="accent1">
                    <a:lumMod val="50000"/>
                  </a:schemeClr>
                </a:solidFill>
              </a:rPr>
              <a:t>emissions</a:t>
            </a:r>
          </a:p>
          <a:p>
            <a:r>
              <a:rPr lang="en-GB" dirty="0">
                <a:solidFill>
                  <a:schemeClr val="tx1">
                    <a:lumMod val="85000"/>
                    <a:lumOff val="15000"/>
                  </a:schemeClr>
                </a:solidFill>
              </a:rPr>
              <a:t>noise    accidents</a:t>
            </a:r>
            <a:endParaRPr lang="en-GB" sz="1050" dirty="0">
              <a:solidFill>
                <a:schemeClr val="tx1">
                  <a:lumMod val="85000"/>
                  <a:lumOff val="15000"/>
                </a:schemeClr>
              </a:solidFill>
            </a:endParaRPr>
          </a:p>
        </p:txBody>
      </p:sp>
      <p:sp>
        <p:nvSpPr>
          <p:cNvPr id="27" name="Rectángulo 26"/>
          <p:cNvSpPr/>
          <p:nvPr/>
        </p:nvSpPr>
        <p:spPr>
          <a:xfrm>
            <a:off x="3479504" y="835489"/>
            <a:ext cx="5636851" cy="892552"/>
          </a:xfrm>
          <a:prstGeom prst="rect">
            <a:avLst/>
          </a:prstGeom>
        </p:spPr>
        <p:txBody>
          <a:bodyPr wrap="square">
            <a:spAutoFit/>
          </a:bodyPr>
          <a:lstStyle/>
          <a:p>
            <a:pPr algn="ctr"/>
            <a:r>
              <a:rPr lang="en-GB" sz="2000" b="1" dirty="0">
                <a:solidFill>
                  <a:schemeClr val="accent1">
                    <a:lumMod val="50000"/>
                  </a:schemeClr>
                </a:solidFill>
              </a:rPr>
              <a:t>Retail  </a:t>
            </a:r>
            <a:r>
              <a:rPr lang="en-GB" sz="1600" b="1" dirty="0">
                <a:solidFill>
                  <a:schemeClr val="accent1">
                    <a:lumMod val="50000"/>
                  </a:schemeClr>
                </a:solidFill>
              </a:rPr>
              <a:t>             </a:t>
            </a:r>
            <a:r>
              <a:rPr lang="en-GB" sz="2400" b="1" dirty="0">
                <a:solidFill>
                  <a:schemeClr val="accent1">
                    <a:lumMod val="50000"/>
                  </a:schemeClr>
                </a:solidFill>
              </a:rPr>
              <a:t>e-commerce  </a:t>
            </a:r>
            <a:r>
              <a:rPr lang="en-GB" sz="1600" b="1" dirty="0">
                <a:solidFill>
                  <a:schemeClr val="accent1">
                    <a:lumMod val="50000"/>
                  </a:schemeClr>
                </a:solidFill>
              </a:rPr>
              <a:t>           </a:t>
            </a:r>
            <a:r>
              <a:rPr lang="en-GB" sz="1600" b="1" dirty="0">
                <a:solidFill>
                  <a:schemeClr val="bg2">
                    <a:lumMod val="25000"/>
                  </a:schemeClr>
                </a:solidFill>
              </a:rPr>
              <a:t>Mail post &amp; courier</a:t>
            </a:r>
          </a:p>
          <a:p>
            <a:pPr algn="ctr"/>
            <a:r>
              <a:rPr lang="en-GB" sz="2400" b="1" dirty="0">
                <a:solidFill>
                  <a:schemeClr val="accent1">
                    <a:lumMod val="50000"/>
                  </a:schemeClr>
                </a:solidFill>
              </a:rPr>
              <a:t>HORECA</a:t>
            </a:r>
            <a:r>
              <a:rPr lang="en-GB" sz="2800" b="1" dirty="0">
                <a:solidFill>
                  <a:schemeClr val="accent1">
                    <a:lumMod val="50000"/>
                  </a:schemeClr>
                </a:solidFill>
              </a:rPr>
              <a:t>        </a:t>
            </a:r>
            <a:r>
              <a:rPr lang="en-GB" sz="2000" b="1" dirty="0">
                <a:solidFill>
                  <a:schemeClr val="bg2">
                    <a:lumMod val="25000"/>
                  </a:schemeClr>
                </a:solidFill>
              </a:rPr>
              <a:t>Waste </a:t>
            </a:r>
            <a:r>
              <a:rPr lang="en-GB" sz="2000" b="1" dirty="0">
                <a:solidFill>
                  <a:schemeClr val="accent1">
                    <a:lumMod val="50000"/>
                  </a:schemeClr>
                </a:solidFill>
              </a:rPr>
              <a:t>           Construction</a:t>
            </a:r>
            <a:endParaRPr lang="en-GB" sz="1200" dirty="0">
              <a:solidFill>
                <a:schemeClr val="tx1">
                  <a:lumMod val="85000"/>
                  <a:lumOff val="15000"/>
                </a:schemeClr>
              </a:solidFill>
            </a:endParaRPr>
          </a:p>
        </p:txBody>
      </p:sp>
    </p:spTree>
    <p:extLst>
      <p:ext uri="{BB962C8B-B14F-4D97-AF65-F5344CB8AC3E}">
        <p14:creationId xmlns:p14="http://schemas.microsoft.com/office/powerpoint/2010/main" val="325474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echa derecha 17"/>
          <p:cNvSpPr/>
          <p:nvPr/>
        </p:nvSpPr>
        <p:spPr>
          <a:xfrm rot="5400000">
            <a:off x="5713154" y="4878701"/>
            <a:ext cx="1893857" cy="1775203"/>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rot="5400000">
            <a:off x="5657937" y="1173714"/>
            <a:ext cx="1893857" cy="1775203"/>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4518991" y="3008243"/>
            <a:ext cx="4364383" cy="1811131"/>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269" y="1448471"/>
            <a:ext cx="4309596" cy="4713363"/>
          </a:xfrm>
          <a:prstGeom prst="rect">
            <a:avLst/>
          </a:prstGeom>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6" name="CuadroTexto 5"/>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7" name="Conector recto 6"/>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4655689" y="3081292"/>
            <a:ext cx="4364383" cy="369332"/>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Simulation models  </a:t>
            </a:r>
            <a:r>
              <a:rPr lang="en-GB" sz="1100" dirty="0">
                <a:latin typeface="Calibri" panose="020F0502020204030204" pitchFamily="34" charset="0"/>
                <a:ea typeface="Calibri" panose="020F0502020204030204" pitchFamily="34" charset="0"/>
                <a:cs typeface="Times New Roman" panose="02020603050405020304" pitchFamily="18" charset="0"/>
              </a:rPr>
              <a:t>(transport and inventory  problems)</a:t>
            </a:r>
            <a:endParaRPr lang="es-ES" sz="1400" dirty="0"/>
          </a:p>
        </p:txBody>
      </p:sp>
      <p:sp>
        <p:nvSpPr>
          <p:cNvPr id="9" name="Rectángulo 8"/>
          <p:cNvSpPr/>
          <p:nvPr/>
        </p:nvSpPr>
        <p:spPr>
          <a:xfrm>
            <a:off x="4800217" y="3596390"/>
            <a:ext cx="4241509" cy="1077218"/>
          </a:xfrm>
          <a:prstGeom prst="rect">
            <a:avLst/>
          </a:prstGeom>
        </p:spPr>
        <p:txBody>
          <a:bodyPr wrap="square">
            <a:spAutoFit/>
          </a:bodyPr>
          <a:lstStyle/>
          <a:p>
            <a:r>
              <a:rPr lang="en-US" sz="1600" dirty="0"/>
              <a:t>Class 1: Facility Location, Location-allocation problems: 2E-FLPs </a:t>
            </a:r>
          </a:p>
          <a:p>
            <a:r>
              <a:rPr lang="en-US" sz="1600" dirty="0"/>
              <a:t>Class 2: Routing problems: 2E-VRPs </a:t>
            </a:r>
          </a:p>
          <a:p>
            <a:r>
              <a:rPr lang="en-US" sz="1600" dirty="0"/>
              <a:t>Class 3: Location-Routing Problems: 2E-LRPs </a:t>
            </a:r>
            <a:endParaRPr lang="es-ES" sz="1600" dirty="0"/>
          </a:p>
        </p:txBody>
      </p:sp>
      <p:sp>
        <p:nvSpPr>
          <p:cNvPr id="11" name="CuadroTexto 10"/>
          <p:cNvSpPr txBox="1"/>
          <p:nvPr/>
        </p:nvSpPr>
        <p:spPr>
          <a:xfrm>
            <a:off x="5207290" y="1506330"/>
            <a:ext cx="2795154" cy="1230446"/>
          </a:xfrm>
          <a:prstGeom prst="rect">
            <a:avLst/>
          </a:prstGeom>
        </p:spPr>
        <p:txBody>
          <a:bodyPr vert="horz" wrap="square" lIns="68580" tIns="34290" rIns="68580" bIns="34290" rtlCol="0" anchor="ctr">
            <a:noAutofit/>
          </a:bodyPr>
          <a:lstStyle/>
          <a:p>
            <a:pPr algn="ctr"/>
            <a:r>
              <a:rPr lang="es-ES" sz="1600" dirty="0" err="1">
                <a:latin typeface="Calibri Light" panose="020F0302020204030204" pitchFamily="34" charset="0"/>
                <a:cs typeface="Calibri Light" panose="020F0302020204030204" pitchFamily="34" charset="0"/>
              </a:rPr>
              <a:t>Daily</a:t>
            </a:r>
            <a:r>
              <a:rPr lang="es-ES" sz="1600" dirty="0">
                <a:latin typeface="Calibri Light" panose="020F0302020204030204" pitchFamily="34" charset="0"/>
                <a:cs typeface="Calibri Light" panose="020F0302020204030204" pitchFamily="34" charset="0"/>
              </a:rPr>
              <a:t> material </a:t>
            </a:r>
            <a:r>
              <a:rPr lang="es-ES" sz="1600" dirty="0" err="1">
                <a:latin typeface="Calibri Light" panose="020F0302020204030204" pitchFamily="34" charset="0"/>
                <a:cs typeface="Calibri Light" panose="020F0302020204030204" pitchFamily="34" charset="0"/>
              </a:rPr>
              <a:t>requirements</a:t>
            </a:r>
            <a:endParaRPr lang="es-ES" sz="1600" dirty="0">
              <a:latin typeface="Calibri Light" panose="020F0302020204030204" pitchFamily="34" charset="0"/>
              <a:cs typeface="Calibri Light" panose="020F0302020204030204" pitchFamily="34" charset="0"/>
            </a:endParaRPr>
          </a:p>
          <a:p>
            <a:pPr algn="ctr"/>
            <a:r>
              <a:rPr lang="es-ES" sz="1600" dirty="0" err="1">
                <a:latin typeface="Calibri Light" panose="020F0302020204030204" pitchFamily="34" charset="0"/>
                <a:cs typeface="Calibri Light" panose="020F0302020204030204" pitchFamily="34" charset="0"/>
              </a:rPr>
              <a:t>Location</a:t>
            </a:r>
            <a:r>
              <a:rPr lang="es-ES" sz="1600" dirty="0">
                <a:latin typeface="Calibri Light" panose="020F0302020204030204" pitchFamily="34" charset="0"/>
                <a:cs typeface="Calibri Light" panose="020F0302020204030204" pitchFamily="34" charset="0"/>
              </a:rPr>
              <a:t> of </a:t>
            </a:r>
            <a:r>
              <a:rPr lang="es-ES" sz="1600" dirty="0" err="1">
                <a:latin typeface="Calibri Light" panose="020F0302020204030204" pitchFamily="34" charset="0"/>
                <a:cs typeface="Calibri Light" panose="020F0302020204030204" pitchFamily="34" charset="0"/>
              </a:rPr>
              <a:t>the</a:t>
            </a:r>
            <a:r>
              <a:rPr lang="es-ES" sz="1600" dirty="0">
                <a:latin typeface="Calibri Light" panose="020F0302020204030204" pitchFamily="34" charset="0"/>
                <a:cs typeface="Calibri Light" panose="020F0302020204030204" pitchFamily="34" charset="0"/>
              </a:rPr>
              <a:t> </a:t>
            </a:r>
            <a:r>
              <a:rPr lang="es-ES" sz="1600" dirty="0" err="1">
                <a:latin typeface="Calibri Light" panose="020F0302020204030204" pitchFamily="34" charset="0"/>
                <a:cs typeface="Calibri Light" panose="020F0302020204030204" pitchFamily="34" charset="0"/>
              </a:rPr>
              <a:t>suppliers</a:t>
            </a:r>
            <a:endParaRPr lang="es-ES" sz="1600" dirty="0">
              <a:latin typeface="Calibri Light" panose="020F0302020204030204" pitchFamily="34" charset="0"/>
              <a:cs typeface="Calibri Light" panose="020F0302020204030204" pitchFamily="34" charset="0"/>
            </a:endParaRPr>
          </a:p>
          <a:p>
            <a:pPr algn="ctr"/>
            <a:r>
              <a:rPr lang="es-ES" sz="1600" dirty="0" err="1">
                <a:latin typeface="Calibri Light" panose="020F0302020204030204" pitchFamily="34" charset="0"/>
                <a:cs typeface="Calibri Light" panose="020F0302020204030204" pitchFamily="34" charset="0"/>
              </a:rPr>
              <a:t>Location</a:t>
            </a:r>
            <a:r>
              <a:rPr lang="es-ES" sz="1600" dirty="0">
                <a:latin typeface="Calibri Light" panose="020F0302020204030204" pitchFamily="34" charset="0"/>
                <a:cs typeface="Calibri Light" panose="020F0302020204030204" pitchFamily="34" charset="0"/>
              </a:rPr>
              <a:t> of </a:t>
            </a:r>
            <a:r>
              <a:rPr lang="es-ES" sz="1600" dirty="0" err="1">
                <a:latin typeface="Calibri Light" panose="020F0302020204030204" pitchFamily="34" charset="0"/>
                <a:cs typeface="Calibri Light" panose="020F0302020204030204" pitchFamily="34" charset="0"/>
              </a:rPr>
              <a:t>site</a:t>
            </a:r>
            <a:endParaRPr lang="es-ES" sz="1600" dirty="0">
              <a:latin typeface="Calibri Light" panose="020F0302020204030204" pitchFamily="34" charset="0"/>
              <a:cs typeface="Calibri Light" panose="020F0302020204030204" pitchFamily="34" charset="0"/>
            </a:endParaRPr>
          </a:p>
          <a:p>
            <a:pPr algn="ctr"/>
            <a:r>
              <a:rPr lang="es-ES" sz="1600" dirty="0" err="1">
                <a:latin typeface="Calibri Light" panose="020F0302020204030204" pitchFamily="34" charset="0"/>
                <a:cs typeface="Calibri Light" panose="020F0302020204030204" pitchFamily="34" charset="0"/>
              </a:rPr>
              <a:t>Type</a:t>
            </a:r>
            <a:r>
              <a:rPr lang="es-ES" sz="1600" dirty="0">
                <a:latin typeface="Calibri Light" panose="020F0302020204030204" pitchFamily="34" charset="0"/>
                <a:cs typeface="Calibri Light" panose="020F0302020204030204" pitchFamily="34" charset="0"/>
              </a:rPr>
              <a:t> of </a:t>
            </a:r>
            <a:r>
              <a:rPr lang="es-ES" sz="1600" dirty="0" err="1">
                <a:latin typeface="Calibri Light" panose="020F0302020204030204" pitchFamily="34" charset="0"/>
                <a:cs typeface="Calibri Light" panose="020F0302020204030204" pitchFamily="34" charset="0"/>
              </a:rPr>
              <a:t>vehicles</a:t>
            </a:r>
            <a:endParaRPr lang="es-ES" sz="1600" dirty="0">
              <a:latin typeface="Calibri Light" panose="020F0302020204030204" pitchFamily="34" charset="0"/>
              <a:cs typeface="Calibri Light" panose="020F0302020204030204" pitchFamily="34" charset="0"/>
            </a:endParaRPr>
          </a:p>
          <a:p>
            <a:pPr algn="ctr"/>
            <a:r>
              <a:rPr lang="es-ES" sz="1600" dirty="0">
                <a:latin typeface="Calibri Light" panose="020F0302020204030204" pitchFamily="34" charset="0"/>
                <a:cs typeface="Calibri Light" panose="020F0302020204030204" pitchFamily="34" charset="0"/>
              </a:rPr>
              <a:t>…</a:t>
            </a:r>
          </a:p>
        </p:txBody>
      </p:sp>
      <p:sp>
        <p:nvSpPr>
          <p:cNvPr id="14" name="CuadroTexto 13"/>
          <p:cNvSpPr txBox="1"/>
          <p:nvPr/>
        </p:nvSpPr>
        <p:spPr>
          <a:xfrm>
            <a:off x="5516634" y="5081306"/>
            <a:ext cx="2643173" cy="1080528"/>
          </a:xfrm>
          <a:prstGeom prst="rect">
            <a:avLst/>
          </a:prstGeom>
        </p:spPr>
        <p:txBody>
          <a:bodyPr vert="horz" wrap="square" lIns="68580" tIns="34290" rIns="68580" bIns="34290" rtlCol="0" anchor="ctr">
            <a:noAutofit/>
          </a:bodyPr>
          <a:lstStyle/>
          <a:p>
            <a:pPr algn="ctr"/>
            <a:r>
              <a:rPr lang="es-ES" sz="1600" dirty="0" err="1">
                <a:latin typeface="Calibri Light" panose="020F0302020204030204" pitchFamily="34" charset="0"/>
                <a:cs typeface="Calibri Light" panose="020F0302020204030204" pitchFamily="34" charset="0"/>
              </a:rPr>
              <a:t>Location</a:t>
            </a:r>
            <a:r>
              <a:rPr lang="es-ES" sz="1600" dirty="0">
                <a:latin typeface="Calibri Light" panose="020F0302020204030204" pitchFamily="34" charset="0"/>
                <a:cs typeface="Calibri Light" panose="020F0302020204030204" pitchFamily="34" charset="0"/>
              </a:rPr>
              <a:t> of </a:t>
            </a:r>
            <a:r>
              <a:rPr lang="es-ES" sz="1600" dirty="0" err="1">
                <a:latin typeface="Calibri Light" panose="020F0302020204030204" pitchFamily="34" charset="0"/>
                <a:cs typeface="Calibri Light" panose="020F0302020204030204" pitchFamily="34" charset="0"/>
              </a:rPr>
              <a:t>CCCs</a:t>
            </a:r>
            <a:endParaRPr lang="es-ES" sz="1600" dirty="0">
              <a:latin typeface="Calibri Light" panose="020F0302020204030204" pitchFamily="34" charset="0"/>
              <a:cs typeface="Calibri Light" panose="020F0302020204030204" pitchFamily="34" charset="0"/>
            </a:endParaRPr>
          </a:p>
          <a:p>
            <a:pPr algn="ctr"/>
            <a:r>
              <a:rPr lang="es-ES" sz="1600" dirty="0" err="1">
                <a:latin typeface="Calibri Light" panose="020F0302020204030204" pitchFamily="34" charset="0"/>
                <a:cs typeface="Calibri Light" panose="020F0302020204030204" pitchFamily="34" charset="0"/>
              </a:rPr>
              <a:t>Optimisation</a:t>
            </a:r>
            <a:r>
              <a:rPr lang="es-ES" sz="1600" dirty="0">
                <a:latin typeface="Calibri Light" panose="020F0302020204030204" pitchFamily="34" charset="0"/>
                <a:cs typeface="Calibri Light" panose="020F0302020204030204" pitchFamily="34" charset="0"/>
              </a:rPr>
              <a:t> of </a:t>
            </a:r>
            <a:r>
              <a:rPr lang="es-ES" sz="1600" dirty="0" err="1">
                <a:latin typeface="Calibri Light" panose="020F0302020204030204" pitchFamily="34" charset="0"/>
                <a:cs typeface="Calibri Light" panose="020F0302020204030204" pitchFamily="34" charset="0"/>
              </a:rPr>
              <a:t>transport</a:t>
            </a:r>
            <a:r>
              <a:rPr lang="es-ES" sz="1600" dirty="0">
                <a:latin typeface="Calibri Light" panose="020F0302020204030204" pitchFamily="34" charset="0"/>
                <a:cs typeface="Calibri Light" panose="020F0302020204030204" pitchFamily="34" charset="0"/>
              </a:rPr>
              <a:t> </a:t>
            </a:r>
            <a:r>
              <a:rPr lang="es-ES" sz="1600" dirty="0" err="1">
                <a:latin typeface="Calibri Light" panose="020F0302020204030204" pitchFamily="34" charset="0"/>
                <a:cs typeface="Calibri Light" panose="020F0302020204030204" pitchFamily="34" charset="0"/>
              </a:rPr>
              <a:t>flows</a:t>
            </a:r>
            <a:r>
              <a:rPr lang="es-ES" sz="1600" dirty="0">
                <a:latin typeface="Calibri Light" panose="020F0302020204030204" pitchFamily="34" charset="0"/>
                <a:cs typeface="Calibri Light" panose="020F0302020204030204" pitchFamily="34" charset="0"/>
              </a:rPr>
              <a:t>/ </a:t>
            </a:r>
            <a:r>
              <a:rPr lang="es-ES" sz="1600" dirty="0" err="1">
                <a:latin typeface="Calibri Light" panose="020F0302020204030204" pitchFamily="34" charset="0"/>
                <a:cs typeface="Calibri Light" panose="020F0302020204030204" pitchFamily="34" charset="0"/>
              </a:rPr>
              <a:t>routes</a:t>
            </a:r>
            <a:r>
              <a:rPr lang="es-ES" sz="16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6837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77340" y="888421"/>
            <a:ext cx="8882730" cy="646331"/>
          </a:xfrm>
          <a:prstGeom prst="rect">
            <a:avLst/>
          </a:prstGeom>
        </p:spPr>
        <p:txBody>
          <a:bodyPr wrap="square">
            <a:spAutoFit/>
          </a:bodyPr>
          <a:lstStyle/>
          <a:p>
            <a:r>
              <a:rPr lang="en-US" i="1" dirty="0">
                <a:solidFill>
                  <a:srgbClr val="000000"/>
                </a:solidFill>
                <a:latin typeface="Century Gothic" panose="020B0502020202020204" pitchFamily="34" charset="0"/>
              </a:rPr>
              <a:t>Stochastic Multi Period Multi Material with Inventory, Reverse logistics and Direct shipping Model </a:t>
            </a:r>
            <a:endParaRPr lang="es-ES" dirty="0"/>
          </a:p>
        </p:txBody>
      </p:sp>
      <p:pic>
        <p:nvPicPr>
          <p:cNvPr id="3" name="Imagen 2"/>
          <p:cNvPicPr>
            <a:picLocks noChangeAspect="1"/>
          </p:cNvPicPr>
          <p:nvPr/>
        </p:nvPicPr>
        <p:blipFill>
          <a:blip r:embed="rId3"/>
          <a:stretch>
            <a:fillRect/>
          </a:stretch>
        </p:blipFill>
        <p:spPr>
          <a:xfrm>
            <a:off x="92674" y="2593425"/>
            <a:ext cx="5460021" cy="2859110"/>
          </a:xfrm>
          <a:prstGeom prst="rect">
            <a:avLst/>
          </a:prstGeom>
        </p:spPr>
      </p:pic>
      <p:grpSp>
        <p:nvGrpSpPr>
          <p:cNvPr id="10" name="Grupo 9"/>
          <p:cNvGrpSpPr/>
          <p:nvPr/>
        </p:nvGrpSpPr>
        <p:grpSpPr>
          <a:xfrm>
            <a:off x="5689101" y="1608170"/>
            <a:ext cx="3185438" cy="5108063"/>
            <a:chOff x="5807956" y="1732283"/>
            <a:chExt cx="3185438" cy="5108063"/>
          </a:xfrm>
        </p:grpSpPr>
        <p:pic>
          <p:nvPicPr>
            <p:cNvPr id="8" name="Imagen 7"/>
            <p:cNvPicPr>
              <a:picLocks noChangeAspect="1"/>
            </p:cNvPicPr>
            <p:nvPr/>
          </p:nvPicPr>
          <p:blipFill>
            <a:blip r:embed="rId4"/>
            <a:stretch>
              <a:fillRect/>
            </a:stretch>
          </p:blipFill>
          <p:spPr>
            <a:xfrm>
              <a:off x="5807956" y="1732283"/>
              <a:ext cx="3185438" cy="3633191"/>
            </a:xfrm>
            <a:prstGeom prst="rect">
              <a:avLst/>
            </a:prstGeom>
          </p:spPr>
        </p:pic>
        <p:pic>
          <p:nvPicPr>
            <p:cNvPr id="9" name="Imagen 8"/>
            <p:cNvPicPr>
              <a:picLocks noChangeAspect="1"/>
            </p:cNvPicPr>
            <p:nvPr/>
          </p:nvPicPr>
          <p:blipFill>
            <a:blip r:embed="rId5"/>
            <a:stretch>
              <a:fillRect/>
            </a:stretch>
          </p:blipFill>
          <p:spPr>
            <a:xfrm>
              <a:off x="5930678" y="5365473"/>
              <a:ext cx="3062716" cy="1474873"/>
            </a:xfrm>
            <a:prstGeom prst="rect">
              <a:avLst/>
            </a:prstGeom>
          </p:spPr>
        </p:pic>
      </p:grpSp>
      <p:sp>
        <p:nvSpPr>
          <p:cNvPr id="7" name="CuadroTexto 6"/>
          <p:cNvSpPr txBox="1"/>
          <p:nvPr/>
        </p:nvSpPr>
        <p:spPr>
          <a:xfrm>
            <a:off x="482600" y="1910520"/>
            <a:ext cx="1600199" cy="276999"/>
          </a:xfrm>
          <a:prstGeom prst="rect">
            <a:avLst/>
          </a:prstGeom>
          <a:noFill/>
        </p:spPr>
        <p:txBody>
          <a:bodyPr wrap="square" rtlCol="0">
            <a:spAutoFit/>
          </a:bodyPr>
          <a:lstStyle/>
          <a:p>
            <a:r>
              <a:rPr lang="es-ES" sz="1200" dirty="0">
                <a:solidFill>
                  <a:srgbClr val="FF0000"/>
                </a:solidFill>
              </a:rPr>
              <a:t>set-up </a:t>
            </a:r>
            <a:r>
              <a:rPr lang="es-ES" sz="1200" dirty="0" err="1">
                <a:solidFill>
                  <a:srgbClr val="FF0000"/>
                </a:solidFill>
              </a:rPr>
              <a:t>cost</a:t>
            </a:r>
            <a:r>
              <a:rPr lang="es-ES" sz="1200" dirty="0">
                <a:solidFill>
                  <a:srgbClr val="FF0000"/>
                </a:solidFill>
              </a:rPr>
              <a:t> of CCC</a:t>
            </a:r>
            <a:endParaRPr lang="es-ES" sz="1600" dirty="0">
              <a:solidFill>
                <a:srgbClr val="FF0000"/>
              </a:solidFill>
            </a:endParaRPr>
          </a:p>
        </p:txBody>
      </p:sp>
      <p:sp>
        <p:nvSpPr>
          <p:cNvPr id="11" name="Arco 10"/>
          <p:cNvSpPr/>
          <p:nvPr/>
        </p:nvSpPr>
        <p:spPr>
          <a:xfrm>
            <a:off x="825500" y="2510365"/>
            <a:ext cx="914400"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3" name="Conector recto 12"/>
          <p:cNvCxnSpPr>
            <a:endCxn id="7" idx="2"/>
          </p:cNvCxnSpPr>
          <p:nvPr/>
        </p:nvCxnSpPr>
        <p:spPr>
          <a:xfrm flipH="1" flipV="1">
            <a:off x="1282700" y="2187519"/>
            <a:ext cx="127817" cy="3228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orma libre 14"/>
          <p:cNvSpPr/>
          <p:nvPr/>
        </p:nvSpPr>
        <p:spPr>
          <a:xfrm>
            <a:off x="2472726" y="2992534"/>
            <a:ext cx="2286000" cy="186947"/>
          </a:xfrm>
          <a:custGeom>
            <a:avLst/>
            <a:gdLst>
              <a:gd name="connsiteX0" fmla="*/ 0 w 2286000"/>
              <a:gd name="connsiteY0" fmla="*/ 136147 h 186947"/>
              <a:gd name="connsiteX1" fmla="*/ 1075267 w 2286000"/>
              <a:gd name="connsiteY1" fmla="*/ 680 h 186947"/>
              <a:gd name="connsiteX2" fmla="*/ 2286000 w 2286000"/>
              <a:gd name="connsiteY2" fmla="*/ 186947 h 186947"/>
              <a:gd name="connsiteX3" fmla="*/ 2286000 w 2286000"/>
              <a:gd name="connsiteY3" fmla="*/ 186947 h 186947"/>
            </a:gdLst>
            <a:ahLst/>
            <a:cxnLst>
              <a:cxn ang="0">
                <a:pos x="connsiteX0" y="connsiteY0"/>
              </a:cxn>
              <a:cxn ang="0">
                <a:pos x="connsiteX1" y="connsiteY1"/>
              </a:cxn>
              <a:cxn ang="0">
                <a:pos x="connsiteX2" y="connsiteY2"/>
              </a:cxn>
              <a:cxn ang="0">
                <a:pos x="connsiteX3" y="connsiteY3"/>
              </a:cxn>
            </a:cxnLst>
            <a:rect l="l" t="t" r="r" b="b"/>
            <a:pathLst>
              <a:path w="2286000" h="186947">
                <a:moveTo>
                  <a:pt x="0" y="136147"/>
                </a:moveTo>
                <a:cubicBezTo>
                  <a:pt x="347133" y="64180"/>
                  <a:pt x="694267" y="-7787"/>
                  <a:pt x="1075267" y="680"/>
                </a:cubicBezTo>
                <a:cubicBezTo>
                  <a:pt x="1456267" y="9147"/>
                  <a:pt x="2286000" y="186947"/>
                  <a:pt x="2286000" y="186947"/>
                </a:cubicBezTo>
                <a:lnTo>
                  <a:pt x="2286000" y="1869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2032983" y="1675547"/>
            <a:ext cx="1294251" cy="1015663"/>
          </a:xfrm>
          <a:prstGeom prst="rect">
            <a:avLst/>
          </a:prstGeom>
          <a:noFill/>
        </p:spPr>
        <p:txBody>
          <a:bodyPr wrap="square" rtlCol="0">
            <a:spAutoFit/>
          </a:bodyPr>
          <a:lstStyle/>
          <a:p>
            <a:r>
              <a:rPr lang="es-ES" sz="1200" dirty="0" err="1">
                <a:solidFill>
                  <a:srgbClr val="FF0000"/>
                </a:solidFill>
              </a:rPr>
              <a:t>cost</a:t>
            </a:r>
            <a:r>
              <a:rPr lang="es-ES" sz="1200" dirty="0">
                <a:solidFill>
                  <a:srgbClr val="FF0000"/>
                </a:solidFill>
              </a:rPr>
              <a:t> of </a:t>
            </a:r>
            <a:r>
              <a:rPr lang="es-ES" sz="1200" dirty="0" err="1">
                <a:solidFill>
                  <a:srgbClr val="FF0000"/>
                </a:solidFill>
              </a:rPr>
              <a:t>direct</a:t>
            </a:r>
            <a:r>
              <a:rPr lang="es-ES" sz="1200" dirty="0">
                <a:solidFill>
                  <a:srgbClr val="FF0000"/>
                </a:solidFill>
              </a:rPr>
              <a:t> </a:t>
            </a:r>
            <a:r>
              <a:rPr lang="es-ES" sz="1200" dirty="0" err="1">
                <a:solidFill>
                  <a:srgbClr val="FF0000"/>
                </a:solidFill>
              </a:rPr>
              <a:t>flow</a:t>
            </a:r>
            <a:r>
              <a:rPr lang="es-ES" sz="1200" dirty="0">
                <a:solidFill>
                  <a:srgbClr val="FF0000"/>
                </a:solidFill>
              </a:rPr>
              <a:t> of </a:t>
            </a:r>
            <a:r>
              <a:rPr lang="es-ES" sz="1200" dirty="0" err="1">
                <a:solidFill>
                  <a:srgbClr val="FF0000"/>
                </a:solidFill>
              </a:rPr>
              <a:t>materials</a:t>
            </a:r>
            <a:r>
              <a:rPr lang="es-ES" sz="1200" dirty="0">
                <a:solidFill>
                  <a:srgbClr val="FF0000"/>
                </a:solidFill>
              </a:rPr>
              <a:t> </a:t>
            </a:r>
            <a:r>
              <a:rPr lang="es-ES" sz="1200" dirty="0" err="1">
                <a:solidFill>
                  <a:srgbClr val="FF0000"/>
                </a:solidFill>
              </a:rPr>
              <a:t>from</a:t>
            </a:r>
            <a:r>
              <a:rPr lang="es-ES" sz="1200" dirty="0">
                <a:solidFill>
                  <a:srgbClr val="FF0000"/>
                </a:solidFill>
              </a:rPr>
              <a:t> </a:t>
            </a:r>
            <a:r>
              <a:rPr lang="es-ES" sz="1200" dirty="0" err="1">
                <a:solidFill>
                  <a:srgbClr val="FF0000"/>
                </a:solidFill>
              </a:rPr>
              <a:t>supplier</a:t>
            </a:r>
            <a:r>
              <a:rPr lang="es-ES" sz="1200" dirty="0">
                <a:solidFill>
                  <a:srgbClr val="FF0000"/>
                </a:solidFill>
              </a:rPr>
              <a:t> to </a:t>
            </a:r>
            <a:r>
              <a:rPr lang="es-ES" sz="1200" dirty="0" err="1">
                <a:solidFill>
                  <a:srgbClr val="FF0000"/>
                </a:solidFill>
              </a:rPr>
              <a:t>site</a:t>
            </a:r>
            <a:r>
              <a:rPr lang="es-ES" sz="1200" dirty="0">
                <a:solidFill>
                  <a:srgbClr val="FF0000"/>
                </a:solidFill>
              </a:rPr>
              <a:t> </a:t>
            </a:r>
            <a:r>
              <a:rPr lang="es-ES" sz="1200" dirty="0" err="1">
                <a:solidFill>
                  <a:srgbClr val="FF0000"/>
                </a:solidFill>
              </a:rPr>
              <a:t>passing</a:t>
            </a:r>
            <a:r>
              <a:rPr lang="es-ES" sz="1200" dirty="0">
                <a:solidFill>
                  <a:srgbClr val="FF0000"/>
                </a:solidFill>
              </a:rPr>
              <a:t> </a:t>
            </a:r>
            <a:r>
              <a:rPr lang="es-ES" sz="1200" dirty="0" err="1">
                <a:solidFill>
                  <a:srgbClr val="FF0000"/>
                </a:solidFill>
              </a:rPr>
              <a:t>through</a:t>
            </a:r>
            <a:r>
              <a:rPr lang="es-ES" sz="1200" dirty="0">
                <a:solidFill>
                  <a:srgbClr val="FF0000"/>
                </a:solidFill>
              </a:rPr>
              <a:t> CCC</a:t>
            </a:r>
            <a:endParaRPr lang="es-ES" sz="1600" dirty="0">
              <a:solidFill>
                <a:srgbClr val="FF0000"/>
              </a:solidFill>
            </a:endParaRPr>
          </a:p>
        </p:txBody>
      </p:sp>
      <p:cxnSp>
        <p:nvCxnSpPr>
          <p:cNvPr id="17" name="Conector recto 16"/>
          <p:cNvCxnSpPr>
            <a:endCxn id="16" idx="2"/>
          </p:cNvCxnSpPr>
          <p:nvPr/>
        </p:nvCxnSpPr>
        <p:spPr>
          <a:xfrm flipH="1" flipV="1">
            <a:off x="2680109" y="2691210"/>
            <a:ext cx="202252" cy="3013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orma libre 23"/>
          <p:cNvSpPr/>
          <p:nvPr/>
        </p:nvSpPr>
        <p:spPr>
          <a:xfrm>
            <a:off x="2552700" y="3561252"/>
            <a:ext cx="2286000" cy="186947"/>
          </a:xfrm>
          <a:custGeom>
            <a:avLst/>
            <a:gdLst>
              <a:gd name="connsiteX0" fmla="*/ 0 w 2286000"/>
              <a:gd name="connsiteY0" fmla="*/ 136147 h 186947"/>
              <a:gd name="connsiteX1" fmla="*/ 1075267 w 2286000"/>
              <a:gd name="connsiteY1" fmla="*/ 680 h 186947"/>
              <a:gd name="connsiteX2" fmla="*/ 2286000 w 2286000"/>
              <a:gd name="connsiteY2" fmla="*/ 186947 h 186947"/>
              <a:gd name="connsiteX3" fmla="*/ 2286000 w 2286000"/>
              <a:gd name="connsiteY3" fmla="*/ 186947 h 186947"/>
            </a:gdLst>
            <a:ahLst/>
            <a:cxnLst>
              <a:cxn ang="0">
                <a:pos x="connsiteX0" y="connsiteY0"/>
              </a:cxn>
              <a:cxn ang="0">
                <a:pos x="connsiteX1" y="connsiteY1"/>
              </a:cxn>
              <a:cxn ang="0">
                <a:pos x="connsiteX2" y="connsiteY2"/>
              </a:cxn>
              <a:cxn ang="0">
                <a:pos x="connsiteX3" y="connsiteY3"/>
              </a:cxn>
            </a:cxnLst>
            <a:rect l="l" t="t" r="r" b="b"/>
            <a:pathLst>
              <a:path w="2286000" h="186947">
                <a:moveTo>
                  <a:pt x="0" y="136147"/>
                </a:moveTo>
                <a:cubicBezTo>
                  <a:pt x="347133" y="64180"/>
                  <a:pt x="694267" y="-7787"/>
                  <a:pt x="1075267" y="680"/>
                </a:cubicBezTo>
                <a:cubicBezTo>
                  <a:pt x="1456267" y="9147"/>
                  <a:pt x="2286000" y="186947"/>
                  <a:pt x="2286000" y="186947"/>
                </a:cubicBezTo>
                <a:lnTo>
                  <a:pt x="2286000" y="1869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p:cNvSpPr txBox="1"/>
          <p:nvPr/>
        </p:nvSpPr>
        <p:spPr>
          <a:xfrm>
            <a:off x="3403964" y="1662902"/>
            <a:ext cx="1090113" cy="1015663"/>
          </a:xfrm>
          <a:prstGeom prst="rect">
            <a:avLst/>
          </a:prstGeom>
          <a:noFill/>
        </p:spPr>
        <p:txBody>
          <a:bodyPr wrap="square" rtlCol="0">
            <a:spAutoFit/>
          </a:bodyPr>
          <a:lstStyle/>
          <a:p>
            <a:r>
              <a:rPr lang="es-ES" sz="1200" dirty="0" err="1">
                <a:solidFill>
                  <a:srgbClr val="FF0000"/>
                </a:solidFill>
              </a:rPr>
              <a:t>cost</a:t>
            </a:r>
            <a:r>
              <a:rPr lang="es-ES" sz="1200" dirty="0">
                <a:solidFill>
                  <a:srgbClr val="FF0000"/>
                </a:solidFill>
              </a:rPr>
              <a:t> of reverse </a:t>
            </a:r>
            <a:r>
              <a:rPr lang="es-ES" sz="1200" dirty="0" err="1">
                <a:solidFill>
                  <a:srgbClr val="FF0000"/>
                </a:solidFill>
              </a:rPr>
              <a:t>flow</a:t>
            </a:r>
            <a:r>
              <a:rPr lang="es-ES" sz="1200" dirty="0">
                <a:solidFill>
                  <a:srgbClr val="FF0000"/>
                </a:solidFill>
              </a:rPr>
              <a:t> of </a:t>
            </a:r>
            <a:r>
              <a:rPr lang="es-ES" sz="1200" dirty="0" err="1">
                <a:solidFill>
                  <a:srgbClr val="FF0000"/>
                </a:solidFill>
              </a:rPr>
              <a:t>materials</a:t>
            </a:r>
            <a:r>
              <a:rPr lang="es-ES" sz="1200" dirty="0">
                <a:solidFill>
                  <a:srgbClr val="FF0000"/>
                </a:solidFill>
              </a:rPr>
              <a:t> </a:t>
            </a:r>
            <a:r>
              <a:rPr lang="es-ES" sz="1200" dirty="0" err="1">
                <a:solidFill>
                  <a:srgbClr val="FF0000"/>
                </a:solidFill>
              </a:rPr>
              <a:t>passing</a:t>
            </a:r>
            <a:r>
              <a:rPr lang="es-ES" sz="1200" dirty="0">
                <a:solidFill>
                  <a:srgbClr val="FF0000"/>
                </a:solidFill>
              </a:rPr>
              <a:t> </a:t>
            </a:r>
            <a:r>
              <a:rPr lang="es-ES" sz="1200" dirty="0" err="1">
                <a:solidFill>
                  <a:srgbClr val="FF0000"/>
                </a:solidFill>
              </a:rPr>
              <a:t>through</a:t>
            </a:r>
            <a:r>
              <a:rPr lang="es-ES" sz="1200" dirty="0">
                <a:solidFill>
                  <a:srgbClr val="FF0000"/>
                </a:solidFill>
              </a:rPr>
              <a:t> CCC</a:t>
            </a:r>
            <a:endParaRPr lang="es-ES" sz="1600" dirty="0">
              <a:solidFill>
                <a:srgbClr val="FF0000"/>
              </a:solidFill>
            </a:endParaRPr>
          </a:p>
        </p:txBody>
      </p:sp>
      <p:cxnSp>
        <p:nvCxnSpPr>
          <p:cNvPr id="27" name="Conector recto 26"/>
          <p:cNvCxnSpPr/>
          <p:nvPr/>
        </p:nvCxnSpPr>
        <p:spPr>
          <a:xfrm flipH="1" flipV="1">
            <a:off x="3949700" y="2691210"/>
            <a:ext cx="99504" cy="2886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orma libre 29"/>
          <p:cNvSpPr/>
          <p:nvPr/>
        </p:nvSpPr>
        <p:spPr>
          <a:xfrm flipV="1">
            <a:off x="2332705" y="4619527"/>
            <a:ext cx="2286000" cy="229370"/>
          </a:xfrm>
          <a:custGeom>
            <a:avLst/>
            <a:gdLst>
              <a:gd name="connsiteX0" fmla="*/ 0 w 2286000"/>
              <a:gd name="connsiteY0" fmla="*/ 136147 h 186947"/>
              <a:gd name="connsiteX1" fmla="*/ 1075267 w 2286000"/>
              <a:gd name="connsiteY1" fmla="*/ 680 h 186947"/>
              <a:gd name="connsiteX2" fmla="*/ 2286000 w 2286000"/>
              <a:gd name="connsiteY2" fmla="*/ 186947 h 186947"/>
              <a:gd name="connsiteX3" fmla="*/ 2286000 w 2286000"/>
              <a:gd name="connsiteY3" fmla="*/ 186947 h 186947"/>
            </a:gdLst>
            <a:ahLst/>
            <a:cxnLst>
              <a:cxn ang="0">
                <a:pos x="connsiteX0" y="connsiteY0"/>
              </a:cxn>
              <a:cxn ang="0">
                <a:pos x="connsiteX1" y="connsiteY1"/>
              </a:cxn>
              <a:cxn ang="0">
                <a:pos x="connsiteX2" y="connsiteY2"/>
              </a:cxn>
              <a:cxn ang="0">
                <a:pos x="connsiteX3" y="connsiteY3"/>
              </a:cxn>
            </a:cxnLst>
            <a:rect l="l" t="t" r="r" b="b"/>
            <a:pathLst>
              <a:path w="2286000" h="186947">
                <a:moveTo>
                  <a:pt x="0" y="136147"/>
                </a:moveTo>
                <a:cubicBezTo>
                  <a:pt x="347133" y="64180"/>
                  <a:pt x="694267" y="-7787"/>
                  <a:pt x="1075267" y="680"/>
                </a:cubicBezTo>
                <a:cubicBezTo>
                  <a:pt x="1456267" y="9147"/>
                  <a:pt x="2286000" y="186947"/>
                  <a:pt x="2286000" y="186947"/>
                </a:cubicBezTo>
                <a:lnTo>
                  <a:pt x="2286000" y="1869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p:cNvSpPr txBox="1"/>
          <p:nvPr/>
        </p:nvSpPr>
        <p:spPr>
          <a:xfrm>
            <a:off x="1038454" y="5646209"/>
            <a:ext cx="1294251" cy="1015663"/>
          </a:xfrm>
          <a:prstGeom prst="rect">
            <a:avLst/>
          </a:prstGeom>
          <a:noFill/>
        </p:spPr>
        <p:txBody>
          <a:bodyPr wrap="square" rtlCol="0">
            <a:spAutoFit/>
          </a:bodyPr>
          <a:lstStyle/>
          <a:p>
            <a:r>
              <a:rPr lang="es-ES" sz="1200" dirty="0" err="1">
                <a:solidFill>
                  <a:srgbClr val="FF0000"/>
                </a:solidFill>
              </a:rPr>
              <a:t>cost</a:t>
            </a:r>
            <a:r>
              <a:rPr lang="es-ES" sz="1200" dirty="0">
                <a:solidFill>
                  <a:srgbClr val="FF0000"/>
                </a:solidFill>
              </a:rPr>
              <a:t> of </a:t>
            </a:r>
            <a:r>
              <a:rPr lang="es-ES" sz="1200" dirty="0" err="1">
                <a:solidFill>
                  <a:srgbClr val="FF0000"/>
                </a:solidFill>
              </a:rPr>
              <a:t>direct</a:t>
            </a:r>
            <a:r>
              <a:rPr lang="es-ES" sz="1200" dirty="0">
                <a:solidFill>
                  <a:srgbClr val="FF0000"/>
                </a:solidFill>
              </a:rPr>
              <a:t> and reverse </a:t>
            </a:r>
            <a:r>
              <a:rPr lang="es-ES" sz="1200" dirty="0" err="1">
                <a:solidFill>
                  <a:srgbClr val="FF0000"/>
                </a:solidFill>
              </a:rPr>
              <a:t>flow</a:t>
            </a:r>
            <a:r>
              <a:rPr lang="es-ES" sz="1200" dirty="0">
                <a:solidFill>
                  <a:srgbClr val="FF0000"/>
                </a:solidFill>
              </a:rPr>
              <a:t> of </a:t>
            </a:r>
            <a:r>
              <a:rPr lang="es-ES" sz="1200" dirty="0" err="1">
                <a:solidFill>
                  <a:srgbClr val="FF0000"/>
                </a:solidFill>
              </a:rPr>
              <a:t>materials</a:t>
            </a:r>
            <a:r>
              <a:rPr lang="es-ES" sz="1200" dirty="0">
                <a:solidFill>
                  <a:srgbClr val="FF0000"/>
                </a:solidFill>
              </a:rPr>
              <a:t> no </a:t>
            </a:r>
            <a:r>
              <a:rPr lang="es-ES" sz="1200" dirty="0" err="1">
                <a:solidFill>
                  <a:srgbClr val="FF0000"/>
                </a:solidFill>
              </a:rPr>
              <a:t>passing</a:t>
            </a:r>
            <a:r>
              <a:rPr lang="es-ES" sz="1200" dirty="0">
                <a:solidFill>
                  <a:srgbClr val="FF0000"/>
                </a:solidFill>
              </a:rPr>
              <a:t> </a:t>
            </a:r>
            <a:r>
              <a:rPr lang="es-ES" sz="1200" dirty="0" err="1">
                <a:solidFill>
                  <a:srgbClr val="FF0000"/>
                </a:solidFill>
              </a:rPr>
              <a:t>through</a:t>
            </a:r>
            <a:r>
              <a:rPr lang="es-ES" sz="1200" dirty="0">
                <a:solidFill>
                  <a:srgbClr val="FF0000"/>
                </a:solidFill>
              </a:rPr>
              <a:t> CCC</a:t>
            </a:r>
            <a:endParaRPr lang="es-ES" sz="1600" dirty="0">
              <a:solidFill>
                <a:srgbClr val="FF0000"/>
              </a:solidFill>
            </a:endParaRPr>
          </a:p>
        </p:txBody>
      </p:sp>
      <p:cxnSp>
        <p:nvCxnSpPr>
          <p:cNvPr id="32" name="Conector recto 31"/>
          <p:cNvCxnSpPr>
            <a:stCxn id="31" idx="0"/>
          </p:cNvCxnSpPr>
          <p:nvPr/>
        </p:nvCxnSpPr>
        <p:spPr>
          <a:xfrm flipV="1">
            <a:off x="1685580" y="4848897"/>
            <a:ext cx="1121120" cy="797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orma libre 36"/>
          <p:cNvSpPr/>
          <p:nvPr/>
        </p:nvSpPr>
        <p:spPr>
          <a:xfrm flipV="1">
            <a:off x="2569703" y="5316639"/>
            <a:ext cx="2286000" cy="229370"/>
          </a:xfrm>
          <a:custGeom>
            <a:avLst/>
            <a:gdLst>
              <a:gd name="connsiteX0" fmla="*/ 0 w 2286000"/>
              <a:gd name="connsiteY0" fmla="*/ 136147 h 186947"/>
              <a:gd name="connsiteX1" fmla="*/ 1075267 w 2286000"/>
              <a:gd name="connsiteY1" fmla="*/ 680 h 186947"/>
              <a:gd name="connsiteX2" fmla="*/ 2286000 w 2286000"/>
              <a:gd name="connsiteY2" fmla="*/ 186947 h 186947"/>
              <a:gd name="connsiteX3" fmla="*/ 2286000 w 2286000"/>
              <a:gd name="connsiteY3" fmla="*/ 186947 h 186947"/>
            </a:gdLst>
            <a:ahLst/>
            <a:cxnLst>
              <a:cxn ang="0">
                <a:pos x="connsiteX0" y="connsiteY0"/>
              </a:cxn>
              <a:cxn ang="0">
                <a:pos x="connsiteX1" y="connsiteY1"/>
              </a:cxn>
              <a:cxn ang="0">
                <a:pos x="connsiteX2" y="connsiteY2"/>
              </a:cxn>
              <a:cxn ang="0">
                <a:pos x="connsiteX3" y="connsiteY3"/>
              </a:cxn>
            </a:cxnLst>
            <a:rect l="l" t="t" r="r" b="b"/>
            <a:pathLst>
              <a:path w="2286000" h="186947">
                <a:moveTo>
                  <a:pt x="0" y="136147"/>
                </a:moveTo>
                <a:cubicBezTo>
                  <a:pt x="347133" y="64180"/>
                  <a:pt x="694267" y="-7787"/>
                  <a:pt x="1075267" y="680"/>
                </a:cubicBezTo>
                <a:cubicBezTo>
                  <a:pt x="1456267" y="9147"/>
                  <a:pt x="2286000" y="186947"/>
                  <a:pt x="2286000" y="186947"/>
                </a:cubicBezTo>
                <a:lnTo>
                  <a:pt x="2286000" y="1869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p:cNvSpPr txBox="1"/>
          <p:nvPr/>
        </p:nvSpPr>
        <p:spPr>
          <a:xfrm>
            <a:off x="4049205" y="5676666"/>
            <a:ext cx="1213900" cy="646331"/>
          </a:xfrm>
          <a:prstGeom prst="rect">
            <a:avLst/>
          </a:prstGeom>
          <a:noFill/>
        </p:spPr>
        <p:txBody>
          <a:bodyPr wrap="square" rtlCol="0">
            <a:spAutoFit/>
          </a:bodyPr>
          <a:lstStyle/>
          <a:p>
            <a:r>
              <a:rPr lang="es-ES" sz="1200" dirty="0" err="1">
                <a:solidFill>
                  <a:srgbClr val="FF0000"/>
                </a:solidFill>
              </a:rPr>
              <a:t>cost</a:t>
            </a:r>
            <a:r>
              <a:rPr lang="es-ES" sz="1200" dirty="0">
                <a:solidFill>
                  <a:srgbClr val="FF0000"/>
                </a:solidFill>
              </a:rPr>
              <a:t> of </a:t>
            </a:r>
            <a:r>
              <a:rPr lang="es-ES" sz="1200" dirty="0" err="1">
                <a:solidFill>
                  <a:srgbClr val="FF0000"/>
                </a:solidFill>
              </a:rPr>
              <a:t>inventories</a:t>
            </a:r>
            <a:r>
              <a:rPr lang="es-ES" sz="1200" dirty="0">
                <a:solidFill>
                  <a:srgbClr val="FF0000"/>
                </a:solidFill>
              </a:rPr>
              <a:t> in CCC</a:t>
            </a:r>
            <a:endParaRPr lang="es-ES" sz="1600" dirty="0">
              <a:solidFill>
                <a:srgbClr val="FF0000"/>
              </a:solidFill>
            </a:endParaRPr>
          </a:p>
        </p:txBody>
      </p:sp>
      <p:cxnSp>
        <p:nvCxnSpPr>
          <p:cNvPr id="39" name="Conector recto 38"/>
          <p:cNvCxnSpPr/>
          <p:nvPr/>
        </p:nvCxnSpPr>
        <p:spPr>
          <a:xfrm flipH="1" flipV="1">
            <a:off x="3762820" y="5575886"/>
            <a:ext cx="230855" cy="344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42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2915816" y="2564904"/>
            <a:ext cx="2952750" cy="1343025"/>
          </a:xfrm>
          <a:prstGeom prst="rect">
            <a:avLst/>
          </a:prstGeom>
        </p:spPr>
      </p:pic>
      <p:sp>
        <p:nvSpPr>
          <p:cNvPr id="8" name="Espace réservé du texte 24"/>
          <p:cNvSpPr txBox="1">
            <a:spLocks/>
          </p:cNvSpPr>
          <p:nvPr/>
        </p:nvSpPr>
        <p:spPr bwMode="auto">
          <a:xfrm>
            <a:off x="2054379" y="1676016"/>
            <a:ext cx="7860396" cy="65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defPPr>
              <a:defRPr lang="es-ES"/>
            </a:defPPr>
            <a:lvl1pPr marL="0" indent="0" algn="l" rtl="0" fontAlgn="base">
              <a:lnSpc>
                <a:spcPct val="100000"/>
              </a:lnSpc>
              <a:spcBef>
                <a:spcPts val="0"/>
              </a:spcBef>
              <a:spcAft>
                <a:spcPct val="0"/>
              </a:spcAft>
              <a:buNone/>
              <a:defRPr sz="3800" kern="1200" baseline="0">
                <a:solidFill>
                  <a:srgbClr val="EB5B28"/>
                </a:solidFill>
                <a:latin typeface="Century Gothic" panose="020B0502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defTabSz="914354" fontAlgn="auto">
              <a:spcAft>
                <a:spcPts val="0"/>
              </a:spcAft>
            </a:pPr>
            <a:r>
              <a:rPr lang="en-GB" sz="1600" dirty="0">
                <a:solidFill>
                  <a:srgbClr val="294462"/>
                </a:solidFill>
                <a:latin typeface="Calibri Light" panose="020F0302020204030204" pitchFamily="34" charset="0"/>
                <a:cs typeface="Calibri Light" panose="020F0302020204030204" pitchFamily="34" charset="0"/>
              </a:rPr>
              <a:t>SUMPORT – </a:t>
            </a:r>
            <a:r>
              <a:rPr lang="en-GB" sz="1600" b="1" i="1" dirty="0">
                <a:solidFill>
                  <a:srgbClr val="294462"/>
                </a:solidFill>
                <a:latin typeface="Calibri Light" panose="020F0302020204030204" pitchFamily="34" charset="0"/>
                <a:cs typeface="Calibri Light" panose="020F0302020204030204" pitchFamily="34" charset="0"/>
              </a:rPr>
              <a:t>S</a:t>
            </a:r>
            <a:r>
              <a:rPr lang="en-GB" sz="1600" i="1" dirty="0">
                <a:solidFill>
                  <a:srgbClr val="294462"/>
                </a:solidFill>
                <a:latin typeface="Calibri Light" panose="020F0302020204030204" pitchFamily="34" charset="0"/>
                <a:cs typeface="Calibri Light" panose="020F0302020204030204" pitchFamily="34" charset="0"/>
              </a:rPr>
              <a:t>ustainable </a:t>
            </a:r>
            <a:r>
              <a:rPr lang="en-GB" sz="1600" b="1" i="1" dirty="0">
                <a:solidFill>
                  <a:srgbClr val="294462"/>
                </a:solidFill>
                <a:latin typeface="Calibri Light" panose="020F0302020204030204" pitchFamily="34" charset="0"/>
                <a:cs typeface="Calibri Light" panose="020F0302020204030204" pitchFamily="34" charset="0"/>
              </a:rPr>
              <a:t>U</a:t>
            </a:r>
            <a:r>
              <a:rPr lang="en-GB" sz="1600" i="1" dirty="0">
                <a:solidFill>
                  <a:srgbClr val="294462"/>
                </a:solidFill>
                <a:latin typeface="Calibri Light" panose="020F0302020204030204" pitchFamily="34" charset="0"/>
                <a:cs typeface="Calibri Light" panose="020F0302020204030204" pitchFamily="34" charset="0"/>
              </a:rPr>
              <a:t>rban </a:t>
            </a:r>
            <a:r>
              <a:rPr lang="en-GB" sz="1600" b="1" i="1" dirty="0">
                <a:solidFill>
                  <a:srgbClr val="294462"/>
                </a:solidFill>
                <a:latin typeface="Calibri Light" panose="020F0302020204030204" pitchFamily="34" charset="0"/>
                <a:cs typeface="Calibri Light" panose="020F0302020204030204" pitchFamily="34" charset="0"/>
              </a:rPr>
              <a:t>M</a:t>
            </a:r>
            <a:r>
              <a:rPr lang="en-GB" sz="1600" i="1" dirty="0">
                <a:solidFill>
                  <a:srgbClr val="294462"/>
                </a:solidFill>
                <a:latin typeface="Calibri Light" panose="020F0302020204030204" pitchFamily="34" charset="0"/>
                <a:cs typeface="Calibri Light" panose="020F0302020204030204" pitchFamily="34" charset="0"/>
              </a:rPr>
              <a:t>obility in MED </a:t>
            </a:r>
            <a:r>
              <a:rPr lang="en-GB" sz="1600" b="1" i="1" dirty="0">
                <a:solidFill>
                  <a:srgbClr val="294462"/>
                </a:solidFill>
                <a:latin typeface="Calibri Light" panose="020F0302020204030204" pitchFamily="34" charset="0"/>
                <a:cs typeface="Calibri Light" panose="020F0302020204030204" pitchFamily="34" charset="0"/>
              </a:rPr>
              <a:t>PORT</a:t>
            </a:r>
            <a:r>
              <a:rPr lang="en-GB" sz="1600" i="1" dirty="0">
                <a:solidFill>
                  <a:srgbClr val="294462"/>
                </a:solidFill>
                <a:latin typeface="Calibri Light" panose="020F0302020204030204" pitchFamily="34" charset="0"/>
                <a:cs typeface="Calibri Light" panose="020F0302020204030204" pitchFamily="34" charset="0"/>
              </a:rPr>
              <a:t> cities</a:t>
            </a:r>
          </a:p>
        </p:txBody>
      </p:sp>
    </p:spTree>
    <p:extLst>
      <p:ext uri="{BB962C8B-B14F-4D97-AF65-F5344CB8AC3E}">
        <p14:creationId xmlns:p14="http://schemas.microsoft.com/office/powerpoint/2010/main" val="3256830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410077" y="4226160"/>
            <a:ext cx="4151173" cy="252052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l="14286" t="16633" r="14285" b="19986"/>
          <a:stretch/>
        </p:blipFill>
        <p:spPr>
          <a:xfrm>
            <a:off x="4921290" y="2297726"/>
            <a:ext cx="720080" cy="504056"/>
          </a:xfrm>
          <a:prstGeom prst="rect">
            <a:avLst/>
          </a:prstGeom>
        </p:spPr>
      </p:pic>
      <p:pic>
        <p:nvPicPr>
          <p:cNvPr id="9" name="Imagen 8"/>
          <p:cNvPicPr>
            <a:picLocks noChangeAspect="1"/>
          </p:cNvPicPr>
          <p:nvPr/>
        </p:nvPicPr>
        <p:blipFill rotWithShape="1">
          <a:blip r:embed="rId5" cstate="screen">
            <a:extLst>
              <a:ext uri="{28A0092B-C50C-407E-A947-70E740481C1C}">
                <a14:useLocalDpi xmlns:a14="http://schemas.microsoft.com/office/drawing/2010/main"/>
              </a:ext>
            </a:extLst>
          </a:blip>
          <a:srcRect l="23078" t="9359" r="1323" b="33585"/>
          <a:stretch/>
        </p:blipFill>
        <p:spPr>
          <a:xfrm>
            <a:off x="5069723" y="2905548"/>
            <a:ext cx="720080" cy="360040"/>
          </a:xfrm>
          <a:prstGeom prst="rect">
            <a:avLst/>
          </a:prstGeom>
        </p:spPr>
      </p:pic>
      <p:sp>
        <p:nvSpPr>
          <p:cNvPr id="10" name="Rectángulo 9"/>
          <p:cNvSpPr/>
          <p:nvPr/>
        </p:nvSpPr>
        <p:spPr>
          <a:xfrm>
            <a:off x="5683998" y="2846234"/>
            <a:ext cx="3347864" cy="338554"/>
          </a:xfrm>
          <a:prstGeom prst="rect">
            <a:avLst/>
          </a:prstGeom>
        </p:spPr>
        <p:txBody>
          <a:bodyPr wrap="square">
            <a:spAutoFit/>
          </a:bodyPr>
          <a:lstStyle/>
          <a:p>
            <a:r>
              <a:rPr lang="es-ES" sz="1600" b="1" dirty="0" err="1">
                <a:solidFill>
                  <a:srgbClr val="000000"/>
                </a:solidFill>
                <a:latin typeface="Calibri Light" panose="020F0302020204030204" pitchFamily="34" charset="0"/>
                <a:cs typeface="Calibri Light" panose="020F0302020204030204" pitchFamily="34" charset="0"/>
              </a:rPr>
              <a:t>Bike</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sharing</a:t>
            </a:r>
            <a:endParaRPr lang="es-ES" sz="1600" b="1" dirty="0">
              <a:solidFill>
                <a:srgbClr val="000000"/>
              </a:solidFill>
              <a:latin typeface="Calibri Light" panose="020F0302020204030204" pitchFamily="34" charset="0"/>
              <a:cs typeface="Calibri Light" panose="020F0302020204030204" pitchFamily="34" charset="0"/>
            </a:endParaRPr>
          </a:p>
        </p:txBody>
      </p:sp>
      <p:pic>
        <p:nvPicPr>
          <p:cNvPr id="11" name="Imagen 10"/>
          <p:cNvPicPr>
            <a:picLocks noChangeAspect="1"/>
          </p:cNvPicPr>
          <p:nvPr/>
        </p:nvPicPr>
        <p:blipFill>
          <a:blip r:embed="rId6"/>
          <a:stretch>
            <a:fillRect/>
          </a:stretch>
        </p:blipFill>
        <p:spPr>
          <a:xfrm>
            <a:off x="4962772" y="3442216"/>
            <a:ext cx="762000" cy="503879"/>
          </a:xfrm>
          <a:prstGeom prst="rect">
            <a:avLst/>
          </a:prstGeom>
        </p:spPr>
      </p:pic>
      <p:sp>
        <p:nvSpPr>
          <p:cNvPr id="12" name="Rectángulo 11"/>
          <p:cNvSpPr/>
          <p:nvPr/>
        </p:nvSpPr>
        <p:spPr>
          <a:xfrm>
            <a:off x="5724772" y="3320138"/>
            <a:ext cx="2929222" cy="830997"/>
          </a:xfrm>
          <a:prstGeom prst="rect">
            <a:avLst/>
          </a:prstGeom>
        </p:spPr>
        <p:txBody>
          <a:bodyPr wrap="square">
            <a:spAutoFit/>
          </a:bodyPr>
          <a:lstStyle/>
          <a:p>
            <a:r>
              <a:rPr lang="es-ES" sz="1600" b="1" dirty="0" err="1">
                <a:solidFill>
                  <a:srgbClr val="000000"/>
                </a:solidFill>
                <a:latin typeface="Calibri Light" panose="020F0302020204030204" pitchFamily="34" charset="0"/>
                <a:cs typeface="Calibri Light" panose="020F0302020204030204" pitchFamily="34" charset="0"/>
              </a:rPr>
              <a:t>Simulation</a:t>
            </a:r>
            <a:r>
              <a:rPr lang="es-ES" sz="1600" b="1" dirty="0">
                <a:solidFill>
                  <a:srgbClr val="000000"/>
                </a:solidFill>
                <a:latin typeface="Calibri Light" panose="020F0302020204030204" pitchFamily="34" charset="0"/>
                <a:cs typeface="Calibri Light" panose="020F0302020204030204" pitchFamily="34" charset="0"/>
              </a:rPr>
              <a:t> of </a:t>
            </a:r>
            <a:r>
              <a:rPr lang="es-ES" sz="1600" b="1" dirty="0" err="1">
                <a:solidFill>
                  <a:srgbClr val="000000"/>
                </a:solidFill>
                <a:latin typeface="Calibri Light" panose="020F0302020204030204" pitchFamily="34" charset="0"/>
                <a:cs typeface="Calibri Light" panose="020F0302020204030204" pitchFamily="34" charset="0"/>
              </a:rPr>
              <a:t>maritime</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transport:sustainable</a:t>
            </a:r>
            <a:r>
              <a:rPr lang="es-ES" sz="1600" b="1" dirty="0">
                <a:solidFill>
                  <a:srgbClr val="000000"/>
                </a:solidFill>
                <a:latin typeface="Calibri Light" panose="020F0302020204030204" pitchFamily="34" charset="0"/>
                <a:cs typeface="Calibri Light" panose="020F0302020204030204" pitchFamily="34" charset="0"/>
              </a:rPr>
              <a:t> multimodal </a:t>
            </a:r>
            <a:r>
              <a:rPr lang="es-ES" sz="1600" b="1" dirty="0" err="1">
                <a:solidFill>
                  <a:srgbClr val="000000"/>
                </a:solidFill>
                <a:latin typeface="Calibri Light" panose="020F0302020204030204" pitchFamily="34" charset="0"/>
                <a:cs typeface="Calibri Light" panose="020F0302020204030204" pitchFamily="34" charset="0"/>
              </a:rPr>
              <a:t>smart</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mobility</a:t>
            </a:r>
            <a:r>
              <a:rPr lang="es-ES" sz="1600" b="1" dirty="0">
                <a:solidFill>
                  <a:srgbClr val="000000"/>
                </a:solidFill>
                <a:latin typeface="Calibri Light" panose="020F0302020204030204" pitchFamily="34" charset="0"/>
                <a:cs typeface="Calibri Light" panose="020F0302020204030204" pitchFamily="34" charset="0"/>
              </a:rPr>
              <a:t> </a:t>
            </a:r>
          </a:p>
        </p:txBody>
      </p:sp>
      <p:pic>
        <p:nvPicPr>
          <p:cNvPr id="13" name="Imagen 12"/>
          <p:cNvPicPr>
            <a:picLocks noChangeAspect="1"/>
          </p:cNvPicPr>
          <p:nvPr/>
        </p:nvPicPr>
        <p:blipFill>
          <a:blip r:embed="rId7"/>
          <a:stretch>
            <a:fillRect/>
          </a:stretch>
        </p:blipFill>
        <p:spPr>
          <a:xfrm>
            <a:off x="4879370" y="4056280"/>
            <a:ext cx="762000" cy="638175"/>
          </a:xfrm>
          <a:prstGeom prst="rect">
            <a:avLst/>
          </a:prstGeom>
        </p:spPr>
      </p:pic>
      <p:pic>
        <p:nvPicPr>
          <p:cNvPr id="14" name="Imagen 13"/>
          <p:cNvPicPr>
            <a:picLocks noChangeAspect="1"/>
          </p:cNvPicPr>
          <p:nvPr/>
        </p:nvPicPr>
        <p:blipFill>
          <a:blip r:embed="rId8"/>
          <a:stretch>
            <a:fillRect/>
          </a:stretch>
        </p:blipFill>
        <p:spPr>
          <a:xfrm>
            <a:off x="4879370" y="4514894"/>
            <a:ext cx="847725" cy="800100"/>
          </a:xfrm>
          <a:prstGeom prst="rect">
            <a:avLst/>
          </a:prstGeom>
        </p:spPr>
      </p:pic>
      <p:sp>
        <p:nvSpPr>
          <p:cNvPr id="15" name="Rectángulo 14"/>
          <p:cNvSpPr/>
          <p:nvPr/>
        </p:nvSpPr>
        <p:spPr>
          <a:xfrm>
            <a:off x="5757379" y="5230499"/>
            <a:ext cx="3405255" cy="830997"/>
          </a:xfrm>
          <a:prstGeom prst="rect">
            <a:avLst/>
          </a:prstGeom>
        </p:spPr>
        <p:txBody>
          <a:bodyPr wrap="square">
            <a:spAutoFit/>
          </a:bodyPr>
          <a:lstStyle/>
          <a:p>
            <a:r>
              <a:rPr lang="en-US" sz="1600" b="1" dirty="0" err="1">
                <a:solidFill>
                  <a:srgbClr val="000000"/>
                </a:solidFill>
                <a:latin typeface="Calibri Light" panose="020F0302020204030204" pitchFamily="34" charset="0"/>
                <a:cs typeface="Calibri Light" panose="020F0302020204030204" pitchFamily="34" charset="0"/>
              </a:rPr>
              <a:t>Infomobility</a:t>
            </a:r>
            <a:r>
              <a:rPr lang="en-US" sz="1600" b="1" dirty="0">
                <a:solidFill>
                  <a:srgbClr val="000000"/>
                </a:solidFill>
                <a:latin typeface="Calibri Light" panose="020F0302020204030204" pitchFamily="34" charset="0"/>
                <a:cs typeface="Calibri Light" panose="020F0302020204030204" pitchFamily="34" charset="0"/>
              </a:rPr>
              <a:t> to promote public transport: parking lots and busses equipped with sensors </a:t>
            </a:r>
          </a:p>
        </p:txBody>
      </p:sp>
      <p:pic>
        <p:nvPicPr>
          <p:cNvPr id="16" name="Imagen 15"/>
          <p:cNvPicPr>
            <a:picLocks noChangeAspect="1"/>
          </p:cNvPicPr>
          <p:nvPr/>
        </p:nvPicPr>
        <p:blipFill>
          <a:blip r:embed="rId9"/>
          <a:stretch>
            <a:fillRect/>
          </a:stretch>
        </p:blipFill>
        <p:spPr>
          <a:xfrm>
            <a:off x="4879370" y="5213771"/>
            <a:ext cx="914400" cy="847725"/>
          </a:xfrm>
          <a:prstGeom prst="rect">
            <a:avLst/>
          </a:prstGeom>
        </p:spPr>
      </p:pic>
      <p:sp>
        <p:nvSpPr>
          <p:cNvPr id="17" name="Rectángulo 16"/>
          <p:cNvSpPr/>
          <p:nvPr/>
        </p:nvSpPr>
        <p:spPr>
          <a:xfrm>
            <a:off x="5723433" y="4516539"/>
            <a:ext cx="3512667" cy="584775"/>
          </a:xfrm>
          <a:prstGeom prst="rect">
            <a:avLst/>
          </a:prstGeom>
        </p:spPr>
        <p:txBody>
          <a:bodyPr wrap="square">
            <a:spAutoFit/>
          </a:bodyPr>
          <a:lstStyle/>
          <a:p>
            <a:r>
              <a:rPr lang="en-US" sz="1600" b="1" dirty="0">
                <a:solidFill>
                  <a:srgbClr val="000000"/>
                </a:solidFill>
                <a:latin typeface="Calibri Light" panose="020F0302020204030204" pitchFamily="34" charset="0"/>
                <a:cs typeface="Calibri Light" panose="020F0302020204030204" pitchFamily="34" charset="0"/>
              </a:rPr>
              <a:t>SUMP elaboration, update or </a:t>
            </a:r>
            <a:r>
              <a:rPr lang="en-US" sz="1600" b="1" dirty="0" err="1">
                <a:solidFill>
                  <a:srgbClr val="000000"/>
                </a:solidFill>
                <a:latin typeface="Calibri Light" panose="020F0302020204030204" pitchFamily="34" charset="0"/>
                <a:cs typeface="Calibri Light" panose="020F0302020204030204" pitchFamily="34" charset="0"/>
              </a:rPr>
              <a:t>harmonisation</a:t>
            </a:r>
            <a:endParaRPr lang="es-ES" sz="1600" b="1" dirty="0">
              <a:solidFill>
                <a:srgbClr val="000000"/>
              </a:solidFill>
              <a:latin typeface="Calibri Light" panose="020F0302020204030204" pitchFamily="34" charset="0"/>
              <a:cs typeface="Calibri Light" panose="020F0302020204030204" pitchFamily="34" charset="0"/>
            </a:endParaRPr>
          </a:p>
        </p:txBody>
      </p:sp>
      <p:sp>
        <p:nvSpPr>
          <p:cNvPr id="18" name="Rectángulo 17"/>
          <p:cNvSpPr/>
          <p:nvPr/>
        </p:nvSpPr>
        <p:spPr>
          <a:xfrm>
            <a:off x="177340" y="868300"/>
            <a:ext cx="8909234"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aim is to</a:t>
            </a:r>
            <a:r>
              <a:rPr lang="en-GB" b="1" dirty="0">
                <a:latin typeface="Calibri" panose="020F0502020204030204" pitchFamily="34" charset="0"/>
                <a:ea typeface="Calibri" panose="020F0502020204030204" pitchFamily="34" charset="0"/>
                <a:cs typeface="Times New Roman" panose="02020603050405020304" pitchFamily="18" charset="0"/>
              </a:rPr>
              <a:t> improve</a:t>
            </a:r>
            <a:r>
              <a:rPr lang="en-GB" b="1" dirty="0"/>
              <a:t> sustainable mobility in port cities </a:t>
            </a:r>
            <a:r>
              <a:rPr lang="en-GB" dirty="0"/>
              <a:t>through developing/improving Sustainable Urban Mobility Plans and piloting sustainable solutions.</a:t>
            </a:r>
            <a:endParaRPr lang="es-ES" dirty="0"/>
          </a:p>
          <a:p>
            <a:r>
              <a:rPr lang="en-GB" dirty="0">
                <a:latin typeface="Calibri" panose="020F0502020204030204" pitchFamily="34" charset="0"/>
                <a:ea typeface="Calibri" panose="020F0502020204030204" pitchFamily="34" charset="0"/>
                <a:cs typeface="Times New Roman" panose="02020603050405020304" pitchFamily="18" charset="0"/>
              </a:rPr>
              <a:t>(</a:t>
            </a:r>
            <a:r>
              <a:rPr lang="en-GB" b="1" dirty="0">
                <a:latin typeface="Calibri" panose="020F0502020204030204" pitchFamily="34" charset="0"/>
                <a:ea typeface="Calibri" panose="020F0502020204030204" pitchFamily="34" charset="0"/>
                <a:cs typeface="Times New Roman" panose="02020603050405020304" pitchFamily="18" charset="0"/>
              </a:rPr>
              <a:t>8 cities, 6 countries, 10 partners</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s-ES" dirty="0"/>
          </a:p>
        </p:txBody>
      </p:sp>
      <p:sp>
        <p:nvSpPr>
          <p:cNvPr id="19" name="Rectángulo 18"/>
          <p:cNvSpPr/>
          <p:nvPr/>
        </p:nvSpPr>
        <p:spPr>
          <a:xfrm>
            <a:off x="5683998" y="4178144"/>
            <a:ext cx="3203932" cy="338554"/>
          </a:xfrm>
          <a:prstGeom prst="rect">
            <a:avLst/>
          </a:prstGeom>
        </p:spPr>
        <p:txBody>
          <a:bodyPr wrap="square">
            <a:spAutoFit/>
          </a:bodyPr>
          <a:lstStyle/>
          <a:p>
            <a:r>
              <a:rPr lang="es-ES" sz="1600" b="1" dirty="0" err="1">
                <a:solidFill>
                  <a:srgbClr val="000000"/>
                </a:solidFill>
                <a:latin typeface="Calibri Light" panose="020F0302020204030204" pitchFamily="34" charset="0"/>
                <a:cs typeface="Calibri Light" panose="020F0302020204030204" pitchFamily="34" charset="0"/>
              </a:rPr>
              <a:t>Carpooling</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system</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for</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port</a:t>
            </a:r>
            <a:r>
              <a:rPr lang="es-ES" sz="1600" b="1" dirty="0">
                <a:solidFill>
                  <a:srgbClr val="000000"/>
                </a:solidFill>
                <a:latin typeface="Calibri Light" panose="020F0302020204030204" pitchFamily="34" charset="0"/>
                <a:cs typeface="Calibri Light" panose="020F0302020204030204" pitchFamily="34" charset="0"/>
              </a:rPr>
              <a:t> </a:t>
            </a:r>
            <a:r>
              <a:rPr lang="es-ES" sz="1600" b="1" dirty="0" err="1">
                <a:solidFill>
                  <a:srgbClr val="000000"/>
                </a:solidFill>
                <a:latin typeface="Calibri Light" panose="020F0302020204030204" pitchFamily="34" charset="0"/>
                <a:cs typeface="Calibri Light" panose="020F0302020204030204" pitchFamily="34" charset="0"/>
              </a:rPr>
              <a:t>workers</a:t>
            </a:r>
            <a:endParaRPr lang="es-ES" sz="1600" b="1" dirty="0">
              <a:solidFill>
                <a:srgbClr val="000000"/>
              </a:solidFill>
              <a:latin typeface="Calibri Light" panose="020F0302020204030204" pitchFamily="34" charset="0"/>
              <a:cs typeface="Calibri Light" panose="020F0302020204030204" pitchFamily="34" charset="0"/>
            </a:endParaRPr>
          </a:p>
        </p:txBody>
      </p:sp>
      <p:sp>
        <p:nvSpPr>
          <p:cNvPr id="20" name="Rectángulo 19"/>
          <p:cNvSpPr/>
          <p:nvPr/>
        </p:nvSpPr>
        <p:spPr>
          <a:xfrm>
            <a:off x="5641370" y="2404136"/>
            <a:ext cx="3142088" cy="507831"/>
          </a:xfrm>
          <a:prstGeom prst="rect">
            <a:avLst/>
          </a:prstGeom>
        </p:spPr>
        <p:txBody>
          <a:bodyPr wrap="square">
            <a:spAutoFit/>
          </a:bodyPr>
          <a:lstStyle/>
          <a:p>
            <a:r>
              <a:rPr lang="en-US" sz="1600" b="1" dirty="0">
                <a:solidFill>
                  <a:srgbClr val="000000"/>
                </a:solidFill>
                <a:latin typeface="Calibri Light" panose="020F0302020204030204" pitchFamily="34" charset="0"/>
                <a:cs typeface="Calibri Light" panose="020F0302020204030204" pitchFamily="34" charset="0"/>
              </a:rPr>
              <a:t>Extension or creation of bicycle lanes</a:t>
            </a:r>
          </a:p>
          <a:p>
            <a:endParaRPr lang="es-ES" sz="1100" dirty="0">
              <a:solidFill>
                <a:srgbClr val="000000"/>
              </a:solidFill>
              <a:latin typeface="Calibri Light" panose="020F0302020204030204" pitchFamily="34" charset="0"/>
              <a:cs typeface="Calibri Light" panose="020F0302020204030204" pitchFamily="34" charset="0"/>
            </a:endParaRPr>
          </a:p>
        </p:txBody>
      </p:sp>
      <p:pic>
        <p:nvPicPr>
          <p:cNvPr id="21" name="Imagen 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04616" y="1922868"/>
            <a:ext cx="4156634" cy="2226984"/>
          </a:xfrm>
          <a:prstGeom prst="rect">
            <a:avLst/>
          </a:prstGeom>
        </p:spPr>
      </p:pic>
    </p:spTree>
    <p:extLst>
      <p:ext uri="{BB962C8B-B14F-4D97-AF65-F5344CB8AC3E}">
        <p14:creationId xmlns:p14="http://schemas.microsoft.com/office/powerpoint/2010/main" val="27608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340" y="2133927"/>
            <a:ext cx="4952512" cy="3783132"/>
          </a:xfrm>
          <a:prstGeom prst="rect">
            <a:avLst/>
          </a:prstGeom>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86" y="2139024"/>
            <a:ext cx="4469642" cy="3778035"/>
          </a:xfrm>
          <a:prstGeom prst="rect">
            <a:avLst/>
          </a:prstGeom>
        </p:spPr>
      </p:pic>
      <p:sp>
        <p:nvSpPr>
          <p:cNvPr id="2" name="Rectángulo 1"/>
          <p:cNvSpPr/>
          <p:nvPr/>
        </p:nvSpPr>
        <p:spPr>
          <a:xfrm>
            <a:off x="294203" y="1198684"/>
            <a:ext cx="324249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Valencia -   </a:t>
            </a:r>
            <a:r>
              <a:rPr lang="en-GB" b="1" dirty="0">
                <a:latin typeface="Calibri" panose="020F0502020204030204" pitchFamily="34" charset="0"/>
                <a:ea typeface="Calibri" panose="020F0502020204030204" pitchFamily="34" charset="0"/>
                <a:cs typeface="Times New Roman" panose="02020603050405020304" pitchFamily="18" charset="0"/>
              </a:rPr>
              <a:t>wayfinding diagnosis</a:t>
            </a:r>
            <a:endParaRPr lang="es-ES" b="1" dirty="0"/>
          </a:p>
        </p:txBody>
      </p:sp>
    </p:spTree>
    <p:extLst>
      <p:ext uri="{BB962C8B-B14F-4D97-AF65-F5344CB8AC3E}">
        <p14:creationId xmlns:p14="http://schemas.microsoft.com/office/powerpoint/2010/main" val="34421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818428" y="1642481"/>
            <a:ext cx="7819505" cy="5048307"/>
          </a:xfrm>
          <a:prstGeom prst="rect">
            <a:avLst/>
          </a:prstGeom>
        </p:spPr>
      </p:pic>
      <p:sp>
        <p:nvSpPr>
          <p:cNvPr id="8" name="Rectángulo 7"/>
          <p:cNvSpPr/>
          <p:nvPr/>
        </p:nvSpPr>
        <p:spPr>
          <a:xfrm>
            <a:off x="347211" y="1005105"/>
            <a:ext cx="312252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Valencia -   </a:t>
            </a:r>
            <a:r>
              <a:rPr lang="en-GB" b="1" dirty="0">
                <a:latin typeface="Calibri" panose="020F0502020204030204" pitchFamily="34" charset="0"/>
                <a:ea typeface="Calibri" panose="020F0502020204030204" pitchFamily="34" charset="0"/>
                <a:cs typeface="Times New Roman" panose="02020603050405020304" pitchFamily="18" charset="0"/>
              </a:rPr>
              <a:t>wayfinding strategy</a:t>
            </a:r>
            <a:endParaRPr lang="es-ES" b="1" dirty="0"/>
          </a:p>
        </p:txBody>
      </p:sp>
    </p:spTree>
    <p:extLst>
      <p:ext uri="{BB962C8B-B14F-4D97-AF65-F5344CB8AC3E}">
        <p14:creationId xmlns:p14="http://schemas.microsoft.com/office/powerpoint/2010/main" val="297625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649357" y="1761506"/>
            <a:ext cx="7901226" cy="5062716"/>
          </a:xfrm>
          <a:prstGeom prst="rect">
            <a:avLst/>
          </a:prstGeom>
        </p:spPr>
      </p:pic>
      <p:sp>
        <p:nvSpPr>
          <p:cNvPr id="8" name="Rectángulo 7"/>
          <p:cNvSpPr/>
          <p:nvPr/>
        </p:nvSpPr>
        <p:spPr>
          <a:xfrm>
            <a:off x="347211" y="1005105"/>
            <a:ext cx="312252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Valencia -   </a:t>
            </a:r>
            <a:r>
              <a:rPr lang="en-GB" b="1" dirty="0">
                <a:latin typeface="Calibri" panose="020F0502020204030204" pitchFamily="34" charset="0"/>
                <a:ea typeface="Calibri" panose="020F0502020204030204" pitchFamily="34" charset="0"/>
                <a:cs typeface="Times New Roman" panose="02020603050405020304" pitchFamily="18" charset="0"/>
              </a:rPr>
              <a:t>wayfinding strategy</a:t>
            </a:r>
            <a:endParaRPr lang="es-ES" b="1" dirty="0"/>
          </a:p>
        </p:txBody>
      </p:sp>
    </p:spTree>
    <p:extLst>
      <p:ext uri="{BB962C8B-B14F-4D97-AF65-F5344CB8AC3E}">
        <p14:creationId xmlns:p14="http://schemas.microsoft.com/office/powerpoint/2010/main" val="373761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00" y="1701122"/>
            <a:ext cx="8187872" cy="5121539"/>
          </a:xfrm>
          <a:prstGeom prst="rect">
            <a:avLst/>
          </a:prstGeom>
        </p:spPr>
      </p:pic>
      <p:sp>
        <p:nvSpPr>
          <p:cNvPr id="8" name="Rectángulo 7"/>
          <p:cNvSpPr/>
          <p:nvPr/>
        </p:nvSpPr>
        <p:spPr>
          <a:xfrm>
            <a:off x="347211" y="1005105"/>
            <a:ext cx="312252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Valencia -   </a:t>
            </a:r>
            <a:r>
              <a:rPr lang="en-GB" b="1" dirty="0">
                <a:latin typeface="Calibri" panose="020F0502020204030204" pitchFamily="34" charset="0"/>
                <a:ea typeface="Calibri" panose="020F0502020204030204" pitchFamily="34" charset="0"/>
                <a:cs typeface="Times New Roman" panose="02020603050405020304" pitchFamily="18" charset="0"/>
              </a:rPr>
              <a:t>wayfinding strategy</a:t>
            </a:r>
            <a:endParaRPr lang="es-ES" b="1" dirty="0"/>
          </a:p>
        </p:txBody>
      </p:sp>
    </p:spTree>
    <p:extLst>
      <p:ext uri="{BB962C8B-B14F-4D97-AF65-F5344CB8AC3E}">
        <p14:creationId xmlns:p14="http://schemas.microsoft.com/office/powerpoint/2010/main" val="248249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762" y="1811007"/>
            <a:ext cx="2411376" cy="2207093"/>
          </a:xfrm>
          <a:prstGeom prst="ellipse">
            <a:avLst/>
          </a:prstGeom>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559" y="4253468"/>
            <a:ext cx="2411376" cy="2409034"/>
          </a:xfrm>
          <a:prstGeom prst="ellipse">
            <a:avLst/>
          </a:prstGeom>
        </p:spPr>
      </p:pic>
      <p:sp>
        <p:nvSpPr>
          <p:cNvPr id="9" name="Rectángulo redondeado 8"/>
          <p:cNvSpPr/>
          <p:nvPr/>
        </p:nvSpPr>
        <p:spPr bwMode="auto">
          <a:xfrm>
            <a:off x="3155329" y="1895173"/>
            <a:ext cx="5696064" cy="155149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r>
              <a:rPr lang="en-US" sz="1600" dirty="0" err="1">
                <a:latin typeface="Calibri" panose="020F0502020204030204" pitchFamily="34" charset="0"/>
                <a:ea typeface="+mj-ea"/>
                <a:cs typeface="+mj-cs"/>
              </a:rPr>
              <a:t>Valenciaport</a:t>
            </a:r>
            <a:r>
              <a:rPr lang="en-US" sz="1600" dirty="0">
                <a:latin typeface="Calibri" panose="020F0502020204030204" pitchFamily="34" charset="0"/>
                <a:ea typeface="+mj-ea"/>
                <a:cs typeface="+mj-cs"/>
              </a:rPr>
              <a:t> Foundation will set up and test a system of e-bike sharing within the port premises.</a:t>
            </a:r>
          </a:p>
          <a:p>
            <a:pPr>
              <a:defRPr/>
            </a:pPr>
            <a:r>
              <a:rPr lang="en-US" sz="1600" dirty="0">
                <a:latin typeface="Calibri" panose="020F0502020204030204" pitchFamily="34" charset="0"/>
                <a:ea typeface="+mj-ea"/>
                <a:cs typeface="+mj-cs"/>
              </a:rPr>
              <a:t>Such an innovative tool will allow wider environment-friendly mobility options in the port and in the city, decreasing pollution and emission of GHG and improving the quality of life of the citizens and of the working force of the port.</a:t>
            </a:r>
          </a:p>
          <a:p>
            <a:pPr>
              <a:defRPr/>
            </a:pPr>
            <a:endParaRPr lang="es-ES" sz="1600" dirty="0">
              <a:latin typeface="Calibri" panose="020F0502020204030204" pitchFamily="34" charset="0"/>
              <a:ea typeface="+mj-ea"/>
              <a:cs typeface="+mj-cs"/>
            </a:endParaRPr>
          </a:p>
        </p:txBody>
      </p:sp>
      <p:sp>
        <p:nvSpPr>
          <p:cNvPr id="10" name="Rectángulo redondeado 9"/>
          <p:cNvSpPr/>
          <p:nvPr/>
        </p:nvSpPr>
        <p:spPr bwMode="auto">
          <a:xfrm>
            <a:off x="3146920" y="4725373"/>
            <a:ext cx="5696064" cy="155149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r>
              <a:rPr lang="en-US" sz="1600" dirty="0" err="1">
                <a:latin typeface="Calibri" panose="020F0502020204030204" pitchFamily="34" charset="0"/>
              </a:rPr>
              <a:t>Valenciaport</a:t>
            </a:r>
            <a:r>
              <a:rPr lang="en-US" sz="1600" dirty="0">
                <a:latin typeface="Calibri" panose="020F0502020204030204" pitchFamily="34" charset="0"/>
              </a:rPr>
              <a:t> Foundation will test a car pooling system in the port, allowing workers of the port to share their own cars, reducing the number of vehicles with only one person onboard. This system is particularly useful for destinations with a high number of daily commuters, such as the journey</a:t>
            </a:r>
          </a:p>
          <a:p>
            <a:pPr>
              <a:defRPr/>
            </a:pPr>
            <a:r>
              <a:rPr lang="en-US" sz="1600" dirty="0">
                <a:latin typeface="Calibri" panose="020F0502020204030204" pitchFamily="34" charset="0"/>
              </a:rPr>
              <a:t>home-workplace</a:t>
            </a:r>
            <a:endParaRPr lang="es-ES" sz="1600" dirty="0">
              <a:latin typeface="Calibri" panose="020F0502020204030204" pitchFamily="34" charset="0"/>
              <a:ea typeface="+mj-ea"/>
              <a:cs typeface="+mj-cs"/>
            </a:endParaRPr>
          </a:p>
        </p:txBody>
      </p:sp>
      <p:sp>
        <p:nvSpPr>
          <p:cNvPr id="11" name="CuadroTexto 10"/>
          <p:cNvSpPr txBox="1"/>
          <p:nvPr/>
        </p:nvSpPr>
        <p:spPr>
          <a:xfrm>
            <a:off x="3050604" y="1654418"/>
            <a:ext cx="3998832" cy="353291"/>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noAutofit/>
          </a:bodyPr>
          <a:lstStyle/>
          <a:p>
            <a:pPr algn="ctr" fontAlgn="auto">
              <a:spcBef>
                <a:spcPts val="0"/>
              </a:spcBef>
              <a:spcAft>
                <a:spcPts val="0"/>
              </a:spcAft>
            </a:pPr>
            <a:r>
              <a:rPr lang="es-ES" sz="1800" b="1" dirty="0">
                <a:solidFill>
                  <a:schemeClr val="bg1"/>
                </a:solidFill>
                <a:latin typeface="Calibri Light" panose="020F0302020204030204" pitchFamily="34" charset="0"/>
                <a:cs typeface="Calibri Light" panose="020F0302020204030204" pitchFamily="34" charset="0"/>
              </a:rPr>
              <a:t>E-</a:t>
            </a:r>
            <a:r>
              <a:rPr lang="es-ES" sz="1800" b="1" dirty="0" err="1">
                <a:solidFill>
                  <a:schemeClr val="bg1"/>
                </a:solidFill>
                <a:latin typeface="Calibri Light" panose="020F0302020204030204" pitchFamily="34" charset="0"/>
                <a:cs typeface="Calibri Light" panose="020F0302020204030204" pitchFamily="34" charset="0"/>
              </a:rPr>
              <a:t>bikes</a:t>
            </a:r>
            <a:r>
              <a:rPr lang="es-ES" sz="1800" b="1" dirty="0">
                <a:solidFill>
                  <a:schemeClr val="bg1"/>
                </a:solidFill>
                <a:latin typeface="Calibri Light" panose="020F0302020204030204" pitchFamily="34" charset="0"/>
                <a:cs typeface="Calibri Light" panose="020F0302020204030204" pitchFamily="34" charset="0"/>
              </a:rPr>
              <a:t> </a:t>
            </a:r>
            <a:r>
              <a:rPr lang="es-ES" sz="1800" b="1" dirty="0" err="1">
                <a:solidFill>
                  <a:schemeClr val="bg1"/>
                </a:solidFill>
                <a:latin typeface="Calibri Light" panose="020F0302020204030204" pitchFamily="34" charset="0"/>
                <a:cs typeface="Calibri Light" panose="020F0302020204030204" pitchFamily="34" charset="0"/>
              </a:rPr>
              <a:t>sharing</a:t>
            </a:r>
            <a:r>
              <a:rPr lang="es-ES" sz="1800" b="1" dirty="0">
                <a:solidFill>
                  <a:schemeClr val="bg1"/>
                </a:solidFill>
                <a:latin typeface="Calibri Light" panose="020F0302020204030204" pitchFamily="34" charset="0"/>
                <a:cs typeface="Calibri Light" panose="020F0302020204030204" pitchFamily="34" charset="0"/>
              </a:rPr>
              <a:t> </a:t>
            </a:r>
            <a:r>
              <a:rPr lang="es-ES" sz="1800" b="1" dirty="0" err="1">
                <a:solidFill>
                  <a:schemeClr val="bg1"/>
                </a:solidFill>
                <a:latin typeface="Calibri Light" panose="020F0302020204030204" pitchFamily="34" charset="0"/>
                <a:cs typeface="Calibri Light" panose="020F0302020204030204" pitchFamily="34" charset="0"/>
              </a:rPr>
              <a:t>system</a:t>
            </a:r>
            <a:endParaRPr lang="es-ES" sz="1800" b="1" dirty="0">
              <a:solidFill>
                <a:schemeClr val="bg1"/>
              </a:solidFill>
              <a:latin typeface="Calibri Light" panose="020F0302020204030204" pitchFamily="34" charset="0"/>
              <a:cs typeface="Calibri Light" panose="020F0302020204030204" pitchFamily="34" charset="0"/>
            </a:endParaRPr>
          </a:p>
        </p:txBody>
      </p:sp>
      <p:sp>
        <p:nvSpPr>
          <p:cNvPr id="12" name="CuadroTexto 11"/>
          <p:cNvSpPr txBox="1"/>
          <p:nvPr/>
        </p:nvSpPr>
        <p:spPr>
          <a:xfrm>
            <a:off x="3222847" y="4402170"/>
            <a:ext cx="3998832" cy="353291"/>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noAutofit/>
          </a:bodyPr>
          <a:lstStyle/>
          <a:p>
            <a:pPr algn="ctr" fontAlgn="auto">
              <a:spcBef>
                <a:spcPts val="0"/>
              </a:spcBef>
              <a:spcAft>
                <a:spcPts val="0"/>
              </a:spcAft>
            </a:pPr>
            <a:r>
              <a:rPr lang="es-ES" sz="1800" b="1" dirty="0" err="1">
                <a:solidFill>
                  <a:schemeClr val="bg1"/>
                </a:solidFill>
                <a:latin typeface="Calibri Light" panose="020F0302020204030204" pitchFamily="34" charset="0"/>
                <a:cs typeface="Calibri Light" panose="020F0302020204030204" pitchFamily="34" charset="0"/>
              </a:rPr>
              <a:t>Carpooling</a:t>
            </a:r>
            <a:r>
              <a:rPr lang="es-ES" sz="1800" b="1" dirty="0">
                <a:solidFill>
                  <a:schemeClr val="bg1"/>
                </a:solidFill>
                <a:latin typeface="Calibri Light" panose="020F0302020204030204" pitchFamily="34" charset="0"/>
                <a:cs typeface="Calibri Light" panose="020F0302020204030204" pitchFamily="34" charset="0"/>
              </a:rPr>
              <a:t> </a:t>
            </a:r>
            <a:r>
              <a:rPr lang="es-ES" sz="1800" b="1" dirty="0" err="1">
                <a:solidFill>
                  <a:schemeClr val="bg1"/>
                </a:solidFill>
                <a:latin typeface="Calibri Light" panose="020F0302020204030204" pitchFamily="34" charset="0"/>
                <a:cs typeface="Calibri Light" panose="020F0302020204030204" pitchFamily="34" charset="0"/>
              </a:rPr>
              <a:t>system</a:t>
            </a:r>
            <a:endParaRPr lang="es-ES" sz="1800" b="1" dirty="0">
              <a:solidFill>
                <a:schemeClr val="bg1"/>
              </a:solidFill>
              <a:latin typeface="Calibri Light" panose="020F0302020204030204" pitchFamily="34" charset="0"/>
              <a:cs typeface="Calibri Light" panose="020F0302020204030204" pitchFamily="34" charset="0"/>
            </a:endParaRPr>
          </a:p>
        </p:txBody>
      </p:sp>
      <p:pic>
        <p:nvPicPr>
          <p:cNvPr id="13" name="Imagen 12"/>
          <p:cNvPicPr>
            <a:picLocks noChangeAspect="1"/>
          </p:cNvPicPr>
          <p:nvPr/>
        </p:nvPicPr>
        <p:blipFill rotWithShape="1">
          <a:blip r:embed="rId5" cstate="screen">
            <a:extLst>
              <a:ext uri="{28A0092B-C50C-407E-A947-70E740481C1C}">
                <a14:useLocalDpi xmlns:a14="http://schemas.microsoft.com/office/drawing/2010/main"/>
              </a:ext>
            </a:extLst>
          </a:blip>
          <a:srcRect l="23078" t="9359" r="1323" b="33585"/>
          <a:stretch/>
        </p:blipFill>
        <p:spPr>
          <a:xfrm>
            <a:off x="235664" y="1647669"/>
            <a:ext cx="720080" cy="360040"/>
          </a:xfrm>
          <a:prstGeom prst="rect">
            <a:avLst/>
          </a:prstGeom>
        </p:spPr>
      </p:pic>
      <p:pic>
        <p:nvPicPr>
          <p:cNvPr id="14" name="Imagen 13"/>
          <p:cNvPicPr>
            <a:picLocks noChangeAspect="1"/>
          </p:cNvPicPr>
          <p:nvPr/>
        </p:nvPicPr>
        <p:blipFill>
          <a:blip r:embed="rId6"/>
          <a:stretch>
            <a:fillRect/>
          </a:stretch>
        </p:blipFill>
        <p:spPr>
          <a:xfrm>
            <a:off x="144574" y="4117286"/>
            <a:ext cx="762000" cy="638175"/>
          </a:xfrm>
          <a:prstGeom prst="rect">
            <a:avLst/>
          </a:prstGeom>
        </p:spPr>
      </p:pic>
      <p:sp>
        <p:nvSpPr>
          <p:cNvPr id="15" name="Rectángulo 14"/>
          <p:cNvSpPr/>
          <p:nvPr/>
        </p:nvSpPr>
        <p:spPr>
          <a:xfrm>
            <a:off x="241193" y="910693"/>
            <a:ext cx="177805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Valencia -   </a:t>
            </a:r>
            <a:r>
              <a:rPr lang="en-GB" b="1" dirty="0">
                <a:latin typeface="Calibri" panose="020F0502020204030204" pitchFamily="34" charset="0"/>
                <a:ea typeface="Calibri" panose="020F0502020204030204" pitchFamily="34" charset="0"/>
                <a:cs typeface="Times New Roman" panose="02020603050405020304" pitchFamily="18" charset="0"/>
              </a:rPr>
              <a:t>pilots</a:t>
            </a:r>
            <a:endParaRPr lang="es-ES" b="1" dirty="0"/>
          </a:p>
        </p:txBody>
      </p:sp>
    </p:spTree>
    <p:extLst>
      <p:ext uri="{BB962C8B-B14F-4D97-AF65-F5344CB8AC3E}">
        <p14:creationId xmlns:p14="http://schemas.microsoft.com/office/powerpoint/2010/main" val="4056202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06036"/>
            <a:ext cx="9144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9"/>
          <p:cNvSpPr txBox="1">
            <a:spLocks noChangeArrowheads="1"/>
          </p:cNvSpPr>
          <p:nvPr/>
        </p:nvSpPr>
        <p:spPr bwMode="auto">
          <a:xfrm>
            <a:off x="115496" y="1190257"/>
            <a:ext cx="620811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altLang="es-ES" sz="3200" b="1" dirty="0" err="1">
                <a:solidFill>
                  <a:schemeClr val="bg2">
                    <a:lumMod val="50000"/>
                  </a:schemeClr>
                </a:solidFill>
              </a:rPr>
              <a:t>Thanks</a:t>
            </a:r>
            <a:r>
              <a:rPr lang="es-ES" altLang="es-ES" sz="3200" b="1" dirty="0">
                <a:solidFill>
                  <a:schemeClr val="bg2">
                    <a:lumMod val="50000"/>
                  </a:schemeClr>
                </a:solidFill>
              </a:rPr>
              <a:t> </a:t>
            </a:r>
            <a:r>
              <a:rPr lang="es-ES" altLang="es-ES" sz="3200" b="1" dirty="0" err="1">
                <a:solidFill>
                  <a:schemeClr val="bg2">
                    <a:lumMod val="50000"/>
                  </a:schemeClr>
                </a:solidFill>
              </a:rPr>
              <a:t>for</a:t>
            </a:r>
            <a:r>
              <a:rPr lang="es-ES" altLang="es-ES" sz="3200" b="1" dirty="0">
                <a:solidFill>
                  <a:schemeClr val="bg2">
                    <a:lumMod val="50000"/>
                  </a:schemeClr>
                </a:solidFill>
              </a:rPr>
              <a:t> </a:t>
            </a:r>
            <a:r>
              <a:rPr lang="es-ES" altLang="es-ES" sz="3200" b="1" dirty="0" err="1">
                <a:solidFill>
                  <a:schemeClr val="bg2">
                    <a:lumMod val="50000"/>
                  </a:schemeClr>
                </a:solidFill>
              </a:rPr>
              <a:t>your</a:t>
            </a:r>
            <a:r>
              <a:rPr lang="es-ES" altLang="es-ES" sz="3200" b="1" dirty="0">
                <a:solidFill>
                  <a:schemeClr val="bg2">
                    <a:lumMod val="50000"/>
                  </a:schemeClr>
                </a:solidFill>
              </a:rPr>
              <a:t> </a:t>
            </a:r>
            <a:r>
              <a:rPr lang="es-ES" altLang="es-ES" sz="3200" b="1" dirty="0" err="1">
                <a:solidFill>
                  <a:schemeClr val="bg2">
                    <a:lumMod val="50000"/>
                  </a:schemeClr>
                </a:solidFill>
              </a:rPr>
              <a:t>attention</a:t>
            </a:r>
            <a:endParaRPr lang="es-ES" altLang="es-ES" sz="3200" b="1" dirty="0">
              <a:solidFill>
                <a:schemeClr val="bg2">
                  <a:lumMod val="50000"/>
                </a:schemeClr>
              </a:solidFill>
            </a:endParaRPr>
          </a:p>
        </p:txBody>
      </p:sp>
    </p:spTree>
    <p:extLst>
      <p:ext uri="{BB962C8B-B14F-4D97-AF65-F5344CB8AC3E}">
        <p14:creationId xmlns:p14="http://schemas.microsoft.com/office/powerpoint/2010/main" val="340855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13" descr="logo1-smile-power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2962270"/>
            <a:ext cx="2405838" cy="1356731"/>
          </a:xfrm>
          <a:prstGeom prst="rect">
            <a:avLst/>
          </a:prstGeom>
          <a:noFill/>
          <a:ln w="9525">
            <a:noFill/>
            <a:miter lim="800000"/>
            <a:headEnd/>
            <a:tailEnd/>
          </a:ln>
        </p:spPr>
      </p:pic>
      <p:pic>
        <p:nvPicPr>
          <p:cNvPr id="8"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8010" y="2724089"/>
            <a:ext cx="1872208" cy="1719417"/>
          </a:xfrm>
          <a:prstGeom prst="rect">
            <a:avLst/>
          </a:prstGeom>
        </p:spPr>
      </p:pic>
      <p:pic>
        <p:nvPicPr>
          <p:cNvPr id="9" name="Imagen 8"/>
          <p:cNvPicPr>
            <a:picLocks noChangeAspect="1"/>
          </p:cNvPicPr>
          <p:nvPr/>
        </p:nvPicPr>
        <p:blipFill>
          <a:blip r:embed="rId5"/>
          <a:stretch>
            <a:fillRect/>
          </a:stretch>
        </p:blipFill>
        <p:spPr>
          <a:xfrm>
            <a:off x="6084168" y="3100481"/>
            <a:ext cx="2952750" cy="1343025"/>
          </a:xfrm>
          <a:prstGeom prst="rect">
            <a:avLst/>
          </a:prstGeom>
        </p:spPr>
      </p:pic>
    </p:spTree>
    <p:extLst>
      <p:ext uri="{BB962C8B-B14F-4D97-AF65-F5344CB8AC3E}">
        <p14:creationId xmlns:p14="http://schemas.microsoft.com/office/powerpoint/2010/main" val="3980984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uadroTexto 4"/>
          <p:cNvSpPr txBox="1"/>
          <p:nvPr/>
        </p:nvSpPr>
        <p:spPr>
          <a:xfrm>
            <a:off x="6168044" y="2865062"/>
            <a:ext cx="2876203" cy="2646878"/>
          </a:xfrm>
          <a:prstGeom prst="rect">
            <a:avLst/>
          </a:prstGeom>
          <a:noFill/>
        </p:spPr>
        <p:txBody>
          <a:bodyPr wrap="square" rtlCol="0">
            <a:spAutoFit/>
          </a:bodyPr>
          <a:lstStyle/>
          <a:p>
            <a:r>
              <a:rPr lang="es-ES" sz="3200" b="1" dirty="0">
                <a:solidFill>
                  <a:schemeClr val="bg1"/>
                </a:solidFill>
              </a:rPr>
              <a:t>URBAN I</a:t>
            </a:r>
          </a:p>
          <a:p>
            <a:endParaRPr lang="es-ES" sz="1400" b="1" dirty="0">
              <a:solidFill>
                <a:schemeClr val="bg1"/>
              </a:solidFill>
            </a:endParaRPr>
          </a:p>
          <a:p>
            <a:r>
              <a:rPr lang="es-ES" b="1" dirty="0">
                <a:solidFill>
                  <a:schemeClr val="bg1"/>
                </a:solidFill>
              </a:rPr>
              <a:t>VPF AND SUSTAINABLE URBAN LOGISTICS. PROJECTS AND EXPERIENCES IN VALENCIA</a:t>
            </a:r>
          </a:p>
          <a:p>
            <a:endParaRPr lang="es-ES" sz="1600" b="1" dirty="0">
              <a:solidFill>
                <a:schemeClr val="bg1"/>
              </a:solidFill>
            </a:endParaRPr>
          </a:p>
          <a:p>
            <a:r>
              <a:rPr lang="es-ES" sz="1600" b="1" dirty="0">
                <a:solidFill>
                  <a:schemeClr val="bg1"/>
                </a:solidFill>
              </a:rPr>
              <a:t>Salvador Furió</a:t>
            </a:r>
          </a:p>
          <a:p>
            <a:r>
              <a:rPr lang="es-ES" sz="1600" dirty="0">
                <a:solidFill>
                  <a:schemeClr val="bg1"/>
                </a:solidFill>
              </a:rPr>
              <a:t>(Fundación </a:t>
            </a:r>
            <a:r>
              <a:rPr lang="es-ES" sz="1600" dirty="0" err="1">
                <a:solidFill>
                  <a:schemeClr val="bg1"/>
                </a:solidFill>
              </a:rPr>
              <a:t>Valenciaport</a:t>
            </a:r>
            <a:r>
              <a:rPr lang="es-ES" sz="1600" dirty="0">
                <a:solidFill>
                  <a:schemeClr val="bg1"/>
                </a:solidFill>
              </a:rPr>
              <a:t>)</a:t>
            </a:r>
          </a:p>
        </p:txBody>
      </p:sp>
    </p:spTree>
    <p:extLst>
      <p:ext uri="{BB962C8B-B14F-4D97-AF65-F5344CB8AC3E}">
        <p14:creationId xmlns:p14="http://schemas.microsoft.com/office/powerpoint/2010/main" val="45469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68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9077" y="2360665"/>
            <a:ext cx="7796141" cy="4401610"/>
          </a:xfrm>
          <a:prstGeom prst="rect">
            <a:avLst/>
          </a:prstGeom>
        </p:spPr>
      </p:pic>
      <p:sp>
        <p:nvSpPr>
          <p:cNvPr id="8" name="Rectángulo 7"/>
          <p:cNvSpPr/>
          <p:nvPr/>
        </p:nvSpPr>
        <p:spPr>
          <a:xfrm>
            <a:off x="313635" y="846424"/>
            <a:ext cx="8516730" cy="64633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aim was to</a:t>
            </a:r>
            <a:r>
              <a:rPr lang="en-GB" b="1" dirty="0">
                <a:latin typeface="Calibri" panose="020F0502020204030204" pitchFamily="34" charset="0"/>
                <a:ea typeface="Calibri" panose="020F0502020204030204" pitchFamily="34" charset="0"/>
                <a:cs typeface="Times New Roman" panose="02020603050405020304" pitchFamily="18" charset="0"/>
              </a:rPr>
              <a:t> test innovative urban logistics solutions </a:t>
            </a:r>
            <a:r>
              <a:rPr lang="en-GB" dirty="0">
                <a:latin typeface="Calibri" panose="020F0502020204030204" pitchFamily="34" charset="0"/>
                <a:ea typeface="Calibri" panose="020F0502020204030204" pitchFamily="34" charset="0"/>
                <a:cs typeface="Times New Roman" panose="02020603050405020304" pitchFamily="18" charset="0"/>
              </a:rPr>
              <a:t>to improve the energy efficiency of Mediterranean cities (</a:t>
            </a:r>
            <a:r>
              <a:rPr lang="en-GB" b="1" dirty="0">
                <a:latin typeface="Calibri" panose="020F0502020204030204" pitchFamily="34" charset="0"/>
                <a:ea typeface="Calibri" panose="020F0502020204030204" pitchFamily="34" charset="0"/>
                <a:cs typeface="Times New Roman" panose="02020603050405020304" pitchFamily="18" charset="0"/>
              </a:rPr>
              <a:t>9 pilots, 6 cities, 5 countries, 11 partners</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s-ES" dirty="0"/>
          </a:p>
        </p:txBody>
      </p:sp>
      <p:pic>
        <p:nvPicPr>
          <p:cNvPr id="10" name="Picture 8" descr="http://joseluis-lozano.com/images/logos/directorio_Valenciaport_08615e7f.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15165" y="1863908"/>
            <a:ext cx="616019" cy="347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media.licdn.com/media/AAEAAQAAAAAAAAJeAAAAJDUzOTM4OWY3LTJjZTQtNDQyNi1hYTA3LWQ3ODgzZDk5YjRiNw.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295" y="1788783"/>
            <a:ext cx="1169383" cy="40367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3939247" y="1846203"/>
            <a:ext cx="782986" cy="314402"/>
          </a:xfrm>
          <a:prstGeom prst="rect">
            <a:avLst/>
          </a:prstGeom>
        </p:spPr>
      </p:pic>
      <p:pic>
        <p:nvPicPr>
          <p:cNvPr id="13" name="Imagen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62169" y="1808740"/>
            <a:ext cx="857679" cy="497917"/>
          </a:xfrm>
          <a:prstGeom prst="rect">
            <a:avLst/>
          </a:prstGeom>
        </p:spPr>
      </p:pic>
      <p:pic>
        <p:nvPicPr>
          <p:cNvPr id="14" name="Imagen 1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98671" y="1727996"/>
            <a:ext cx="539703" cy="574523"/>
          </a:xfrm>
          <a:prstGeom prst="rect">
            <a:avLst/>
          </a:prstGeom>
        </p:spPr>
      </p:pic>
      <p:pic>
        <p:nvPicPr>
          <p:cNvPr id="15" name="Imagen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57110" y="1863908"/>
            <a:ext cx="382137" cy="249882"/>
          </a:xfrm>
          <a:prstGeom prst="rect">
            <a:avLst/>
          </a:prstGeom>
        </p:spPr>
      </p:pic>
      <p:pic>
        <p:nvPicPr>
          <p:cNvPr id="16" name="Imagen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07674" y="1810613"/>
            <a:ext cx="385056" cy="410759"/>
          </a:xfrm>
          <a:prstGeom prst="rect">
            <a:avLst/>
          </a:prstGeom>
        </p:spPr>
      </p:pic>
      <p:pic>
        <p:nvPicPr>
          <p:cNvPr id="17" name="Imagen 16"/>
          <p:cNvPicPr>
            <a:picLocks noChangeAspect="1"/>
          </p:cNvPicPr>
          <p:nvPr/>
        </p:nvPicPr>
        <p:blipFill rotWithShape="1">
          <a:blip r:embed="rId11" cstate="screen">
            <a:extLst>
              <a:ext uri="{28A0092B-C50C-407E-A947-70E740481C1C}">
                <a14:useLocalDpi xmlns:a14="http://schemas.microsoft.com/office/drawing/2010/main"/>
              </a:ext>
            </a:extLst>
          </a:blip>
          <a:srcRect b="41364"/>
          <a:stretch/>
        </p:blipFill>
        <p:spPr>
          <a:xfrm>
            <a:off x="4653331" y="1815218"/>
            <a:ext cx="1464009" cy="388236"/>
          </a:xfrm>
          <a:prstGeom prst="rect">
            <a:avLst/>
          </a:prstGeom>
        </p:spPr>
      </p:pic>
      <p:pic>
        <p:nvPicPr>
          <p:cNvPr id="18" name="Imagen 1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088483" y="1824773"/>
            <a:ext cx="394581" cy="445388"/>
          </a:xfrm>
          <a:prstGeom prst="rect">
            <a:avLst/>
          </a:prstGeom>
        </p:spPr>
      </p:pic>
      <p:pic>
        <p:nvPicPr>
          <p:cNvPr id="19" name="Imagen 18"/>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104292" y="1815218"/>
            <a:ext cx="331426" cy="476881"/>
          </a:xfrm>
          <a:prstGeom prst="rect">
            <a:avLst/>
          </a:prstGeom>
        </p:spPr>
      </p:pic>
      <p:pic>
        <p:nvPicPr>
          <p:cNvPr id="20" name="Imagen 1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568301" y="1905582"/>
            <a:ext cx="998630" cy="286873"/>
          </a:xfrm>
          <a:prstGeom prst="rect">
            <a:avLst/>
          </a:prstGeom>
        </p:spPr>
      </p:pic>
      <p:sp>
        <p:nvSpPr>
          <p:cNvPr id="21" name="CuadroTexto 20"/>
          <p:cNvSpPr txBox="1"/>
          <p:nvPr/>
        </p:nvSpPr>
        <p:spPr>
          <a:xfrm>
            <a:off x="-4634" y="1515212"/>
            <a:ext cx="2701659" cy="353291"/>
          </a:xfrm>
          <a:prstGeom prst="rect">
            <a:avLst/>
          </a:prstGeom>
        </p:spPr>
        <p:txBody>
          <a:bodyPr vert="horz" wrap="square" lIns="91440" tIns="45720" rIns="91440" bIns="45720" rtlCol="0" anchor="ctr">
            <a:noAutofit/>
          </a:bodyPr>
          <a:lstStyle/>
          <a:p>
            <a:pPr algn="ctr" fontAlgn="auto">
              <a:spcBef>
                <a:spcPts val="0"/>
              </a:spcBef>
              <a:spcAft>
                <a:spcPts val="0"/>
              </a:spcAft>
            </a:pPr>
            <a:r>
              <a:rPr lang="es-ES" sz="1050" b="1" dirty="0" err="1">
                <a:solidFill>
                  <a:srgbClr val="EB5B28"/>
                </a:solidFill>
                <a:latin typeface="Calibri Light" panose="020F0302020204030204" pitchFamily="34" charset="0"/>
                <a:cs typeface="Calibri Light" panose="020F0302020204030204" pitchFamily="34" charset="0"/>
              </a:rPr>
              <a:t>Research</a:t>
            </a:r>
            <a:r>
              <a:rPr lang="es-ES" sz="1050" b="1" dirty="0">
                <a:solidFill>
                  <a:srgbClr val="EB5B28"/>
                </a:solidFill>
                <a:latin typeface="Calibri Light" panose="020F0302020204030204" pitchFamily="34" charset="0"/>
                <a:cs typeface="Calibri Light" panose="020F0302020204030204" pitchFamily="34" charset="0"/>
              </a:rPr>
              <a:t> Centres </a:t>
            </a:r>
          </a:p>
        </p:txBody>
      </p:sp>
      <p:sp>
        <p:nvSpPr>
          <p:cNvPr id="22" name="CuadroTexto 21"/>
          <p:cNvSpPr txBox="1"/>
          <p:nvPr/>
        </p:nvSpPr>
        <p:spPr>
          <a:xfrm>
            <a:off x="6220811" y="1527669"/>
            <a:ext cx="2701659" cy="353291"/>
          </a:xfrm>
          <a:prstGeom prst="rect">
            <a:avLst/>
          </a:prstGeom>
        </p:spPr>
        <p:txBody>
          <a:bodyPr vert="horz" wrap="square" lIns="91440" tIns="45720" rIns="91440" bIns="45720" rtlCol="0" anchor="ctr">
            <a:noAutofit/>
          </a:bodyPr>
          <a:lstStyle/>
          <a:p>
            <a:pPr algn="ctr" fontAlgn="auto">
              <a:spcBef>
                <a:spcPts val="0"/>
              </a:spcBef>
              <a:spcAft>
                <a:spcPts val="0"/>
              </a:spcAft>
            </a:pPr>
            <a:r>
              <a:rPr lang="es-ES" sz="1050" b="1" dirty="0" err="1">
                <a:solidFill>
                  <a:srgbClr val="EB5B28"/>
                </a:solidFill>
                <a:latin typeface="Calibri Light" panose="020F0302020204030204" pitchFamily="34" charset="0"/>
                <a:cs typeface="Calibri Light" panose="020F0302020204030204" pitchFamily="34" charset="0"/>
              </a:rPr>
              <a:t>Municipalites</a:t>
            </a:r>
            <a:endParaRPr lang="es-ES" sz="1050" b="1" dirty="0">
              <a:solidFill>
                <a:srgbClr val="EB5B28"/>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4017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761688" y="2132091"/>
            <a:ext cx="1926361" cy="707886"/>
          </a:xfrm>
          <a:prstGeom prst="rect">
            <a:avLst/>
          </a:prstGeom>
        </p:spPr>
        <p:txBody>
          <a:bodyPr wrap="none">
            <a:spAutoFit/>
          </a:bodyPr>
          <a:lstStyle/>
          <a:p>
            <a:pPr lvl="0"/>
            <a:r>
              <a:rPr lang="en-US" sz="2000" b="1" dirty="0">
                <a:solidFill>
                  <a:schemeClr val="bg1"/>
                </a:solidFill>
              </a:rPr>
              <a:t>Electric vehicles </a:t>
            </a:r>
          </a:p>
          <a:p>
            <a:pPr lvl="0"/>
            <a:r>
              <a:rPr lang="en-US" sz="2000" b="1" dirty="0">
                <a:solidFill>
                  <a:schemeClr val="bg1"/>
                </a:solidFill>
              </a:rPr>
              <a:t>for distribution</a:t>
            </a:r>
            <a:endParaRPr lang="en-US" sz="3600" b="1" dirty="0">
              <a:solidFill>
                <a:schemeClr val="bg1"/>
              </a:solidFill>
            </a:endParaRPr>
          </a:p>
        </p:txBody>
      </p:sp>
      <p:sp>
        <p:nvSpPr>
          <p:cNvPr id="10" name="Rectángulo 9"/>
          <p:cNvSpPr/>
          <p:nvPr/>
        </p:nvSpPr>
        <p:spPr>
          <a:xfrm>
            <a:off x="4820579" y="4278754"/>
            <a:ext cx="1979581" cy="1015663"/>
          </a:xfrm>
          <a:prstGeom prst="rect">
            <a:avLst/>
          </a:prstGeom>
        </p:spPr>
        <p:txBody>
          <a:bodyPr wrap="none">
            <a:spAutoFit/>
          </a:bodyPr>
          <a:lstStyle/>
          <a:p>
            <a:pPr lvl="0"/>
            <a:r>
              <a:rPr lang="en-US" sz="2000" b="1" dirty="0">
                <a:solidFill>
                  <a:schemeClr val="bg1"/>
                </a:solidFill>
              </a:rPr>
              <a:t>Technologies for </a:t>
            </a:r>
          </a:p>
          <a:p>
            <a:pPr lvl="0"/>
            <a:r>
              <a:rPr lang="en-US" sz="2000" b="1" dirty="0">
                <a:solidFill>
                  <a:schemeClr val="bg1"/>
                </a:solidFill>
              </a:rPr>
              <a:t>automation </a:t>
            </a:r>
          </a:p>
          <a:p>
            <a:pPr lvl="0"/>
            <a:r>
              <a:rPr lang="en-US" sz="2000" b="1" dirty="0">
                <a:solidFill>
                  <a:schemeClr val="bg1"/>
                </a:solidFill>
              </a:rPr>
              <a:t>and control</a:t>
            </a:r>
            <a:endParaRPr lang="en-US" sz="3600" b="1" dirty="0">
              <a:solidFill>
                <a:schemeClr val="bg1"/>
              </a:solidFill>
            </a:endParaRPr>
          </a:p>
        </p:txBody>
      </p:sp>
      <p:sp>
        <p:nvSpPr>
          <p:cNvPr id="11" name="Rectángulo 10"/>
          <p:cNvSpPr/>
          <p:nvPr/>
        </p:nvSpPr>
        <p:spPr>
          <a:xfrm>
            <a:off x="2418331" y="4432642"/>
            <a:ext cx="1895712" cy="707886"/>
          </a:xfrm>
          <a:prstGeom prst="rect">
            <a:avLst/>
          </a:prstGeom>
        </p:spPr>
        <p:txBody>
          <a:bodyPr wrap="none">
            <a:spAutoFit/>
          </a:bodyPr>
          <a:lstStyle/>
          <a:p>
            <a:pPr lvl="0"/>
            <a:r>
              <a:rPr lang="en-US" sz="2000" b="1" dirty="0">
                <a:solidFill>
                  <a:schemeClr val="bg1"/>
                </a:solidFill>
              </a:rPr>
              <a:t>Operative tools</a:t>
            </a:r>
          </a:p>
          <a:p>
            <a:pPr lvl="0"/>
            <a:r>
              <a:rPr lang="en-US" sz="2000" b="1" dirty="0">
                <a:solidFill>
                  <a:schemeClr val="bg1"/>
                </a:solidFill>
              </a:rPr>
              <a:t>for optimization</a:t>
            </a:r>
            <a:endParaRPr lang="en-US" sz="3600" b="1" dirty="0">
              <a:solidFill>
                <a:schemeClr val="bg1"/>
              </a:solidFill>
            </a:endParaRPr>
          </a:p>
        </p:txBody>
      </p:sp>
      <p:sp>
        <p:nvSpPr>
          <p:cNvPr id="12" name="Rectángulo 11"/>
          <p:cNvSpPr/>
          <p:nvPr/>
        </p:nvSpPr>
        <p:spPr>
          <a:xfrm>
            <a:off x="2644753" y="2214140"/>
            <a:ext cx="1282018" cy="707886"/>
          </a:xfrm>
          <a:prstGeom prst="rect">
            <a:avLst/>
          </a:prstGeom>
        </p:spPr>
        <p:txBody>
          <a:bodyPr wrap="none">
            <a:spAutoFit/>
          </a:bodyPr>
          <a:lstStyle/>
          <a:p>
            <a:pPr lvl="0"/>
            <a:r>
              <a:rPr lang="en-US" sz="2000" b="1" dirty="0">
                <a:solidFill>
                  <a:schemeClr val="bg1"/>
                </a:solidFill>
              </a:rPr>
              <a:t>Marketing</a:t>
            </a:r>
          </a:p>
          <a:p>
            <a:pPr lvl="0"/>
            <a:r>
              <a:rPr lang="en-US" sz="2000" b="1" dirty="0">
                <a:solidFill>
                  <a:schemeClr val="bg1"/>
                </a:solidFill>
              </a:rPr>
              <a:t>tools</a:t>
            </a:r>
            <a:endParaRPr lang="en-US" sz="3600" b="1" dirty="0">
              <a:solidFill>
                <a:schemeClr val="bg1"/>
              </a:solidFill>
            </a:endParaRPr>
          </a:p>
        </p:txBody>
      </p:sp>
      <p:sp>
        <p:nvSpPr>
          <p:cNvPr id="17" name="Rectángulo 16"/>
          <p:cNvSpPr/>
          <p:nvPr/>
        </p:nvSpPr>
        <p:spPr>
          <a:xfrm>
            <a:off x="0" y="798617"/>
            <a:ext cx="2734490" cy="461665"/>
          </a:xfrm>
          <a:prstGeom prst="rect">
            <a:avLst/>
          </a:prstGeom>
        </p:spPr>
        <p:txBody>
          <a:bodyPr wrap="square">
            <a:spAutoFit/>
          </a:bodyPr>
          <a:lstStyle/>
          <a:p>
            <a:r>
              <a:rPr lang="en-GB" sz="24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TYPES </a:t>
            </a:r>
            <a:r>
              <a:rPr lang="en-GB" sz="16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of Pilots</a:t>
            </a:r>
            <a:endParaRPr lang="es-ES" sz="1600" dirty="0">
              <a:solidFill>
                <a:schemeClr val="accent5">
                  <a:lumMod val="75000"/>
                </a:schemeClr>
              </a:solidFill>
            </a:endParaRPr>
          </a:p>
        </p:txBody>
      </p:sp>
      <p:graphicFrame>
        <p:nvGraphicFramePr>
          <p:cNvPr id="18" name="Diagrama 17"/>
          <p:cNvGraphicFramePr/>
          <p:nvPr/>
        </p:nvGraphicFramePr>
        <p:xfrm>
          <a:off x="127725" y="471488"/>
          <a:ext cx="8432800" cy="638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ángulo 18"/>
          <p:cNvSpPr/>
          <p:nvPr/>
        </p:nvSpPr>
        <p:spPr>
          <a:xfrm>
            <a:off x="4549653" y="2052578"/>
            <a:ext cx="1926361" cy="707886"/>
          </a:xfrm>
          <a:prstGeom prst="rect">
            <a:avLst/>
          </a:prstGeom>
        </p:spPr>
        <p:txBody>
          <a:bodyPr wrap="none">
            <a:spAutoFit/>
          </a:bodyPr>
          <a:lstStyle/>
          <a:p>
            <a:pPr lvl="0"/>
            <a:r>
              <a:rPr lang="en-US" sz="2000" b="1" dirty="0">
                <a:solidFill>
                  <a:schemeClr val="bg1"/>
                </a:solidFill>
              </a:rPr>
              <a:t>Electric vehicles </a:t>
            </a:r>
          </a:p>
          <a:p>
            <a:pPr lvl="0"/>
            <a:r>
              <a:rPr lang="en-US" sz="2000" b="1" dirty="0">
                <a:solidFill>
                  <a:schemeClr val="bg1"/>
                </a:solidFill>
              </a:rPr>
              <a:t>for distribution</a:t>
            </a:r>
            <a:endParaRPr lang="en-US" sz="3600" b="1" dirty="0">
              <a:solidFill>
                <a:schemeClr val="bg1"/>
              </a:solidFill>
            </a:endParaRPr>
          </a:p>
        </p:txBody>
      </p:sp>
      <p:sp>
        <p:nvSpPr>
          <p:cNvPr id="20" name="Rectángulo 19"/>
          <p:cNvSpPr/>
          <p:nvPr/>
        </p:nvSpPr>
        <p:spPr>
          <a:xfrm>
            <a:off x="4608544" y="4199241"/>
            <a:ext cx="1979581" cy="1015663"/>
          </a:xfrm>
          <a:prstGeom prst="rect">
            <a:avLst/>
          </a:prstGeom>
        </p:spPr>
        <p:txBody>
          <a:bodyPr wrap="none">
            <a:spAutoFit/>
          </a:bodyPr>
          <a:lstStyle/>
          <a:p>
            <a:pPr lvl="0"/>
            <a:r>
              <a:rPr lang="en-US" sz="2000" b="1" dirty="0">
                <a:solidFill>
                  <a:schemeClr val="bg1"/>
                </a:solidFill>
              </a:rPr>
              <a:t>Technologies for </a:t>
            </a:r>
          </a:p>
          <a:p>
            <a:pPr lvl="0"/>
            <a:r>
              <a:rPr lang="en-US" sz="2000" b="1" dirty="0">
                <a:solidFill>
                  <a:schemeClr val="bg1"/>
                </a:solidFill>
              </a:rPr>
              <a:t>automation </a:t>
            </a:r>
          </a:p>
          <a:p>
            <a:pPr lvl="0"/>
            <a:r>
              <a:rPr lang="en-US" sz="2000" b="1" dirty="0">
                <a:solidFill>
                  <a:schemeClr val="bg1"/>
                </a:solidFill>
              </a:rPr>
              <a:t>and control</a:t>
            </a:r>
            <a:endParaRPr lang="en-US" sz="3600" b="1" dirty="0">
              <a:solidFill>
                <a:schemeClr val="bg1"/>
              </a:solidFill>
            </a:endParaRPr>
          </a:p>
        </p:txBody>
      </p:sp>
      <p:sp>
        <p:nvSpPr>
          <p:cNvPr id="21" name="Rectángulo 20"/>
          <p:cNvSpPr/>
          <p:nvPr/>
        </p:nvSpPr>
        <p:spPr>
          <a:xfrm>
            <a:off x="2206296" y="4353129"/>
            <a:ext cx="1895712" cy="707886"/>
          </a:xfrm>
          <a:prstGeom prst="rect">
            <a:avLst/>
          </a:prstGeom>
        </p:spPr>
        <p:txBody>
          <a:bodyPr wrap="none">
            <a:spAutoFit/>
          </a:bodyPr>
          <a:lstStyle/>
          <a:p>
            <a:pPr lvl="0"/>
            <a:r>
              <a:rPr lang="en-US" sz="2000" b="1" dirty="0">
                <a:solidFill>
                  <a:schemeClr val="bg1"/>
                </a:solidFill>
              </a:rPr>
              <a:t>Operative tools</a:t>
            </a:r>
          </a:p>
          <a:p>
            <a:pPr lvl="0"/>
            <a:r>
              <a:rPr lang="en-US" sz="2000" b="1" dirty="0">
                <a:solidFill>
                  <a:schemeClr val="bg1"/>
                </a:solidFill>
              </a:rPr>
              <a:t>for optimization</a:t>
            </a:r>
            <a:endParaRPr lang="en-US" sz="3600" b="1" dirty="0">
              <a:solidFill>
                <a:schemeClr val="bg1"/>
              </a:solidFill>
            </a:endParaRPr>
          </a:p>
        </p:txBody>
      </p:sp>
      <p:sp>
        <p:nvSpPr>
          <p:cNvPr id="22" name="Rectángulo 21"/>
          <p:cNvSpPr/>
          <p:nvPr/>
        </p:nvSpPr>
        <p:spPr>
          <a:xfrm>
            <a:off x="2432718" y="2134627"/>
            <a:ext cx="1282018" cy="707886"/>
          </a:xfrm>
          <a:prstGeom prst="rect">
            <a:avLst/>
          </a:prstGeom>
        </p:spPr>
        <p:txBody>
          <a:bodyPr wrap="none">
            <a:spAutoFit/>
          </a:bodyPr>
          <a:lstStyle/>
          <a:p>
            <a:pPr lvl="0"/>
            <a:r>
              <a:rPr lang="en-US" sz="2000" b="1" dirty="0">
                <a:solidFill>
                  <a:schemeClr val="bg1"/>
                </a:solidFill>
              </a:rPr>
              <a:t>Marketing</a:t>
            </a:r>
          </a:p>
          <a:p>
            <a:pPr lvl="0"/>
            <a:r>
              <a:rPr lang="en-US" sz="2000" b="1" dirty="0">
                <a:solidFill>
                  <a:schemeClr val="bg1"/>
                </a:solidFill>
              </a:rPr>
              <a:t>tools</a:t>
            </a:r>
            <a:endParaRPr lang="en-US" sz="3600" b="1" dirty="0">
              <a:solidFill>
                <a:schemeClr val="bg1"/>
              </a:solidFill>
            </a:endParaRPr>
          </a:p>
        </p:txBody>
      </p:sp>
      <p:sp>
        <p:nvSpPr>
          <p:cNvPr id="23" name="Rectángulo 22"/>
          <p:cNvSpPr/>
          <p:nvPr/>
        </p:nvSpPr>
        <p:spPr>
          <a:xfrm>
            <a:off x="4903521" y="2041649"/>
            <a:ext cx="1937657" cy="923330"/>
          </a:xfrm>
          <a:prstGeom prst="rect">
            <a:avLst/>
          </a:prstGeom>
        </p:spPr>
        <p:txBody>
          <a:bodyPr wrap="square">
            <a:spAutoFit/>
          </a:bodyPr>
          <a:lstStyle/>
          <a:p>
            <a:pPr eaLnBrk="0" fontAlgn="base" hangingPunct="0">
              <a:spcBef>
                <a:spcPct val="0"/>
              </a:spcBef>
              <a:spcAft>
                <a:spcPct val="0"/>
              </a:spcAft>
            </a:pPr>
            <a:r>
              <a:rPr lang="es-ES" b="1" dirty="0">
                <a:latin typeface="Calibri" panose="020F0502020204030204" pitchFamily="34" charset="0"/>
                <a:ea typeface="ＭＳ Ｐゴシック" charset="-128"/>
              </a:rPr>
              <a:t>Valencia</a:t>
            </a:r>
          </a:p>
          <a:p>
            <a:pPr eaLnBrk="0" fontAlgn="base" hangingPunct="0">
              <a:spcBef>
                <a:spcPct val="0"/>
              </a:spcBef>
              <a:spcAft>
                <a:spcPct val="0"/>
              </a:spcAft>
            </a:pPr>
            <a:r>
              <a:rPr lang="es-ES" b="1" dirty="0">
                <a:latin typeface="Calibri" panose="020F0502020204030204" pitchFamily="34" charset="0"/>
                <a:ea typeface="ＭＳ Ｐゴシック" charset="-128"/>
              </a:rPr>
              <a:t>Barcelona</a:t>
            </a:r>
          </a:p>
          <a:p>
            <a:pPr eaLnBrk="0" fontAlgn="base" hangingPunct="0">
              <a:spcBef>
                <a:spcPct val="0"/>
              </a:spcBef>
              <a:spcAft>
                <a:spcPct val="0"/>
              </a:spcAft>
            </a:pPr>
            <a:r>
              <a:rPr lang="es-ES" b="1" dirty="0">
                <a:latin typeface="Calibri" panose="020F0502020204030204" pitchFamily="34" charset="0"/>
                <a:ea typeface="ＭＳ Ｐゴシック" charset="-128"/>
              </a:rPr>
              <a:t>Montpellier</a:t>
            </a:r>
          </a:p>
        </p:txBody>
      </p:sp>
      <p:sp>
        <p:nvSpPr>
          <p:cNvPr id="24" name="Rectángulo 23"/>
          <p:cNvSpPr/>
          <p:nvPr/>
        </p:nvSpPr>
        <p:spPr>
          <a:xfrm>
            <a:off x="5041207" y="4778824"/>
            <a:ext cx="1267097" cy="646331"/>
          </a:xfrm>
          <a:prstGeom prst="rect">
            <a:avLst/>
          </a:prstGeom>
        </p:spPr>
        <p:txBody>
          <a:bodyPr wrap="square">
            <a:spAutoFit/>
          </a:bodyPr>
          <a:lstStyle/>
          <a:p>
            <a:pPr eaLnBrk="0" fontAlgn="base" hangingPunct="0">
              <a:spcBef>
                <a:spcPct val="0"/>
              </a:spcBef>
              <a:spcAft>
                <a:spcPct val="0"/>
              </a:spcAft>
            </a:pPr>
            <a:r>
              <a:rPr lang="es-ES" b="1" dirty="0" err="1">
                <a:latin typeface="Calibri" panose="020F0502020204030204" pitchFamily="34" charset="0"/>
                <a:ea typeface="ＭＳ Ｐゴシック" charset="-128"/>
              </a:rPr>
              <a:t>Piraeus</a:t>
            </a:r>
            <a:endParaRPr lang="es-ES" b="1" dirty="0">
              <a:latin typeface="Calibri" panose="020F0502020204030204" pitchFamily="34" charset="0"/>
              <a:ea typeface="ＭＳ Ｐゴシック" charset="-128"/>
            </a:endParaRPr>
          </a:p>
          <a:p>
            <a:pPr eaLnBrk="0" fontAlgn="base" hangingPunct="0">
              <a:spcBef>
                <a:spcPct val="0"/>
              </a:spcBef>
              <a:spcAft>
                <a:spcPct val="0"/>
              </a:spcAft>
            </a:pPr>
            <a:r>
              <a:rPr lang="es-ES" b="1" dirty="0" err="1">
                <a:latin typeface="Calibri" panose="020F0502020204030204" pitchFamily="34" charset="0"/>
                <a:ea typeface="ＭＳ Ｐゴシック" charset="-128"/>
              </a:rPr>
              <a:t>Rijeka</a:t>
            </a:r>
            <a:endParaRPr lang="es-ES" b="1" dirty="0">
              <a:latin typeface="Calibri" panose="020F0502020204030204" pitchFamily="34" charset="0"/>
              <a:ea typeface="ＭＳ Ｐゴシック" charset="-128"/>
            </a:endParaRPr>
          </a:p>
        </p:txBody>
      </p:sp>
      <p:sp>
        <p:nvSpPr>
          <p:cNvPr id="25" name="Rectángulo 24"/>
          <p:cNvSpPr/>
          <p:nvPr/>
        </p:nvSpPr>
        <p:spPr>
          <a:xfrm>
            <a:off x="2616926" y="4715529"/>
            <a:ext cx="1284514" cy="646331"/>
          </a:xfrm>
          <a:prstGeom prst="rect">
            <a:avLst/>
          </a:prstGeom>
        </p:spPr>
        <p:txBody>
          <a:bodyPr wrap="square">
            <a:spAutoFit/>
          </a:bodyPr>
          <a:lstStyle/>
          <a:p>
            <a:pPr eaLnBrk="0" fontAlgn="base" hangingPunct="0">
              <a:spcBef>
                <a:spcPct val="0"/>
              </a:spcBef>
              <a:spcAft>
                <a:spcPct val="0"/>
              </a:spcAft>
            </a:pPr>
            <a:r>
              <a:rPr lang="es-ES" b="1" dirty="0" err="1">
                <a:latin typeface="Calibri" panose="020F0502020204030204" pitchFamily="34" charset="0"/>
                <a:ea typeface="ＭＳ Ｐゴシック" charset="-128"/>
              </a:rPr>
              <a:t>Piraeus</a:t>
            </a:r>
            <a:endParaRPr lang="es-ES" b="1" dirty="0">
              <a:latin typeface="Calibri" panose="020F0502020204030204" pitchFamily="34" charset="0"/>
              <a:ea typeface="ＭＳ Ｐゴシック" charset="-128"/>
            </a:endParaRPr>
          </a:p>
          <a:p>
            <a:pPr eaLnBrk="0" fontAlgn="base" hangingPunct="0">
              <a:spcBef>
                <a:spcPct val="0"/>
              </a:spcBef>
              <a:spcAft>
                <a:spcPct val="0"/>
              </a:spcAft>
            </a:pPr>
            <a:r>
              <a:rPr lang="es-ES" b="1" dirty="0" err="1">
                <a:latin typeface="Calibri" panose="020F0502020204030204" pitchFamily="34" charset="0"/>
                <a:ea typeface="ＭＳ Ｐゴシック" charset="-128"/>
              </a:rPr>
              <a:t>Bologna</a:t>
            </a:r>
            <a:r>
              <a:rPr lang="es-ES" b="1" dirty="0">
                <a:latin typeface="Calibri" panose="020F0502020204030204" pitchFamily="34" charset="0"/>
                <a:ea typeface="ＭＳ Ｐゴシック" charset="-128"/>
              </a:rPr>
              <a:t> </a:t>
            </a:r>
          </a:p>
        </p:txBody>
      </p:sp>
      <p:sp>
        <p:nvSpPr>
          <p:cNvPr id="26" name="Rectángulo 25"/>
          <p:cNvSpPr/>
          <p:nvPr/>
        </p:nvSpPr>
        <p:spPr>
          <a:xfrm>
            <a:off x="2504564" y="2196182"/>
            <a:ext cx="4572000" cy="646331"/>
          </a:xfrm>
          <a:prstGeom prst="rect">
            <a:avLst/>
          </a:prstGeom>
        </p:spPr>
        <p:txBody>
          <a:bodyPr>
            <a:spAutoFit/>
          </a:bodyPr>
          <a:lstStyle/>
          <a:p>
            <a:pPr eaLnBrk="0" fontAlgn="base" hangingPunct="0">
              <a:spcBef>
                <a:spcPct val="0"/>
              </a:spcBef>
              <a:spcAft>
                <a:spcPct val="0"/>
              </a:spcAft>
            </a:pPr>
            <a:r>
              <a:rPr lang="es-ES" b="1" dirty="0">
                <a:latin typeface="Calibri" panose="020F0502020204030204" pitchFamily="34" charset="0"/>
                <a:ea typeface="ＭＳ Ｐゴシック" charset="-128"/>
              </a:rPr>
              <a:t>Valencia </a:t>
            </a:r>
          </a:p>
          <a:p>
            <a:pPr eaLnBrk="0" fontAlgn="base" hangingPunct="0">
              <a:spcBef>
                <a:spcPct val="0"/>
              </a:spcBef>
              <a:spcAft>
                <a:spcPct val="0"/>
              </a:spcAft>
            </a:pPr>
            <a:r>
              <a:rPr lang="es-ES" b="1" dirty="0">
                <a:latin typeface="Calibri" panose="020F0502020204030204" pitchFamily="34" charset="0"/>
                <a:ea typeface="ＭＳ Ｐゴシック" charset="-128"/>
              </a:rPr>
              <a:t>Montpellier</a:t>
            </a:r>
          </a:p>
        </p:txBody>
      </p:sp>
    </p:spTree>
    <p:extLst>
      <p:ext uri="{BB962C8B-B14F-4D97-AF65-F5344CB8AC3E}">
        <p14:creationId xmlns:p14="http://schemas.microsoft.com/office/powerpoint/2010/main" val="36848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4.07407E-6 L -0.01511 -0.12616 " pathEditMode="relative" rAng="0" ptsTypes="AA">
                                      <p:cBhvr>
                                        <p:cTn id="6" dur="2000" fill="hold"/>
                                        <p:tgtEl>
                                          <p:spTgt spid="9"/>
                                        </p:tgtEl>
                                        <p:attrNameLst>
                                          <p:attrName>ppt_x</p:attrName>
                                          <p:attrName>ppt_y</p:attrName>
                                        </p:attrNameLst>
                                      </p:cBhvr>
                                      <p:rCtr x="-764" y="-6319"/>
                                    </p:animMotion>
                                  </p:childTnLst>
                                </p:cTn>
                              </p:par>
                              <p:par>
                                <p:cTn id="7" presetID="42" presetClass="path" presetSubtype="0" accel="50000" decel="50000" fill="hold" grpId="0" nodeType="withEffect">
                                  <p:stCondLst>
                                    <p:cond delay="0"/>
                                  </p:stCondLst>
                                  <p:childTnLst>
                                    <p:animMotion origin="layout" path="M -1.11111E-6 -2.96296E-6 L -1.11111E-6 -0.1331 " pathEditMode="relative" rAng="0" ptsTypes="AA">
                                      <p:cBhvr>
                                        <p:cTn id="8" dur="2000" fill="hold"/>
                                        <p:tgtEl>
                                          <p:spTgt spid="12"/>
                                        </p:tgtEl>
                                        <p:attrNameLst>
                                          <p:attrName>ppt_x</p:attrName>
                                          <p:attrName>ppt_y</p:attrName>
                                        </p:attrNameLst>
                                      </p:cBhvr>
                                      <p:rCtr x="0" y="-6667"/>
                                    </p:animMotion>
                                  </p:childTnLst>
                                </p:cTn>
                              </p:par>
                              <p:par>
                                <p:cTn id="9" presetID="42" presetClass="path" presetSubtype="0" accel="50000" decel="50000" fill="hold" grpId="0" nodeType="withEffect">
                                  <p:stCondLst>
                                    <p:cond delay="0"/>
                                  </p:stCondLst>
                                  <p:childTnLst>
                                    <p:animMotion origin="layout" path="M 4.72222E-6 -2.59259E-6 L 0.00069 -0.07407 " pathEditMode="relative" rAng="0" ptsTypes="AA">
                                      <p:cBhvr>
                                        <p:cTn id="10" dur="2000" fill="hold"/>
                                        <p:tgtEl>
                                          <p:spTgt spid="11"/>
                                        </p:tgtEl>
                                        <p:attrNameLst>
                                          <p:attrName>ppt_x</p:attrName>
                                          <p:attrName>ppt_y</p:attrName>
                                        </p:attrNameLst>
                                      </p:cBhvr>
                                      <p:rCtr x="35" y="-3704"/>
                                    </p:animMotion>
                                  </p:childTnLst>
                                </p:cTn>
                              </p:par>
                              <p:par>
                                <p:cTn id="11" presetID="42" presetClass="path" presetSubtype="0" accel="50000" decel="50000" fill="hold" grpId="0" nodeType="withEffect">
                                  <p:stCondLst>
                                    <p:cond delay="0"/>
                                  </p:stCondLst>
                                  <p:childTnLst>
                                    <p:animMotion origin="layout" path="M -2.77778E-6 -2.59259E-6 L -0.00173 -0.07407 " pathEditMode="relative" rAng="0" ptsTypes="AA">
                                      <p:cBhvr>
                                        <p:cTn id="12" dur="2000" fill="hold"/>
                                        <p:tgtEl>
                                          <p:spTgt spid="10"/>
                                        </p:tgtEl>
                                        <p:attrNameLst>
                                          <p:attrName>ppt_x</p:attrName>
                                          <p:attrName>ppt_y</p:attrName>
                                        </p:attrNameLst>
                                      </p:cBhvr>
                                      <p:rCtr x="-87" y="-3704"/>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4.07407E-6 L -0.01511 -0.12616 " pathEditMode="relative" rAng="0" ptsTypes="AA">
                                      <p:cBhvr>
                                        <p:cTn id="16" dur="2000" fill="hold"/>
                                        <p:tgtEl>
                                          <p:spTgt spid="19"/>
                                        </p:tgtEl>
                                        <p:attrNameLst>
                                          <p:attrName>ppt_x</p:attrName>
                                          <p:attrName>ppt_y</p:attrName>
                                        </p:attrNameLst>
                                      </p:cBhvr>
                                      <p:rCtr x="-764" y="-6319"/>
                                    </p:animMotion>
                                  </p:childTnLst>
                                </p:cTn>
                              </p:par>
                              <p:par>
                                <p:cTn id="17" presetID="42" presetClass="path" presetSubtype="0" accel="50000" decel="50000" fill="hold" grpId="0" nodeType="withEffect">
                                  <p:stCondLst>
                                    <p:cond delay="0"/>
                                  </p:stCondLst>
                                  <p:childTnLst>
                                    <p:animMotion origin="layout" path="M -1.11111E-6 -2.96296E-6 L -1.11111E-6 -0.1331 " pathEditMode="relative" rAng="0" ptsTypes="AA">
                                      <p:cBhvr>
                                        <p:cTn id="18" dur="2000" fill="hold"/>
                                        <p:tgtEl>
                                          <p:spTgt spid="22"/>
                                        </p:tgtEl>
                                        <p:attrNameLst>
                                          <p:attrName>ppt_x</p:attrName>
                                          <p:attrName>ppt_y</p:attrName>
                                        </p:attrNameLst>
                                      </p:cBhvr>
                                      <p:rCtr x="0" y="-6667"/>
                                    </p:animMotion>
                                  </p:childTnLst>
                                </p:cTn>
                              </p:par>
                              <p:par>
                                <p:cTn id="19" presetID="42" presetClass="path" presetSubtype="0" accel="50000" decel="50000" fill="hold" grpId="0" nodeType="withEffect">
                                  <p:stCondLst>
                                    <p:cond delay="0"/>
                                  </p:stCondLst>
                                  <p:childTnLst>
                                    <p:animMotion origin="layout" path="M 4.72222E-6 -2.59259E-6 L 0.00069 -0.07407 " pathEditMode="relative" rAng="0" ptsTypes="AA">
                                      <p:cBhvr>
                                        <p:cTn id="20" dur="2000" fill="hold"/>
                                        <p:tgtEl>
                                          <p:spTgt spid="21"/>
                                        </p:tgtEl>
                                        <p:attrNameLst>
                                          <p:attrName>ppt_x</p:attrName>
                                          <p:attrName>ppt_y</p:attrName>
                                        </p:attrNameLst>
                                      </p:cBhvr>
                                      <p:rCtr x="35" y="-3704"/>
                                    </p:animMotion>
                                  </p:childTnLst>
                                </p:cTn>
                              </p:par>
                              <p:par>
                                <p:cTn id="21" presetID="42" presetClass="path" presetSubtype="0" accel="50000" decel="50000" fill="hold" grpId="0" nodeType="withEffect">
                                  <p:stCondLst>
                                    <p:cond delay="0"/>
                                  </p:stCondLst>
                                  <p:childTnLst>
                                    <p:animMotion origin="layout" path="M -2.77778E-6 -2.59259E-6 L -0.00173 -0.07407 " pathEditMode="relative" rAng="0" ptsTypes="AA">
                                      <p:cBhvr>
                                        <p:cTn id="22" dur="2000" fill="hold"/>
                                        <p:tgtEl>
                                          <p:spTgt spid="20"/>
                                        </p:tgtEl>
                                        <p:attrNameLst>
                                          <p:attrName>ppt_x</p:attrName>
                                          <p:attrName>ppt_y</p:attrName>
                                        </p:attrNameLst>
                                      </p:cBhvr>
                                      <p:rCtr x="-87" y="-3704"/>
                                    </p:animMotion>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ppt_x"/>
                                          </p:val>
                                        </p:tav>
                                        <p:tav tm="100000">
                                          <p:val>
                                            <p:strVal val="#ppt_x"/>
                                          </p:val>
                                        </p:tav>
                                      </p:tavLst>
                                    </p:anim>
                                    <p:anim calcmode="lin" valueType="num">
                                      <p:cBhvr additive="base">
                                        <p:cTn id="27" dur="20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2000" fill="hold"/>
                                        <p:tgtEl>
                                          <p:spTgt spid="23"/>
                                        </p:tgtEl>
                                        <p:attrNameLst>
                                          <p:attrName>ppt_x</p:attrName>
                                        </p:attrNameLst>
                                      </p:cBhvr>
                                      <p:tavLst>
                                        <p:tav tm="0">
                                          <p:val>
                                            <p:strVal val="#ppt_x"/>
                                          </p:val>
                                        </p:tav>
                                        <p:tav tm="100000">
                                          <p:val>
                                            <p:strVal val="#ppt_x"/>
                                          </p:val>
                                        </p:tav>
                                      </p:tavLst>
                                    </p:anim>
                                    <p:anim calcmode="lin" valueType="num">
                                      <p:cBhvr additive="base">
                                        <p:cTn id="31" dur="20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000" fill="hold"/>
                                        <p:tgtEl>
                                          <p:spTgt spid="24"/>
                                        </p:tgtEl>
                                        <p:attrNameLst>
                                          <p:attrName>ppt_x</p:attrName>
                                        </p:attrNameLst>
                                      </p:cBhvr>
                                      <p:tavLst>
                                        <p:tav tm="0">
                                          <p:val>
                                            <p:strVal val="#ppt_x"/>
                                          </p:val>
                                        </p:tav>
                                        <p:tav tm="100000">
                                          <p:val>
                                            <p:strVal val="#ppt_x"/>
                                          </p:val>
                                        </p:tav>
                                      </p:tavLst>
                                    </p:anim>
                                    <p:anim calcmode="lin" valueType="num">
                                      <p:cBhvr additive="base">
                                        <p:cTn id="35" dur="2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2000" fill="hold"/>
                                        <p:tgtEl>
                                          <p:spTgt spid="25"/>
                                        </p:tgtEl>
                                        <p:attrNameLst>
                                          <p:attrName>ppt_x</p:attrName>
                                        </p:attrNameLst>
                                      </p:cBhvr>
                                      <p:tavLst>
                                        <p:tav tm="0">
                                          <p:val>
                                            <p:strVal val="#ppt_x"/>
                                          </p:val>
                                        </p:tav>
                                        <p:tav tm="100000">
                                          <p:val>
                                            <p:strVal val="#ppt_x"/>
                                          </p:val>
                                        </p:tav>
                                      </p:tavLst>
                                    </p:anim>
                                    <p:anim calcmode="lin" valueType="num">
                                      <p:cBhvr additive="base">
                                        <p:cTn id="39"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P spid="20"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Forma libre 6"/>
          <p:cNvSpPr/>
          <p:nvPr/>
        </p:nvSpPr>
        <p:spPr>
          <a:xfrm>
            <a:off x="1095884" y="3143500"/>
            <a:ext cx="2296624" cy="1408034"/>
          </a:xfrm>
          <a:custGeom>
            <a:avLst/>
            <a:gdLst>
              <a:gd name="connsiteX0" fmla="*/ 0 w 2045878"/>
              <a:gd name="connsiteY0" fmla="*/ 0 h 1362813"/>
              <a:gd name="connsiteX1" fmla="*/ 2045878 w 2045878"/>
              <a:gd name="connsiteY1" fmla="*/ 0 h 1362813"/>
              <a:gd name="connsiteX2" fmla="*/ 2045878 w 2045878"/>
              <a:gd name="connsiteY2" fmla="*/ 1362813 h 1362813"/>
              <a:gd name="connsiteX3" fmla="*/ 0 w 2045878"/>
              <a:gd name="connsiteY3" fmla="*/ 1362813 h 1362813"/>
              <a:gd name="connsiteX4" fmla="*/ 0 w 2045878"/>
              <a:gd name="connsiteY4" fmla="*/ 0 h 136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362813">
                <a:moveTo>
                  <a:pt x="0" y="0"/>
                </a:moveTo>
                <a:lnTo>
                  <a:pt x="2045878" y="0"/>
                </a:lnTo>
                <a:lnTo>
                  <a:pt x="2045878" y="1362813"/>
                </a:lnTo>
                <a:lnTo>
                  <a:pt x="0" y="1362813"/>
                </a:lnTo>
                <a:lnTo>
                  <a:pt x="0" y="0"/>
                </a:lnTo>
                <a:close/>
              </a:path>
            </a:pathLst>
          </a:custGeom>
          <a:noFill/>
          <a:ln>
            <a:noFill/>
          </a:ln>
          <a:effectLst>
            <a:outerShdw blurRad="40000" dist="23000" dir="5400000" rotWithShape="0">
              <a:srgbClr val="000000">
                <a:alpha val="35000"/>
              </a:srgbClr>
            </a:outerShdw>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b="0" i="0" u="none" strike="noStrike" kern="0" cap="none" spc="0" normalizeH="0" dirty="0">
                <a:ln>
                  <a:noFill/>
                </a:ln>
                <a:effectLst/>
                <a:uLnTx/>
                <a:uFillTx/>
                <a:latin typeface="Calibri" panose="020F0502020204030204" pitchFamily="34" charset="0"/>
              </a:rPr>
              <a:t>Last mile distribution of parcels using </a:t>
            </a:r>
            <a:r>
              <a:rPr kumimoji="0" lang="en-US" b="0" i="0" u="none" strike="noStrike" kern="0" cap="none" spc="0" normalizeH="0" dirty="0">
                <a:ln/>
                <a:effectLst/>
                <a:uLnTx/>
                <a:uFillTx/>
                <a:latin typeface="Calibri" panose="020F0502020204030204" pitchFamily="34" charset="0"/>
                <a:ea typeface="Times New Roman" pitchFamily="18" charset="0"/>
                <a:cs typeface="Arial" pitchFamily="34" charset="0"/>
              </a:rPr>
              <a:t>an </a:t>
            </a:r>
            <a:r>
              <a:rPr kumimoji="0" lang="en-US" b="1" i="0" u="none" strike="noStrike" kern="0" cap="none" spc="0" normalizeH="0" dirty="0">
                <a:ln/>
                <a:effectLst/>
                <a:uLnTx/>
                <a:uFillTx/>
                <a:latin typeface="Calibri" panose="020F0502020204030204" pitchFamily="34" charset="0"/>
                <a:ea typeface="Times New Roman" pitchFamily="18" charset="0"/>
                <a:cs typeface="Arial" pitchFamily="34" charset="0"/>
              </a:rPr>
              <a:t>UCC and electrically-assisted tricycles</a:t>
            </a:r>
            <a:r>
              <a:rPr kumimoji="0" lang="en-US" b="0" i="0" u="none" strike="noStrike" kern="0" cap="none" spc="0" normalizeH="0" dirty="0">
                <a:ln/>
                <a:effectLst/>
                <a:uLnTx/>
                <a:uFillTx/>
                <a:latin typeface="Calibri" panose="020F0502020204030204" pitchFamily="34" charset="0"/>
                <a:ea typeface="Times New Roman" pitchFamily="18" charset="0"/>
                <a:cs typeface="Arial" pitchFamily="34" charset="0"/>
              </a:rPr>
              <a:t> </a:t>
            </a:r>
            <a:r>
              <a:rPr kumimoji="0" lang="en-US" b="0" i="0" u="none" strike="noStrike" kern="0" cap="none" spc="0" normalizeH="0" dirty="0">
                <a:ln>
                  <a:noFill/>
                </a:ln>
                <a:effectLst/>
                <a:uLnTx/>
                <a:uFillTx/>
                <a:latin typeface="Calibri" panose="020F0502020204030204" pitchFamily="34" charset="0"/>
              </a:rPr>
              <a:t> </a:t>
            </a:r>
          </a:p>
        </p:txBody>
      </p:sp>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7323" y="1600137"/>
            <a:ext cx="851564" cy="576225"/>
          </a:xfrm>
          <a:prstGeom prst="rect">
            <a:avLst/>
          </a:prstGeom>
        </p:spPr>
      </p:pic>
      <p:grpSp>
        <p:nvGrpSpPr>
          <p:cNvPr id="9" name="Grupo 8"/>
          <p:cNvGrpSpPr/>
          <p:nvPr/>
        </p:nvGrpSpPr>
        <p:grpSpPr>
          <a:xfrm>
            <a:off x="1095884" y="1343922"/>
            <a:ext cx="2260857" cy="1664881"/>
            <a:chOff x="1186578" y="2516776"/>
            <a:chExt cx="2260857" cy="1664881"/>
          </a:xfrm>
        </p:grpSpPr>
        <p:pic>
          <p:nvPicPr>
            <p:cNvPr id="10" name="Imagen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6578" y="2516776"/>
              <a:ext cx="2260857" cy="1243638"/>
            </a:xfrm>
            <a:prstGeom prst="rect">
              <a:avLst/>
            </a:prstGeom>
          </p:spPr>
        </p:pic>
        <p:pic>
          <p:nvPicPr>
            <p:cNvPr id="11" name="Imagen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7943" y="3109707"/>
              <a:ext cx="1348217" cy="1059950"/>
            </a:xfrm>
            <a:prstGeom prst="rect">
              <a:avLst/>
            </a:prstGeom>
          </p:spPr>
        </p:pic>
        <p:sp>
          <p:nvSpPr>
            <p:cNvPr id="12" name="Rectángulo 11"/>
            <p:cNvSpPr/>
            <p:nvPr/>
          </p:nvSpPr>
          <p:spPr>
            <a:xfrm>
              <a:off x="1190351" y="2516776"/>
              <a:ext cx="2257084" cy="166488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grpSp>
        <p:nvGrpSpPr>
          <p:cNvPr id="13" name="Grupo 12"/>
          <p:cNvGrpSpPr/>
          <p:nvPr/>
        </p:nvGrpSpPr>
        <p:grpSpPr>
          <a:xfrm>
            <a:off x="1099163" y="4667289"/>
            <a:ext cx="2260857" cy="1848507"/>
            <a:chOff x="1459333" y="973070"/>
            <a:chExt cx="2260857" cy="1848507"/>
          </a:xfrm>
        </p:grpSpPr>
        <p:sp>
          <p:nvSpPr>
            <p:cNvPr id="14" name="Rectángulo 13"/>
            <p:cNvSpPr/>
            <p:nvPr/>
          </p:nvSpPr>
          <p:spPr>
            <a:xfrm>
              <a:off x="1459333" y="973070"/>
              <a:ext cx="2260857" cy="1848507"/>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p:spPr>
        </p:sp>
        <p:sp>
          <p:nvSpPr>
            <p:cNvPr id="15" name="Rectángulo 14"/>
            <p:cNvSpPr/>
            <p:nvPr/>
          </p:nvSpPr>
          <p:spPr>
            <a:xfrm>
              <a:off x="1463106" y="987870"/>
              <a:ext cx="2257084" cy="166488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grpSp>
        <p:nvGrpSpPr>
          <p:cNvPr id="16" name="Grupo 15"/>
          <p:cNvGrpSpPr/>
          <p:nvPr/>
        </p:nvGrpSpPr>
        <p:grpSpPr>
          <a:xfrm>
            <a:off x="4368800" y="4666009"/>
            <a:ext cx="2257084" cy="1680961"/>
            <a:chOff x="5473689" y="4206336"/>
            <a:chExt cx="2257084" cy="1680961"/>
          </a:xfrm>
        </p:grpSpPr>
        <p:sp>
          <p:nvSpPr>
            <p:cNvPr id="17" name="Rectángulo 16"/>
            <p:cNvSpPr/>
            <p:nvPr/>
          </p:nvSpPr>
          <p:spPr>
            <a:xfrm>
              <a:off x="5473689" y="4206336"/>
              <a:ext cx="2257084" cy="1680961"/>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p:spPr>
        </p:sp>
        <p:sp>
          <p:nvSpPr>
            <p:cNvPr id="18" name="Rectángulo 17"/>
            <p:cNvSpPr/>
            <p:nvPr/>
          </p:nvSpPr>
          <p:spPr>
            <a:xfrm>
              <a:off x="5473689" y="4214375"/>
              <a:ext cx="2257084" cy="166488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sp>
        <p:nvSpPr>
          <p:cNvPr id="19" name="Forma libre 18"/>
          <p:cNvSpPr/>
          <p:nvPr/>
        </p:nvSpPr>
        <p:spPr>
          <a:xfrm>
            <a:off x="6945397" y="4779886"/>
            <a:ext cx="1857804" cy="1405034"/>
          </a:xfrm>
          <a:custGeom>
            <a:avLst/>
            <a:gdLst>
              <a:gd name="connsiteX0" fmla="*/ 0 w 2045878"/>
              <a:gd name="connsiteY0" fmla="*/ 0 h 1405034"/>
              <a:gd name="connsiteX1" fmla="*/ 2045878 w 2045878"/>
              <a:gd name="connsiteY1" fmla="*/ 0 h 1405034"/>
              <a:gd name="connsiteX2" fmla="*/ 2045878 w 2045878"/>
              <a:gd name="connsiteY2" fmla="*/ 1405034 h 1405034"/>
              <a:gd name="connsiteX3" fmla="*/ 0 w 2045878"/>
              <a:gd name="connsiteY3" fmla="*/ 1405034 h 1405034"/>
              <a:gd name="connsiteX4" fmla="*/ 0 w 2045878"/>
              <a:gd name="connsiteY4" fmla="*/ 0 h 140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405034">
                <a:moveTo>
                  <a:pt x="0" y="0"/>
                </a:moveTo>
                <a:lnTo>
                  <a:pt x="2045878" y="0"/>
                </a:lnTo>
                <a:lnTo>
                  <a:pt x="2045878" y="1405034"/>
                </a:lnTo>
                <a:lnTo>
                  <a:pt x="0" y="1405034"/>
                </a:lnTo>
                <a:lnTo>
                  <a:pt x="0" y="0"/>
                </a:lnTo>
                <a:close/>
              </a:path>
            </a:pathLst>
          </a:custGeom>
          <a:noFill/>
          <a:ln>
            <a:noFill/>
          </a:ln>
          <a:effectLst>
            <a:outerShdw blurRad="40000" dist="23000" dir="5400000" rotWithShape="0">
              <a:srgbClr val="000000">
                <a:alpha val="35000"/>
              </a:srgbClr>
            </a:outerShdw>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b="0" i="0" u="none" strike="noStrike" kern="0" cap="none" spc="0" normalizeH="0" baseline="0" noProof="0" dirty="0">
                <a:ln>
                  <a:noFill/>
                </a:ln>
                <a:effectLst/>
                <a:uLnTx/>
                <a:uFillTx/>
                <a:latin typeface="Calibri" panose="020F0502020204030204" pitchFamily="34" charset="0"/>
                <a:ea typeface="+mn-ea"/>
                <a:cs typeface="+mn-cs"/>
              </a:rPr>
              <a:t>Last-mile postal distribution using a </a:t>
            </a:r>
            <a:r>
              <a:rPr kumimoji="0" lang="en-US" b="1" i="0" u="none" strike="noStrike" kern="0" cap="none" spc="0" normalizeH="0" baseline="0" noProof="0" dirty="0">
                <a:ln>
                  <a:noFill/>
                </a:ln>
                <a:effectLst/>
                <a:uLnTx/>
                <a:uFillTx/>
                <a:latin typeface="Calibri" panose="020F0502020204030204" pitchFamily="34" charset="0"/>
                <a:ea typeface="+mn-ea"/>
                <a:cs typeface="+mn-cs"/>
              </a:rPr>
              <a:t>electric bikes (QUADEO) and cargo bikes </a:t>
            </a:r>
            <a:endParaRPr kumimoji="0" lang="es-ES" sz="1000" b="1" i="0" u="none" strike="noStrike" kern="0" cap="none" spc="0" normalizeH="0" baseline="0" noProof="0" dirty="0">
              <a:ln>
                <a:noFill/>
              </a:ln>
              <a:effectLst/>
              <a:uLnTx/>
              <a:uFillTx/>
              <a:latin typeface="Calibri"/>
              <a:ea typeface="+mn-ea"/>
              <a:cs typeface="+mn-cs"/>
            </a:endParaRPr>
          </a:p>
        </p:txBody>
      </p:sp>
      <p:sp>
        <p:nvSpPr>
          <p:cNvPr id="20" name="Triángulo isósceles 19"/>
          <p:cNvSpPr/>
          <p:nvPr/>
        </p:nvSpPr>
        <p:spPr>
          <a:xfrm>
            <a:off x="2047786" y="3131500"/>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rotWithShape="1">
          <a:blip r:embed="rId8" cstate="screen">
            <a:extLst>
              <a:ext uri="{28A0092B-C50C-407E-A947-70E740481C1C}">
                <a14:useLocalDpi xmlns:a14="http://schemas.microsoft.com/office/drawing/2010/main"/>
              </a:ext>
            </a:extLst>
          </a:blip>
          <a:srcRect l="49897" r="11888" b="49966"/>
          <a:stretch/>
        </p:blipFill>
        <p:spPr>
          <a:xfrm>
            <a:off x="4360090" y="955606"/>
            <a:ext cx="3222173" cy="3195605"/>
          </a:xfrm>
          <a:prstGeom prst="rect">
            <a:avLst/>
          </a:prstGeom>
        </p:spPr>
      </p:pic>
      <p:sp>
        <p:nvSpPr>
          <p:cNvPr id="22" name="Triángulo isósceles 21"/>
          <p:cNvSpPr/>
          <p:nvPr/>
        </p:nvSpPr>
        <p:spPr>
          <a:xfrm rot="5400000" flipV="1">
            <a:off x="6670055" y="5445528"/>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isósceles 22"/>
          <p:cNvSpPr/>
          <p:nvPr/>
        </p:nvSpPr>
        <p:spPr>
          <a:xfrm flipV="1">
            <a:off x="2047786" y="4388070"/>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Conector recto 23"/>
          <p:cNvCxnSpPr/>
          <p:nvPr/>
        </p:nvCxnSpPr>
        <p:spPr>
          <a:xfrm flipH="1" flipV="1">
            <a:off x="3392508" y="2176362"/>
            <a:ext cx="1472681" cy="503101"/>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3392508" y="2996803"/>
            <a:ext cx="1472681" cy="2584610"/>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5497342" y="3554873"/>
            <a:ext cx="60051" cy="1111136"/>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67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l="50000" t="50170" r="14160"/>
          <a:stretch/>
        </p:blipFill>
        <p:spPr>
          <a:xfrm>
            <a:off x="4545496" y="3802112"/>
            <a:ext cx="3021874" cy="3182541"/>
          </a:xfrm>
          <a:prstGeom prst="rect">
            <a:avLst/>
          </a:prstGeom>
        </p:spPr>
      </p:pic>
      <p:grpSp>
        <p:nvGrpSpPr>
          <p:cNvPr id="8" name="Grupo 7"/>
          <p:cNvGrpSpPr/>
          <p:nvPr/>
        </p:nvGrpSpPr>
        <p:grpSpPr>
          <a:xfrm>
            <a:off x="1101760" y="3950349"/>
            <a:ext cx="2901451" cy="2144321"/>
            <a:chOff x="1211384" y="422140"/>
            <a:chExt cx="2901451" cy="2144321"/>
          </a:xfrm>
        </p:grpSpPr>
        <p:pic>
          <p:nvPicPr>
            <p:cNvPr id="9" name="Content Placeholder 3" descr="photo 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1384" y="422140"/>
              <a:ext cx="2858852" cy="2144321"/>
            </a:xfrm>
            <a:prstGeom prst="rect">
              <a:avLst/>
            </a:prstGeom>
            <a:noFill/>
            <a:ln w="9525">
              <a:noFill/>
              <a:miter lim="800000"/>
              <a:headEnd/>
              <a:tailEnd/>
            </a:ln>
          </p:spPr>
        </p:pic>
        <p:sp>
          <p:nvSpPr>
            <p:cNvPr id="10" name="Rectángulo 9"/>
            <p:cNvSpPr/>
            <p:nvPr/>
          </p:nvSpPr>
          <p:spPr>
            <a:xfrm>
              <a:off x="1211384" y="422140"/>
              <a:ext cx="2901451" cy="214432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sp>
        <p:nvSpPr>
          <p:cNvPr id="11" name="Forma libre 10"/>
          <p:cNvSpPr/>
          <p:nvPr/>
        </p:nvSpPr>
        <p:spPr>
          <a:xfrm>
            <a:off x="1114357" y="1014214"/>
            <a:ext cx="2888854" cy="1468302"/>
          </a:xfrm>
          <a:custGeom>
            <a:avLst/>
            <a:gdLst>
              <a:gd name="connsiteX0" fmla="*/ 0 w 2045878"/>
              <a:gd name="connsiteY0" fmla="*/ 0 h 1090793"/>
              <a:gd name="connsiteX1" fmla="*/ 2045878 w 2045878"/>
              <a:gd name="connsiteY1" fmla="*/ 0 h 1090793"/>
              <a:gd name="connsiteX2" fmla="*/ 2045878 w 2045878"/>
              <a:gd name="connsiteY2" fmla="*/ 1090793 h 1090793"/>
              <a:gd name="connsiteX3" fmla="*/ 0 w 2045878"/>
              <a:gd name="connsiteY3" fmla="*/ 1090793 h 1090793"/>
              <a:gd name="connsiteX4" fmla="*/ 0 w 2045878"/>
              <a:gd name="connsiteY4" fmla="*/ 0 h 109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090793">
                <a:moveTo>
                  <a:pt x="0" y="0"/>
                </a:moveTo>
                <a:lnTo>
                  <a:pt x="2045878" y="0"/>
                </a:lnTo>
                <a:lnTo>
                  <a:pt x="2045878" y="1090793"/>
                </a:lnTo>
                <a:lnTo>
                  <a:pt x="0" y="109079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en-US" b="1" kern="0" dirty="0">
                <a:solidFill>
                  <a:schemeClr val="tx1"/>
                </a:solidFill>
                <a:latin typeface="Calibri" panose="020F0502020204030204" pitchFamily="34" charset="0"/>
              </a:rPr>
              <a:t>Automatic retractable bollards to provide parking areas for urban freight distribution</a:t>
            </a:r>
            <a:endParaRPr lang="es-ES" b="1" kern="0" dirty="0">
              <a:solidFill>
                <a:schemeClr val="tx1"/>
              </a:solidFill>
              <a:latin typeface="Calibri" panose="020F0502020204030204" pitchFamily="34" charset="0"/>
            </a:endParaRPr>
          </a:p>
        </p:txBody>
      </p:sp>
      <p:grpSp>
        <p:nvGrpSpPr>
          <p:cNvPr id="12" name="Grupo 11"/>
          <p:cNvGrpSpPr/>
          <p:nvPr/>
        </p:nvGrpSpPr>
        <p:grpSpPr>
          <a:xfrm>
            <a:off x="4685187" y="1107955"/>
            <a:ext cx="2901451" cy="2144321"/>
            <a:chOff x="1524301" y="919903"/>
            <a:chExt cx="2901451" cy="2144321"/>
          </a:xfrm>
        </p:grpSpPr>
        <p:pic>
          <p:nvPicPr>
            <p:cNvPr id="13" name="Picture 2" descr="J:\ALL\SMILE\transnational Meetings\Rijeka\Θέσεις_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1903400" y="568864"/>
              <a:ext cx="2143254" cy="284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1524301" y="919903"/>
              <a:ext cx="2901451" cy="214432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cxnSp>
        <p:nvCxnSpPr>
          <p:cNvPr id="15" name="Conector recto 14"/>
          <p:cNvCxnSpPr>
            <a:endCxn id="10" idx="3"/>
          </p:cNvCxnSpPr>
          <p:nvPr/>
        </p:nvCxnSpPr>
        <p:spPr>
          <a:xfrm flipH="1" flipV="1">
            <a:off x="4003211" y="5022510"/>
            <a:ext cx="1240918" cy="303602"/>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130457" y="3252276"/>
            <a:ext cx="1153821" cy="1847413"/>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riángulo isósceles 16"/>
          <p:cNvSpPr/>
          <p:nvPr/>
        </p:nvSpPr>
        <p:spPr>
          <a:xfrm rot="5400000">
            <a:off x="4026335" y="1602171"/>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17"/>
          <p:cNvSpPr/>
          <p:nvPr/>
        </p:nvSpPr>
        <p:spPr>
          <a:xfrm>
            <a:off x="1004695" y="2420684"/>
            <a:ext cx="2888854" cy="1408034"/>
          </a:xfrm>
          <a:custGeom>
            <a:avLst/>
            <a:gdLst>
              <a:gd name="connsiteX0" fmla="*/ 0 w 2045878"/>
              <a:gd name="connsiteY0" fmla="*/ 0 h 1362813"/>
              <a:gd name="connsiteX1" fmla="*/ 2045878 w 2045878"/>
              <a:gd name="connsiteY1" fmla="*/ 0 h 1362813"/>
              <a:gd name="connsiteX2" fmla="*/ 2045878 w 2045878"/>
              <a:gd name="connsiteY2" fmla="*/ 1362813 h 1362813"/>
              <a:gd name="connsiteX3" fmla="*/ 0 w 2045878"/>
              <a:gd name="connsiteY3" fmla="*/ 1362813 h 1362813"/>
              <a:gd name="connsiteX4" fmla="*/ 0 w 2045878"/>
              <a:gd name="connsiteY4" fmla="*/ 0 h 136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362813">
                <a:moveTo>
                  <a:pt x="0" y="0"/>
                </a:moveTo>
                <a:lnTo>
                  <a:pt x="2045878" y="0"/>
                </a:lnTo>
                <a:lnTo>
                  <a:pt x="2045878" y="1362813"/>
                </a:lnTo>
                <a:lnTo>
                  <a:pt x="0" y="136281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b="1" kern="0" dirty="0">
                <a:solidFill>
                  <a:schemeClr val="tx1"/>
                </a:solidFill>
                <a:latin typeface="Calibri" panose="020F0502020204030204" pitchFamily="34" charset="0"/>
              </a:rPr>
              <a:t>Automatic</a:t>
            </a:r>
            <a:r>
              <a:rPr lang="en-US" b="1" kern="0" noProof="0" dirty="0">
                <a:solidFill>
                  <a:schemeClr val="tx1"/>
                </a:solidFill>
                <a:latin typeface="Calibri" panose="020F0502020204030204" pitchFamily="34" charset="0"/>
              </a:rPr>
              <a:t> bollards to control the access to the </a:t>
            </a:r>
            <a:r>
              <a:rPr lang="en-US" b="1" kern="0" noProof="0" dirty="0" err="1">
                <a:solidFill>
                  <a:schemeClr val="tx1"/>
                </a:solidFill>
                <a:latin typeface="Calibri" panose="020F0502020204030204" pitchFamily="34" charset="0"/>
              </a:rPr>
              <a:t>centre</a:t>
            </a:r>
            <a:r>
              <a:rPr lang="en-US" b="1" kern="0" noProof="0" dirty="0">
                <a:solidFill>
                  <a:schemeClr val="tx1"/>
                </a:solidFill>
                <a:latin typeface="Calibri" panose="020F0502020204030204" pitchFamily="34" charset="0"/>
              </a:rPr>
              <a:t> of Rijeka  </a:t>
            </a:r>
            <a:endParaRPr kumimoji="0" lang="en-US" b="1" i="0" u="none" strike="noStrike" kern="0" cap="none" spc="0" normalizeH="0" baseline="0" noProof="0" dirty="0">
              <a:ln>
                <a:noFill/>
              </a:ln>
              <a:solidFill>
                <a:schemeClr val="tx1"/>
              </a:solidFill>
              <a:effectLst/>
              <a:uLnTx/>
              <a:uFillTx/>
              <a:latin typeface="Calibri" panose="020F0502020204030204" pitchFamily="34" charset="0"/>
            </a:endParaRPr>
          </a:p>
        </p:txBody>
      </p:sp>
      <p:sp>
        <p:nvSpPr>
          <p:cNvPr id="19" name="Triángulo isósceles 18"/>
          <p:cNvSpPr/>
          <p:nvPr/>
        </p:nvSpPr>
        <p:spPr>
          <a:xfrm flipV="1">
            <a:off x="2270595" y="3609868"/>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24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l="10648" t="50034" r="49588"/>
          <a:stretch/>
        </p:blipFill>
        <p:spPr>
          <a:xfrm>
            <a:off x="891808" y="3891941"/>
            <a:ext cx="3352800" cy="3191250"/>
          </a:xfrm>
          <a:prstGeom prst="rect">
            <a:avLst/>
          </a:prstGeom>
        </p:spPr>
      </p:pic>
      <p:sp>
        <p:nvSpPr>
          <p:cNvPr id="8" name="Rectángulo redondeado 7"/>
          <p:cNvSpPr/>
          <p:nvPr/>
        </p:nvSpPr>
        <p:spPr>
          <a:xfrm>
            <a:off x="715175" y="5348928"/>
            <a:ext cx="755278" cy="1076762"/>
          </a:xfrm>
          <a:prstGeom prst="roundRect">
            <a:avLst>
              <a:gd name="adj" fmla="val 10000"/>
            </a:avLst>
          </a:prstGeom>
          <a:blipFill rotWithShape="0">
            <a:blip r:embed="rId4" cstate="screen">
              <a:extLst>
                <a:ext uri="{28A0092B-C50C-407E-A947-70E740481C1C}">
                  <a14:useLocalDpi xmlns:a14="http://schemas.microsoft.com/office/drawing/2010/main"/>
                </a:ext>
              </a:extLst>
            </a:blip>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Forma libre 8"/>
          <p:cNvSpPr/>
          <p:nvPr/>
        </p:nvSpPr>
        <p:spPr>
          <a:xfrm>
            <a:off x="5206581" y="2583206"/>
            <a:ext cx="2888854" cy="1408034"/>
          </a:xfrm>
          <a:custGeom>
            <a:avLst/>
            <a:gdLst>
              <a:gd name="connsiteX0" fmla="*/ 0 w 2045878"/>
              <a:gd name="connsiteY0" fmla="*/ 0 h 1362813"/>
              <a:gd name="connsiteX1" fmla="*/ 2045878 w 2045878"/>
              <a:gd name="connsiteY1" fmla="*/ 0 h 1362813"/>
              <a:gd name="connsiteX2" fmla="*/ 2045878 w 2045878"/>
              <a:gd name="connsiteY2" fmla="*/ 1362813 h 1362813"/>
              <a:gd name="connsiteX3" fmla="*/ 0 w 2045878"/>
              <a:gd name="connsiteY3" fmla="*/ 1362813 h 1362813"/>
              <a:gd name="connsiteX4" fmla="*/ 0 w 2045878"/>
              <a:gd name="connsiteY4" fmla="*/ 0 h 136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362813">
                <a:moveTo>
                  <a:pt x="0" y="0"/>
                </a:moveTo>
                <a:lnTo>
                  <a:pt x="2045878" y="0"/>
                </a:lnTo>
                <a:lnTo>
                  <a:pt x="2045878" y="1362813"/>
                </a:lnTo>
                <a:lnTo>
                  <a:pt x="0" y="136281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en-US" b="1" kern="0" dirty="0">
                <a:solidFill>
                  <a:schemeClr val="tx1"/>
                </a:solidFill>
                <a:latin typeface="Calibri" panose="020F0502020204030204" pitchFamily="34" charset="0"/>
              </a:rPr>
              <a:t>Optimized IT-supported planning methodology for waste collection in “West Bologna” area</a:t>
            </a:r>
            <a:endParaRPr kumimoji="0" lang="es-ES" b="1" i="0" u="none" strike="noStrike" kern="0" cap="none" spc="0" normalizeH="0" baseline="0" noProof="0" dirty="0">
              <a:ln>
                <a:noFill/>
              </a:ln>
              <a:solidFill>
                <a:schemeClr val="tx1"/>
              </a:solidFill>
              <a:effectLst/>
              <a:uLnTx/>
              <a:uFillTx/>
              <a:latin typeface="Calibri" panose="020F0502020204030204" pitchFamily="34" charset="0"/>
            </a:endParaRPr>
          </a:p>
        </p:txBody>
      </p:sp>
      <p:sp>
        <p:nvSpPr>
          <p:cNvPr id="10" name="Forma libre 9"/>
          <p:cNvSpPr/>
          <p:nvPr/>
        </p:nvSpPr>
        <p:spPr>
          <a:xfrm>
            <a:off x="4460764" y="1015370"/>
            <a:ext cx="2888854" cy="1468302"/>
          </a:xfrm>
          <a:custGeom>
            <a:avLst/>
            <a:gdLst>
              <a:gd name="connsiteX0" fmla="*/ 0 w 2045878"/>
              <a:gd name="connsiteY0" fmla="*/ 0 h 1090793"/>
              <a:gd name="connsiteX1" fmla="*/ 2045878 w 2045878"/>
              <a:gd name="connsiteY1" fmla="*/ 0 h 1090793"/>
              <a:gd name="connsiteX2" fmla="*/ 2045878 w 2045878"/>
              <a:gd name="connsiteY2" fmla="*/ 1090793 h 1090793"/>
              <a:gd name="connsiteX3" fmla="*/ 0 w 2045878"/>
              <a:gd name="connsiteY3" fmla="*/ 1090793 h 1090793"/>
              <a:gd name="connsiteX4" fmla="*/ 0 w 2045878"/>
              <a:gd name="connsiteY4" fmla="*/ 0 h 109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090793">
                <a:moveTo>
                  <a:pt x="0" y="0"/>
                </a:moveTo>
                <a:lnTo>
                  <a:pt x="2045878" y="0"/>
                </a:lnTo>
                <a:lnTo>
                  <a:pt x="2045878" y="1090793"/>
                </a:lnTo>
                <a:lnTo>
                  <a:pt x="0" y="109079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en-US" b="1" kern="0" dirty="0">
                <a:solidFill>
                  <a:schemeClr val="tx1"/>
                </a:solidFill>
                <a:latin typeface="Calibri" panose="020F0502020204030204" pitchFamily="34" charset="0"/>
              </a:rPr>
              <a:t>Reorganize the waste collection system in the city center and new waste collection equipment </a:t>
            </a:r>
            <a:endParaRPr lang="es-ES" b="1" kern="0" dirty="0">
              <a:solidFill>
                <a:schemeClr val="tx1"/>
              </a:solidFill>
              <a:latin typeface="Calibri" panose="020F0502020204030204" pitchFamily="34" charset="0"/>
            </a:endParaRPr>
          </a:p>
        </p:txBody>
      </p:sp>
      <p:grpSp>
        <p:nvGrpSpPr>
          <p:cNvPr id="11" name="Grupo 10"/>
          <p:cNvGrpSpPr/>
          <p:nvPr/>
        </p:nvGrpSpPr>
        <p:grpSpPr>
          <a:xfrm>
            <a:off x="4953892" y="4134396"/>
            <a:ext cx="2927770" cy="2144321"/>
            <a:chOff x="1466549" y="553092"/>
            <a:chExt cx="2927770" cy="2144321"/>
          </a:xfrm>
        </p:grpSpPr>
        <p:pic>
          <p:nvPicPr>
            <p:cNvPr id="12" name="Picture 3" descr="C:\Users\Tiziano - Optit\Desktop\Immagine1.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66549" y="573948"/>
              <a:ext cx="2927770" cy="2102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1479708" y="553092"/>
              <a:ext cx="2901451" cy="214432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grpSp>
        <p:nvGrpSpPr>
          <p:cNvPr id="14" name="Grupo 13"/>
          <p:cNvGrpSpPr/>
          <p:nvPr/>
        </p:nvGrpSpPr>
        <p:grpSpPr>
          <a:xfrm>
            <a:off x="1135412" y="1137416"/>
            <a:ext cx="2914611" cy="2184624"/>
            <a:chOff x="5045993" y="2565475"/>
            <a:chExt cx="2914611" cy="2184624"/>
          </a:xfrm>
        </p:grpSpPr>
        <p:pic>
          <p:nvPicPr>
            <p:cNvPr id="15" name="Picture 2" descr="D:\IMG_998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5993" y="2565475"/>
              <a:ext cx="2912832" cy="2184624"/>
            </a:xfrm>
            <a:prstGeom prst="rect">
              <a:avLst/>
            </a:prstGeom>
            <a:noFill/>
            <a:ln w="9525">
              <a:noFill/>
              <a:miter lim="800000"/>
              <a:headEnd/>
              <a:tailEnd/>
            </a:ln>
          </p:spPr>
        </p:pic>
        <p:sp>
          <p:nvSpPr>
            <p:cNvPr id="16" name="Rectángulo 15"/>
            <p:cNvSpPr/>
            <p:nvPr/>
          </p:nvSpPr>
          <p:spPr>
            <a:xfrm>
              <a:off x="5059153" y="2604761"/>
              <a:ext cx="2901451" cy="2144321"/>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cxnSp>
        <p:nvCxnSpPr>
          <p:cNvPr id="17" name="Conector recto 16"/>
          <p:cNvCxnSpPr>
            <a:stCxn id="13" idx="1"/>
          </p:cNvCxnSpPr>
          <p:nvPr/>
        </p:nvCxnSpPr>
        <p:spPr>
          <a:xfrm flipH="1">
            <a:off x="3469545" y="5206557"/>
            <a:ext cx="1497506" cy="218093"/>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241287" y="3321023"/>
            <a:ext cx="1139687" cy="1774144"/>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riángulo isósceles 18"/>
          <p:cNvSpPr/>
          <p:nvPr/>
        </p:nvSpPr>
        <p:spPr>
          <a:xfrm rot="16200000" flipH="1">
            <a:off x="4182990" y="1528879"/>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riángulo isósceles 19"/>
          <p:cNvSpPr/>
          <p:nvPr/>
        </p:nvSpPr>
        <p:spPr>
          <a:xfrm flipV="1">
            <a:off x="6334665" y="3890637"/>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583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3888" y="115888"/>
            <a:ext cx="900112" cy="508000"/>
          </a:xfrm>
          <a:prstGeom prst="rect">
            <a:avLst/>
          </a:prstGeom>
          <a:noFill/>
          <a:ln w="9525">
            <a:noFill/>
            <a:miter lim="800000"/>
            <a:headEnd/>
            <a:tailEnd/>
          </a:ln>
        </p:spPr>
      </p:pic>
      <p:sp>
        <p:nvSpPr>
          <p:cNvPr id="5" name="CuadroTexto 4"/>
          <p:cNvSpPr txBox="1"/>
          <p:nvPr/>
        </p:nvSpPr>
        <p:spPr>
          <a:xfrm>
            <a:off x="177340" y="139055"/>
            <a:ext cx="7991302" cy="461665"/>
          </a:xfrm>
          <a:prstGeom prst="rect">
            <a:avLst/>
          </a:prstGeom>
          <a:noFill/>
        </p:spPr>
        <p:txBody>
          <a:bodyPr wrap="square" rtlCol="0">
            <a:spAutoFit/>
          </a:bodyPr>
          <a:lstStyle/>
          <a:p>
            <a:r>
              <a:rPr lang="es-ES" sz="2400" b="1" dirty="0">
                <a:solidFill>
                  <a:schemeClr val="bg2">
                    <a:lumMod val="50000"/>
                  </a:schemeClr>
                </a:solidFill>
              </a:rPr>
              <a:t>URBAN I - </a:t>
            </a:r>
            <a:r>
              <a:rPr lang="es-ES" sz="1400" b="1" dirty="0">
                <a:solidFill>
                  <a:schemeClr val="bg2">
                    <a:lumMod val="50000"/>
                  </a:schemeClr>
                </a:solidFill>
              </a:rPr>
              <a:t>VPF AND SUSTAINABLE URBAN LOGISTICS. PROJECTS AND EXPERIENCES IN VALENCIA</a:t>
            </a:r>
          </a:p>
        </p:txBody>
      </p:sp>
      <p:cxnSp>
        <p:nvCxnSpPr>
          <p:cNvPr id="6" name="Conector recto 5"/>
          <p:cNvCxnSpPr/>
          <p:nvPr/>
        </p:nvCxnSpPr>
        <p:spPr>
          <a:xfrm>
            <a:off x="0" y="720436"/>
            <a:ext cx="9144000" cy="16626"/>
          </a:xfrm>
          <a:prstGeom prst="line">
            <a:avLst/>
          </a:prstGeom>
          <a:ln w="95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461995" y="1176477"/>
            <a:ext cx="1307756" cy="1104232"/>
          </a:xfrm>
          <a:prstGeom prst="roundRect">
            <a:avLst>
              <a:gd name="adj" fmla="val 10000"/>
            </a:avLst>
          </a:prstGeom>
          <a:blipFill rotWithShape="0">
            <a:blip r:embed="rId4" cstate="screen">
              <a:extLst>
                <a:ext uri="{28A0092B-C50C-407E-A947-70E740481C1C}">
                  <a14:useLocalDpi xmlns:a14="http://schemas.microsoft.com/office/drawing/2010/main"/>
                </a:ext>
              </a:extLst>
            </a:blip>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nvGrpSpPr>
          <p:cNvPr id="8" name="Grupo 7"/>
          <p:cNvGrpSpPr/>
          <p:nvPr/>
        </p:nvGrpSpPr>
        <p:grpSpPr>
          <a:xfrm>
            <a:off x="5259896" y="1010698"/>
            <a:ext cx="2006210" cy="2511198"/>
            <a:chOff x="5901174" y="623888"/>
            <a:chExt cx="2006210" cy="2511198"/>
          </a:xfrm>
        </p:grpSpPr>
        <p:pic>
          <p:nvPicPr>
            <p:cNvPr id="9" name="Imagen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54726" y="743114"/>
              <a:ext cx="1699105" cy="2272745"/>
            </a:xfrm>
            <a:prstGeom prst="rect">
              <a:avLst/>
            </a:prstGeom>
          </p:spPr>
        </p:pic>
        <p:sp>
          <p:nvSpPr>
            <p:cNvPr id="10" name="Rectángulo 9"/>
            <p:cNvSpPr/>
            <p:nvPr/>
          </p:nvSpPr>
          <p:spPr>
            <a:xfrm>
              <a:off x="5901174" y="623888"/>
              <a:ext cx="2006210" cy="2511198"/>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grpSp>
        <p:nvGrpSpPr>
          <p:cNvPr id="11" name="Grupo 10"/>
          <p:cNvGrpSpPr/>
          <p:nvPr/>
        </p:nvGrpSpPr>
        <p:grpSpPr>
          <a:xfrm>
            <a:off x="1847401" y="4096377"/>
            <a:ext cx="2006210" cy="2511198"/>
            <a:chOff x="3162328" y="4163922"/>
            <a:chExt cx="2006210" cy="2511198"/>
          </a:xfrm>
        </p:grpSpPr>
        <p:pic>
          <p:nvPicPr>
            <p:cNvPr id="12" name="Picture 2" descr="http://tempologis.fr/images/9/427_2346.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339643" y="4375892"/>
              <a:ext cx="1651579" cy="20872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3162328" y="4163922"/>
              <a:ext cx="2006210" cy="2511198"/>
            </a:xfrm>
            <a:prstGeom prst="rect">
              <a:avLst/>
            </a:prstGeom>
            <a:noFill/>
            <a:ln w="7620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sp>
        <p:nvSpPr>
          <p:cNvPr id="14" name="Forma libre 13"/>
          <p:cNvSpPr/>
          <p:nvPr/>
        </p:nvSpPr>
        <p:spPr>
          <a:xfrm>
            <a:off x="5184892" y="3763356"/>
            <a:ext cx="2888854" cy="1408034"/>
          </a:xfrm>
          <a:custGeom>
            <a:avLst/>
            <a:gdLst>
              <a:gd name="connsiteX0" fmla="*/ 0 w 2045878"/>
              <a:gd name="connsiteY0" fmla="*/ 0 h 1362813"/>
              <a:gd name="connsiteX1" fmla="*/ 2045878 w 2045878"/>
              <a:gd name="connsiteY1" fmla="*/ 0 h 1362813"/>
              <a:gd name="connsiteX2" fmla="*/ 2045878 w 2045878"/>
              <a:gd name="connsiteY2" fmla="*/ 1362813 h 1362813"/>
              <a:gd name="connsiteX3" fmla="*/ 0 w 2045878"/>
              <a:gd name="connsiteY3" fmla="*/ 1362813 h 1362813"/>
              <a:gd name="connsiteX4" fmla="*/ 0 w 2045878"/>
              <a:gd name="connsiteY4" fmla="*/ 0 h 136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362813">
                <a:moveTo>
                  <a:pt x="0" y="0"/>
                </a:moveTo>
                <a:lnTo>
                  <a:pt x="2045878" y="0"/>
                </a:lnTo>
                <a:lnTo>
                  <a:pt x="2045878" y="1362813"/>
                </a:lnTo>
                <a:lnTo>
                  <a:pt x="0" y="136281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defRPr/>
            </a:pPr>
            <a:r>
              <a:rPr lang="en-US" b="1" kern="0" dirty="0">
                <a:solidFill>
                  <a:schemeClr val="tx1"/>
                </a:solidFill>
                <a:latin typeface="Calibri" panose="020F0502020204030204" pitchFamily="34" charset="0"/>
              </a:rPr>
              <a:t>Foster  transport companies to register in carbon footprint register following the </a:t>
            </a:r>
            <a:r>
              <a:rPr lang="en-US" b="1" kern="0" dirty="0" err="1">
                <a:solidFill>
                  <a:schemeClr val="tx1"/>
                </a:solidFill>
                <a:latin typeface="Calibri" panose="020F0502020204030204" pitchFamily="34" charset="0"/>
              </a:rPr>
              <a:t>Objectif</a:t>
            </a:r>
            <a:r>
              <a:rPr lang="en-US" b="1" kern="0" dirty="0">
                <a:solidFill>
                  <a:schemeClr val="tx1"/>
                </a:solidFill>
                <a:latin typeface="Calibri" panose="020F0502020204030204" pitchFamily="34" charset="0"/>
              </a:rPr>
              <a:t> CO</a:t>
            </a:r>
            <a:r>
              <a:rPr lang="en-US" b="1" kern="0" baseline="-25000" dirty="0">
                <a:solidFill>
                  <a:schemeClr val="tx1"/>
                </a:solidFill>
                <a:latin typeface="Calibri" panose="020F0502020204030204" pitchFamily="34" charset="0"/>
              </a:rPr>
              <a:t>2  </a:t>
            </a:r>
            <a:r>
              <a:rPr lang="en-US" b="1" kern="0" dirty="0">
                <a:solidFill>
                  <a:schemeClr val="tx1"/>
                </a:solidFill>
                <a:latin typeface="Calibri" panose="020F0502020204030204" pitchFamily="34" charset="0"/>
              </a:rPr>
              <a:t>methodology</a:t>
            </a:r>
            <a:endParaRPr lang="es-ES" b="1" kern="0" baseline="-25000" dirty="0">
              <a:solidFill>
                <a:schemeClr val="tx1"/>
              </a:solidFill>
              <a:latin typeface="Calibri" panose="020F0502020204030204" pitchFamily="34" charset="0"/>
            </a:endParaRPr>
          </a:p>
        </p:txBody>
      </p:sp>
      <p:sp>
        <p:nvSpPr>
          <p:cNvPr id="15" name="Forma libre 14"/>
          <p:cNvSpPr/>
          <p:nvPr/>
        </p:nvSpPr>
        <p:spPr>
          <a:xfrm>
            <a:off x="4281284" y="5343478"/>
            <a:ext cx="2888854" cy="1468302"/>
          </a:xfrm>
          <a:custGeom>
            <a:avLst/>
            <a:gdLst>
              <a:gd name="connsiteX0" fmla="*/ 0 w 2045878"/>
              <a:gd name="connsiteY0" fmla="*/ 0 h 1090793"/>
              <a:gd name="connsiteX1" fmla="*/ 2045878 w 2045878"/>
              <a:gd name="connsiteY1" fmla="*/ 0 h 1090793"/>
              <a:gd name="connsiteX2" fmla="*/ 2045878 w 2045878"/>
              <a:gd name="connsiteY2" fmla="*/ 1090793 h 1090793"/>
              <a:gd name="connsiteX3" fmla="*/ 0 w 2045878"/>
              <a:gd name="connsiteY3" fmla="*/ 1090793 h 1090793"/>
              <a:gd name="connsiteX4" fmla="*/ 0 w 2045878"/>
              <a:gd name="connsiteY4" fmla="*/ 0 h 109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8" h="1090793">
                <a:moveTo>
                  <a:pt x="0" y="0"/>
                </a:moveTo>
                <a:lnTo>
                  <a:pt x="2045878" y="0"/>
                </a:lnTo>
                <a:lnTo>
                  <a:pt x="2045878" y="1090793"/>
                </a:lnTo>
                <a:lnTo>
                  <a:pt x="0" y="1090793"/>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defRPr/>
            </a:pPr>
            <a:r>
              <a:rPr lang="en-US" b="1" kern="0" dirty="0">
                <a:solidFill>
                  <a:schemeClr val="tx1"/>
                </a:solidFill>
                <a:latin typeface="Calibri" panose="020F0502020204030204" pitchFamily="34" charset="0"/>
              </a:rPr>
              <a:t>Foster transport enterprises working with the Municipality of Montpellier to enter in the </a:t>
            </a:r>
            <a:r>
              <a:rPr lang="en-US" b="1" kern="0" dirty="0" err="1">
                <a:solidFill>
                  <a:schemeClr val="tx1"/>
                </a:solidFill>
                <a:latin typeface="Calibri" panose="020F0502020204030204" pitchFamily="34" charset="0"/>
              </a:rPr>
              <a:t>Objectif</a:t>
            </a:r>
            <a:r>
              <a:rPr lang="en-US" b="1" kern="0" dirty="0">
                <a:solidFill>
                  <a:schemeClr val="tx1"/>
                </a:solidFill>
                <a:latin typeface="Calibri" panose="020F0502020204030204" pitchFamily="34" charset="0"/>
              </a:rPr>
              <a:t> CO</a:t>
            </a:r>
            <a:r>
              <a:rPr lang="en-US" b="1" kern="0" baseline="-25000" dirty="0">
                <a:solidFill>
                  <a:schemeClr val="tx1"/>
                </a:solidFill>
                <a:latin typeface="Calibri" panose="020F0502020204030204" pitchFamily="34" charset="0"/>
              </a:rPr>
              <a:t>2</a:t>
            </a:r>
            <a:endParaRPr lang="es-ES" b="1" kern="0" baseline="-25000" dirty="0">
              <a:solidFill>
                <a:schemeClr val="tx1"/>
              </a:solidFill>
              <a:latin typeface="Calibri" panose="020F0502020204030204" pitchFamily="34" charset="0"/>
            </a:endParaRPr>
          </a:p>
        </p:txBody>
      </p:sp>
      <p:sp>
        <p:nvSpPr>
          <p:cNvPr id="16" name="Triángulo isósceles 15"/>
          <p:cNvSpPr/>
          <p:nvPr/>
        </p:nvSpPr>
        <p:spPr>
          <a:xfrm rot="16200000" flipH="1">
            <a:off x="3922921" y="6007961"/>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riángulo isósceles 16"/>
          <p:cNvSpPr/>
          <p:nvPr/>
        </p:nvSpPr>
        <p:spPr>
          <a:xfrm>
            <a:off x="6139229" y="3675531"/>
            <a:ext cx="357052" cy="139337"/>
          </a:xfrm>
          <a:prstGeom prst="triangle">
            <a:avLst/>
          </a:prstGeom>
          <a:solidFill>
            <a:schemeClr val="accent2">
              <a:lumMod val="75000"/>
              <a:alpha val="5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p:cNvPicPr>
            <a:picLocks noChangeAspect="1"/>
          </p:cNvPicPr>
          <p:nvPr/>
        </p:nvPicPr>
        <p:blipFill rotWithShape="1">
          <a:blip r:embed="rId7" cstate="screen">
            <a:extLst>
              <a:ext uri="{28A0092B-C50C-407E-A947-70E740481C1C}">
                <a14:useLocalDpi xmlns:a14="http://schemas.microsoft.com/office/drawing/2010/main"/>
              </a:ext>
            </a:extLst>
          </a:blip>
          <a:srcRect l="14160" r="50103" b="49966"/>
          <a:stretch/>
        </p:blipFill>
        <p:spPr>
          <a:xfrm>
            <a:off x="1161396" y="720436"/>
            <a:ext cx="3013165" cy="3195605"/>
          </a:xfrm>
          <a:prstGeom prst="rect">
            <a:avLst/>
          </a:prstGeom>
        </p:spPr>
      </p:pic>
      <p:cxnSp>
        <p:nvCxnSpPr>
          <p:cNvPr id="19" name="Conector recto 18"/>
          <p:cNvCxnSpPr>
            <a:stCxn id="10" idx="1"/>
          </p:cNvCxnSpPr>
          <p:nvPr/>
        </p:nvCxnSpPr>
        <p:spPr>
          <a:xfrm flipH="1">
            <a:off x="3365548" y="2266297"/>
            <a:ext cx="1894348" cy="354919"/>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2302219" y="2931973"/>
            <a:ext cx="220111" cy="1162949"/>
          </a:xfrm>
          <a:prstGeom prst="line">
            <a:avLst/>
          </a:prstGeom>
          <a:ln w="28575">
            <a:solidFill>
              <a:schemeClr val="tx1"/>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5668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1742</Words>
  <Application>Microsoft Macintosh PowerPoint</Application>
  <PresentationFormat>Presentación en pantalla (4:3)</PresentationFormat>
  <Paragraphs>223</Paragraphs>
  <Slides>31</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Calibri Light</vt:lpstr>
      <vt:lpstr>Century Gothic</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Salvador Furió Pruñonosa</dc:creator>
  <cp:lastModifiedBy>Microsoft Office User</cp:lastModifiedBy>
  <cp:revision>40</cp:revision>
  <dcterms:created xsi:type="dcterms:W3CDTF">2017-09-24T08:09:25Z</dcterms:created>
  <dcterms:modified xsi:type="dcterms:W3CDTF">2020-10-27T21:54:47Z</dcterms:modified>
</cp:coreProperties>
</file>