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16" r:id="rId4"/>
    <p:sldId id="258" r:id="rId5"/>
    <p:sldId id="318" r:id="rId6"/>
    <p:sldId id="259" r:id="rId7"/>
    <p:sldId id="295" r:id="rId8"/>
    <p:sldId id="300" r:id="rId9"/>
    <p:sldId id="301" r:id="rId10"/>
    <p:sldId id="269" r:id="rId11"/>
    <p:sldId id="297" r:id="rId12"/>
    <p:sldId id="326" r:id="rId13"/>
    <p:sldId id="302" r:id="rId14"/>
    <p:sldId id="304" r:id="rId15"/>
    <p:sldId id="303" r:id="rId16"/>
    <p:sldId id="271" r:id="rId17"/>
    <p:sldId id="305" r:id="rId18"/>
    <p:sldId id="321" r:id="rId19"/>
    <p:sldId id="296" r:id="rId20"/>
    <p:sldId id="306" r:id="rId21"/>
    <p:sldId id="319" r:id="rId22"/>
    <p:sldId id="274" r:id="rId23"/>
    <p:sldId id="314" r:id="rId24"/>
    <p:sldId id="309" r:id="rId25"/>
    <p:sldId id="313" r:id="rId26"/>
    <p:sldId id="311" r:id="rId27"/>
    <p:sldId id="263" r:id="rId28"/>
    <p:sldId id="322" r:id="rId29"/>
    <p:sldId id="324" r:id="rId30"/>
    <p:sldId id="328" r:id="rId31"/>
    <p:sldId id="330" r:id="rId32"/>
    <p:sldId id="331" r:id="rId33"/>
    <p:sldId id="333" r:id="rId34"/>
    <p:sldId id="334" r:id="rId35"/>
    <p:sldId id="335" r:id="rId36"/>
    <p:sldId id="336" r:id="rId37"/>
    <p:sldId id="266" r:id="rId38"/>
    <p:sldId id="312" r:id="rId39"/>
    <p:sldId id="290" r:id="rId40"/>
    <p:sldId id="337" r:id="rId41"/>
  </p:sldIdLst>
  <p:sldSz cx="9144000" cy="6858000" type="screen4x3"/>
  <p:notesSz cx="6858000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0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4A8"/>
    <a:srgbClr val="87E7FD"/>
    <a:srgbClr val="C4F42C"/>
    <a:srgbClr val="563CF4"/>
    <a:srgbClr val="F5F5E9"/>
    <a:srgbClr val="DFFEF7"/>
    <a:srgbClr val="DFF5F7"/>
    <a:srgbClr val="08002A"/>
    <a:srgbClr val="000066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987" autoAdjust="0"/>
  </p:normalViewPr>
  <p:slideViewPr>
    <p:cSldViewPr>
      <p:cViewPr varScale="1">
        <p:scale>
          <a:sx n="131" d="100"/>
          <a:sy n="131" d="100"/>
        </p:scale>
        <p:origin x="17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005" cy="495793"/>
          </a:xfrm>
          <a:prstGeom prst="rect">
            <a:avLst/>
          </a:prstGeom>
        </p:spPr>
        <p:txBody>
          <a:bodyPr vert="horz" lIns="88215" tIns="44107" rIns="88215" bIns="44107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464" y="2"/>
            <a:ext cx="2972005" cy="495793"/>
          </a:xfrm>
          <a:prstGeom prst="rect">
            <a:avLst/>
          </a:prstGeom>
        </p:spPr>
        <p:txBody>
          <a:bodyPr vert="horz" lIns="88215" tIns="44107" rIns="88215" bIns="44107" rtlCol="0"/>
          <a:lstStyle>
            <a:lvl1pPr algn="r">
              <a:defRPr sz="1200"/>
            </a:lvl1pPr>
          </a:lstStyle>
          <a:p>
            <a:fld id="{69233F9C-8CD3-4717-B6FA-610787228153}" type="datetimeFigureOut">
              <a:rPr lang="ko-KR" altLang="en-US" smtClean="0"/>
              <a:t>2020. 10. 27.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307"/>
            <a:ext cx="2972005" cy="495793"/>
          </a:xfrm>
          <a:prstGeom prst="rect">
            <a:avLst/>
          </a:prstGeom>
        </p:spPr>
        <p:txBody>
          <a:bodyPr vert="horz" lIns="88215" tIns="44107" rIns="88215" bIns="44107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464" y="9429307"/>
            <a:ext cx="2972005" cy="495793"/>
          </a:xfrm>
          <a:prstGeom prst="rect">
            <a:avLst/>
          </a:prstGeom>
        </p:spPr>
        <p:txBody>
          <a:bodyPr vert="horz" lIns="88215" tIns="44107" rIns="88215" bIns="44107" rtlCol="0" anchor="b"/>
          <a:lstStyle>
            <a:lvl1pPr algn="r">
              <a:defRPr sz="1200"/>
            </a:lvl1pPr>
          </a:lstStyle>
          <a:p>
            <a:fld id="{E5146DCA-F571-45FC-B0C6-5AF3C98F08EE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686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09-22T22:12:51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9419 0,'71'0'63,"-1"0"-63,36 0 15,-18 0-15,1 18 16,69-18 0,-122 17-16,52 1 15,-53-18 1,-17 0-16,-1 18 15,19-18 1,-19 0 0,19 0-1,-19 0 17,19 0-17,-1 0 1,0 17-1,0-17 1,1 0 0,17 0-1,-18 0 1,-18 0 0,72 0-1,-1 0 1,-18 0-1,1-17 1,0 17 0,-36-18 15,18 0-15,0 1-1,-36 17 1,19-35-1,-1-1 1,0 1 0,18 0-1,-18-18 1,-17 35 0,17-17-16,-17 0 15,-1 17 1,-17-17-16,0 17 15,18 0 1,-18-17 0,0 17 15,0 1-15,-18 17 15,1-18-16,-1 1 1,18-19 0,-53 1-1,0 17 1,0 1 0,18 17-16,0-18 15,0-17 1,-1 17-16,-34 1 15,-1-19 1,18 1 0,-88 35 15,53 0-15,-18-18-1,89 1 1,-36-1-1,0 0 1,0 18 0,35 0-1,-35 0 1,18 0 0,-18 0-16,35 0 15,-52 0 1,-18 0-1,-18 36 1,18-19 0,17 19 15,-17-1-15,0 0-1,35-35 1,18 18-1,17-18 1,18 35 0,-35-17-1,35-1 1,-18 1 0,18 0-1,0 35 1,0-36-1,0 18 1,0-17 0,0 0-1,0-1 17,0 19-32</inkml:trace>
  <inkml:trace contextRef="#ctx0" brushRef="#br0" timeOffset="33.05">9349 9119 0,'0'0'0,"0"18"16,0 0-16</inkml:trace>
  <inkml:trace contextRef="#ctx0" brushRef="#br0" timeOffset="642.46">9420 9260 0,'0'0'0,"17"18"15,-17 0-15,35 17 16,-17-35 15,-18 18 0,18-18 282</inkml:trace>
  <inkml:trace contextRef="#ctx0" brushRef="#br0" timeOffset="10110.16">9120 8043 0,'70'0'94,"1"0"-94,17 0 16,-17 0-16,34 0 15,36 0 1,-35 0 0,-35 0-1,-18 0 1,-18 0-1,18 0 1,17 0 0,1 0-1,17 0 1,-17 0 0,-36 0 15,-17 0-16,17-17-15,0 17 16,-17 0-16,0 0 16,17-18-1,0 0 1,-17 18 0,-1 0-1,1 0 1,0 0-1,-1 0 1,36 0 0,0 0-1,-35 0 1,35 0 0,-36 0 15,1 0-16,-18-17 17,18-1-17,-1 18 1,19-17 0,-36-19-1,0 1 1,17 17-1,1-52 1,-18 34 0,0 19-1,0-1 1,17-17 0,-17 17-1,18-17 16,-18 17-15,0 1 62,0-1-47,0 0 1,0 1-17,-18-1-15,1 18 16,-18-35 0,-54 0-1,19 35 16,17 0-15,-35-18 0,70 18-16,-53 0 15,54 0-15,-18 0 16,-1-18 0,-17 18-1,-17 0 1,-1 0-1,-35 0 1,71 0 0,-18 0-1,18 0 1,0 0 0,-36 18-1,18-18 16,-17 0-15,34 0 0,1 0-16,0 0 15,0 0-15,-1 18 16,-17-18 0,0 0-1,18 0 1,-18 0-1,-35 0 1,35 17 0,18-17-1,0 0 1,17 0 0,-17 0-1,17 18 16,0 0-15,1-18 0,-1 0-1,0 0 1,1 17 0,-1-17-1,-35 53 1,18-53-1,0 35 1,35-17 15,-18-18-31,18 18 32,0-1-32,-18 1 15,18 17 16,0-17-15,0 17 0,0 0-1,0 1 1,0-1 15,18-17-15,-18-1-1,18 1-15,-1-18 16,-17 18 0,0-1 31,18-17-32,0 18 1,-1-18-1,1 0 1,0 0 0,-1 17-1,18-17 1,1 0 0,-19 0-1,1 18 1,0-18-1,-1 0 1,19 0 0,16 18-1,-16-18 1,-1 0 0,0 0-1</inkml:trace>
  <inkml:trace contextRef="#ctx0" brushRef="#br0" timeOffset="69624.34">7462 5680 0,'17'17'47,"1"19"-47,-1-19 16,-17 1-1,0 17 1,18 0 0,0-17-1,17 17 1,-35-17-1,18 0 1,-18 17 0,17-35-1,-17 18 1,18-18 0,-18 17 15,0 1-31,0-1 31,18-17-15,-18 18-1,17-18 1,-17 18 0,0-1-1,36-17 1,-19 18-1,1 0 1,-1 17 0,1-17-1,0-18 1,-1 0 0,-17 17-1,18-17 1,17 0 15,-17 0-31,70 18 31,-17 0-15,17-18 0,-18 0-1,-34 17 1,34-17-1,-34 0 1,16 0 0,54 0-1,-70 0 1,52 0 0,-35 0-1,-18 0 1,-17 0-1,17 0 17,0 0-32,-17 0 15,-1 0 1,19 0 0,-19 0-1,1 0 1,0 0-1,-1 0 1,1 0 15,0 0-31,34 0 16,19 0 0,-53 0-1,52 0 1,-52 0-1,-1 0 1,1 0 0,0 0-1,-1 0 1,1-17 0,0 17-1,17-18 1,-35 0-1,18-17 1,-1-18 0,1-18-1,-18 1 1,0-1 0,0 1-1,0-1 1,18 1-1,-18 52 1,0-17 0,0 0 15,0 17 16,-18 18 78,-17 0-125,-18 0 15,17 0-15,-17 0 16,-17 0-16,17 0 31,-18 0-31,19 0 16,34 0-16,-17 0 16,-18 0-1,17 18 1,-17-18-1,-52 0 1,87 0-16,-17 0 16,-71 0-1,88 0-15,-52 0 16,17 0 0,0 17-1,18-17 1,-18 18-1,0-1 1,18-17 15,17 18-15,0 0 0,1-18-1,-1 0 1,-35 17-1,35-17 1,-17 0-16,17 0 16,-17 0-1,18 0-15,-1 0 16,-17 0 0,17 0-1,-35 0 1,35 0 15,1 18-31,-1-18 31,1 0 16,-1 0-16,0 0-15,18-18 0,-17 18-16,-1 0 15,0 0 79,1 0-16,-1 0-78,0 0 16,1 0-16,-1 0 15,0 0 1</inkml:trace>
  <inkml:trace contextRef="#ctx0" brushRef="#br0" timeOffset="69676.38">7514 5697 0</inkml:trace>
  <inkml:trace contextRef="#ctx0" brushRef="#br0" timeOffset="74529.83">2717 7302 0,'0'36'78,"17"-36"-62,-17 35-16,0-17 15,0 17-15,0 18 16,18-35 0,0 52 15,-1-35-15,1-17-1,0 0 1,-18 17-1,35-17 1,18 17 0,-18-18-1,0-17 1,-35 18-16,18 0 16,0-1-1,17 1 1,-17-18-16,52 18 15,1-1 1,17 1 0,35 0 15,-35-18-15,-17 0-1,17 0 1,-17 0-1,17 17 1,0-17 0,53 0-1,-88 0-15,106 0 16,-106 0 0,17 0-16,19 0 15,-36-17 1,-18-1-1,-35 0 32,17 1-31,-17-1 15,0 0-15,18 18-1,-18-17 1,0-1 0,0 0 15,0 1-15,-18 17 15,18-18-31,0-17 15,0 17 1,-17 18 0,-18-17 15,35-1 0,0-17-15,0 17-1,-18 18 1,18-35 0,0 17 15,0 1-31,-18 17 16,18-18-1,0 0 48,0 1-16,0-1-1,-17 18-14,17-18-32,0 1 15,-18-1 1,0 0 0,1 18-1,-1-35 1,-17 35-1,17-18 17,1 18-32,-1-35 15,-17 18 17,-1 17-17,1 0 1,-36-36-1,1 36 1,-18-17 0,0 17-1,-36-18 1,36 18 0,53-18-16,-54 18 15,36 0 1,18 0-16,-18 0 15,0 0 1,36 0 0,-1 0-1,0 0 1,-17 0 0,0 0-1,17 0 1,-17 0-1,17 18 1,-17-18 0,17 0-1,1 18 1,-18-18-16,-1 17 16,1 1-16,17-18 31,1 0-16,-1 0-15,0 18 16,1-18 15,-1 0-31,18 17 32,-35 1-17,17-1 1,-17 1-1,17-18 1,18 18 0,-17-18 46,-1 17-46</inkml:trace>
  <inkml:trace contextRef="#ctx0" brushRef="#br0" timeOffset="74562.84">2752 7355 0</inkml:trace>
  <inkml:trace contextRef="#ctx0" brushRef="#br0" timeOffset="88136.47">11677 11377 0,'36'18'94,"52"-18"-79,-18 0-15,1 0 16,-1 0-16,-17 0 15,18 0-15,-1 0 16,-52 0 0,0 0-1,-1 0 1,1 0 0,0 0-1,-1 0 1,1 0-16,0 0 31,-1 0-31,18 0 16,-17 0-16,0 0 15,-1 0 1,1 0 0,17 0-1,-17 0 1,0 0-1,-1 0 17,18 0-17,1 0 1,-19 0 0,19-18-1,-1 18 1,0 0 15,18 0-15,0 0-1,0 0 1,-35-18 0,17 18-1,18 0 1,-18 0-16,-17 0 15,35 0 1,-36-17 0,1 17-1,0 0 1,17 0 0,0 0-1,36 0 1,-36 0 15,0 0-31,1 0 16,-19 0-16,1-18 15,-1 1 1,-17-1 15,0 0-31,0 1 16,18 17-16,-18-18 15,0 0 1,18 1 0,-1-1-1,1-17 1,0-1 0,-1 1-1,-17 0 1,0 0 15,0-1-15,0 19-1,0-1 1,-17 0 0,17 1-1,0-1 1,-18 18-16,0-17 15,1-1 1,-1 18-16,18-18 16,0 1-1,-18 17 1,18-18 0,-52 0-1,16 18 1,-34-17-1,-54 17 17,18 0-17,36 0 1,-18 0 0,17 0-1,36 0 1,-36 0-1,36 0 1,17 0-16,-17 0 16,17 0-1,1 0-15,-36 0 16,18 0 0,-1 0-1,-17 0 1,18 0-1,-35 0 17,17 0-17,-18 0 1,18 0 0,0 0-1,18 0 1,-3987 0-1,7973 0 1,-3968 17 0,-1-17-1,1 18 1,-1-18 0,0 18-1,1-18 1,-1 0-1,-35 35 17,35-35-17,1 0 1,-1 0 0,-35 35-1,36-17 1,-1-1-1,18 1-15,0 0 16,0-1 0,0 1-1,0 0-15,0-1 16,0 1 0,0 17-1</inkml:trace>
  <inkml:trace contextRef="#ctx0" brushRef="#br0" timeOffset="89022.09">11713 11112 0,'0'0'0,"35"18"16,-35 0-16,0-1 31,0 1-31,17 0 47,-17-1-47,0 1 15,18-18-15,-18 18 16,18-1 0,-1-17-1,-17 18 1,0 0 15,18-18-15,-18 17-1,0 1 17,18-18-1,-1 17 0,1-17 32,-18 18-63,18-18 93,-1 0-77,1 0 78,-18 18-79,18-18 1,-1 0 47,1 0-48,-18 17-15</inkml:trace>
  <inkml:trace contextRef="#ctx0" brushRef="#br0" timeOffset="96360.29">12594 10566 0,'0'-18'15,"18"18"1,0 0-1,35 18 1,-36-1 0,19 19-1,-36-19 1,17 1 0,1 0-1,0-1 1,-1 1-1,-17-1 17,0 1 46,0 0-63,18-18 1,-1 0 0,-17 17-1,18-34 204,0-19-203,17 1-16,18-18 15,0 18-15,17-36 16,36 1 0,-88 70-1</inkml:trace>
  <inkml:trace contextRef="#ctx0" brushRef="#br0" timeOffset="131905.51">15505 9084 0,'0'35'94,"0"-17"-78,0 0-16,0-1 15,0 1 1,0 0-16,0-1 16,0 1 15,0-1-16,0 1 1,0 0 0,18-1-1,-18 1 1,0 0 0,0-1-1,17 1 1,-17 0 15,0-1-15,0 1-1,18-18-15,-18 17 32,0 1-17,0 0 1,0-1-1,0 1 1,17 0 0,-17-1-1,0 1 17,18-18-32,0 0 15,-18 18 1,0-1 15,17-17-31,1 18 16,17-18-1,18 35 1,35-35 0,-35 0-1,36 0 1,-19 0-16,-35 0 15,36 0 1,-18 0 0,17 0-1,-17 0 1,-35 0-16,0 0 16,105 0-1,-52 0 1,-1 0-1,-17 0 1,-35 0 0,17 0-1,0 0 1,1 0 0,-1 0-1,18 0 1,-36 0-16,19 0 15,-1 0 1,0 0 0,18 0-1,-18 0 1,54-18 0,-72 18-1,1 0 1,17 0-1,0 0 1,1 0 0,34 0-1,1 0 1,-1 0 0,-34 0 15,-19 0-31,1 0 15,-18-35 48,18 18-47,-18-1-16,0 0 15,0 1 1,0-36-1,0 0 1,0 18 0,0-1-1,0 19 1,0-1 0,0 0-1,0 1 16,0-1-31,0 0 16,-18 1-16,18-1 31,-18 18 47,1 0-46,-1 0-32,-17-17 0,-1-1 15,-87 18 1,-36-18 0,18 18-1,88 0 1,0 0-1,-35 0-15,53 0 16,-36 0 0,18 0-1,18 0 1,-35 0 0,-36 0-1,17 0 1,1-17-1,0 17 1,18 0 0,17 0-1,0 0 1,17 0 0,-16 0-1,34 0 1,-17 0-1,17 0-15,0 0 16,1 0 0,-1 0-1,-17 0 1,17 0 0,-17 0-1,17 0 1,1 0-1,-1 0 1,0 0 0,-17 0-1,0 0 1,-1-18 0,19 18 15,-18 0-31,17 0 15,0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0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3854" y="0"/>
            <a:ext cx="2972547" cy="49680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B295F1FE-BF5C-4133-888E-F5F240DECB11}" type="datetimeFigureOut">
              <a:rPr lang="ko-KR" altLang="en-US" smtClean="0"/>
              <a:t>2020. 10. 27.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482" y="4715712"/>
            <a:ext cx="5487041" cy="4466511"/>
          </a:xfrm>
          <a:prstGeom prst="rect">
            <a:avLst/>
          </a:prstGeom>
        </p:spPr>
        <p:txBody>
          <a:bodyPr vert="horz" lIns="91417" tIns="45709" rIns="91417" bIns="4570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72547" cy="496808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3854" y="9428243"/>
            <a:ext cx="2972547" cy="496808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5FB7613C-DA7C-48A6-AF55-3D4D6AB3CDD2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167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121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623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9671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52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10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566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31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832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552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2087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915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167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799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121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7876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780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2044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3082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0947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9899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7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0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594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050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999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22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130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20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641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712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</a:t>
            </a:r>
            <a:r>
              <a:rPr lang="en-US" altLang="ko-KR" baseline="0" dirty="0"/>
              <a:t> table was adapted from Maria’s paper.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613C-DA7C-48A6-AF55-3D4D6AB3CDD2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250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14E2-223E-4D57-AD6A-7D37295AB79E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15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31DC-95BC-414D-9BEA-A57003668652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132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AD0C-6954-4724-B596-804982775569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39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7144-AEDF-489E-9F67-2432901EC766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79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CA95-9FBA-4790-94FC-1C55C8ECFA5F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45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56F1-2279-4FC8-BC6F-31ABC20C823C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89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E378-01B7-4F1C-97B0-EF8897F8C39B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260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9425-9C7E-462B-B05E-87C0BB42DD05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06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3D14-57DC-4C3B-81FE-EF79BA74665A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11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7A4-380E-4518-9068-7AD15A0D3820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253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F3FA-212D-4B05-A9EF-FE37F9D53A7C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611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101A-8D92-492C-AF1F-8070E9A95176}" type="datetime1">
              <a:rPr lang="en-US" altLang="ko-KR" smtClean="0"/>
              <a:t>10/27/20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51A2-2AA7-4A15-B10B-76CBE5D4DAEA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80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ipark@chonnam.ac.k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sky6261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560840" cy="3168352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ko-KR" sz="3600" b="1" spc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EXPLORATORY TWO-DIMENSIONAL APPROACH TO PORT CHOICE BEHAVIOR MODELING</a:t>
            </a:r>
            <a:br>
              <a:rPr lang="en-US" altLang="ko-KR" sz="3600" b="1" spc="0" dirty="0"/>
            </a:br>
            <a:br>
              <a:rPr lang="en-US" altLang="ko-KR" sz="2800" spc="0" dirty="0"/>
            </a:br>
            <a:r>
              <a:rPr lang="en-US" altLang="ko-KR" sz="2000" spc="0" dirty="0"/>
              <a:t>VI Meeting on International Economics, IEI, University Jaume 1,</a:t>
            </a:r>
            <a:br>
              <a:rPr lang="en-US" altLang="ko-KR" sz="2000" spc="0" dirty="0"/>
            </a:br>
            <a:r>
              <a:rPr lang="en-US" altLang="ko-KR" sz="2000" spc="0" dirty="0"/>
              <a:t>September 27-29, 2017, Villa-real, Spain</a:t>
            </a:r>
            <a:endParaRPr lang="ko-KR" altLang="en-US" sz="2800" spc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437112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ko-KR" sz="2000" dirty="0">
                <a:latin typeface="Arial Narrow" panose="020B0606020202030204" pitchFamily="34" charset="0"/>
              </a:rPr>
              <a:t>BI Park and SK Sung</a:t>
            </a:r>
          </a:p>
          <a:p>
            <a:pPr algn="r">
              <a:lnSpc>
                <a:spcPct val="110000"/>
              </a:lnSpc>
            </a:pPr>
            <a:r>
              <a:rPr lang="en-US" altLang="ko-KR" sz="2000" dirty="0">
                <a:latin typeface="Arial Narrow" panose="020B0606020202030204" pitchFamily="34" charset="0"/>
              </a:rPr>
              <a:t>School of Logistics and Commerce</a:t>
            </a:r>
          </a:p>
          <a:p>
            <a:pPr algn="r"/>
            <a:r>
              <a:rPr lang="en-US" altLang="ko-KR" sz="2000" dirty="0">
                <a:latin typeface="Arial Narrow" panose="020B0606020202030204" pitchFamily="34" charset="0"/>
              </a:rPr>
              <a:t>Chonnam National University, KOREA</a:t>
            </a:r>
          </a:p>
        </p:txBody>
      </p:sp>
    </p:spTree>
    <p:extLst>
      <p:ext uri="{BB962C8B-B14F-4D97-AF65-F5344CB8AC3E}">
        <p14:creationId xmlns:p14="http://schemas.microsoft.com/office/powerpoint/2010/main" val="387367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8262"/>
          </a:xfrm>
        </p:spPr>
        <p:txBody>
          <a:bodyPr/>
          <a:lstStyle/>
          <a:p>
            <a:r>
              <a:rPr lang="en-US" altLang="ko-KR" b="1" dirty="0"/>
              <a:t>ASSUMPTIONS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412777"/>
            <a:ext cx="7886700" cy="4764186"/>
          </a:xfrm>
        </p:spPr>
        <p:txBody>
          <a:bodyPr>
            <a:normAutofit/>
          </a:bodyPr>
          <a:lstStyle/>
          <a:p>
            <a:r>
              <a:rPr lang="en-US" altLang="ko-KR" sz="2400" spc="0" dirty="0"/>
              <a:t>The port users select ports by the </a:t>
            </a:r>
            <a:r>
              <a:rPr lang="en-US" altLang="ko-KR" sz="2400" b="1" spc="0" dirty="0"/>
              <a:t>preference recognitions or perceptions</a:t>
            </a:r>
            <a:r>
              <a:rPr lang="en-US" altLang="ko-KR" sz="2400" spc="0" dirty="0"/>
              <a:t> to serval related factors of their own</a:t>
            </a:r>
          </a:p>
          <a:p>
            <a:r>
              <a:rPr lang="en-US" altLang="ko-KR" sz="2400" spc="0" dirty="0"/>
              <a:t>Port choice factors are </a:t>
            </a:r>
            <a:r>
              <a:rPr lang="en-US" altLang="ko-KR" sz="2400" b="1" spc="0" dirty="0"/>
              <a:t>multi-dimensional</a:t>
            </a:r>
            <a:r>
              <a:rPr lang="en-US" altLang="ko-KR" sz="2400" spc="0" dirty="0"/>
              <a:t> to choice behavior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Proportional form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Factors affecting selection behavior only above a certain level(Attractive or excitement)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Minimum </a:t>
            </a:r>
            <a:r>
              <a:rPr lang="en-US" altLang="ko-KR" sz="2000" spc="0" dirty="0"/>
              <a:t>requirements(Must-be)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Indifferent</a:t>
            </a:r>
          </a:p>
          <a:p>
            <a:pPr lvl="1"/>
            <a:endParaRPr lang="en-US" altLang="ko-KR" sz="2000" spc="0" dirty="0"/>
          </a:p>
          <a:p>
            <a:pPr marL="45720" indent="0">
              <a:buNone/>
            </a:pPr>
            <a:r>
              <a:rPr lang="en-US" altLang="ko-KR" sz="2400" spc="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⇒</a:t>
            </a:r>
            <a:r>
              <a:rPr lang="en-US" altLang="ko-KR" sz="2400" spc="0" dirty="0"/>
              <a:t> Need to c</a:t>
            </a:r>
            <a:r>
              <a:rPr lang="en-US" altLang="ko-KR" sz="2400" dirty="0"/>
              <a:t>onstruct a port choice behavior structure reflecting each factor characteristics</a:t>
            </a:r>
            <a:endParaRPr lang="ko-KR" altLang="en-US" sz="2400" spc="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09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en-US" altLang="ko-KR" b="1" dirty="0"/>
              <a:t>KANO MODEL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Developed by </a:t>
            </a:r>
            <a:r>
              <a:rPr lang="en-US" altLang="ko-KR" sz="2400" b="1" dirty="0"/>
              <a:t>Kano, Noriaki et al.(1984)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b="1" dirty="0"/>
              <a:t>Two-dimensional service-quality modeling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ko-KR" sz="1800" dirty="0"/>
              <a:t>Kano, N., Seraku, N., and Takahashi, F. (1984), “Attractive quality and must-be quality,” </a:t>
            </a:r>
            <a:r>
              <a:rPr lang="en-US" altLang="ko-KR" sz="1800" i="1" dirty="0"/>
              <a:t>The Journal of the Japanese Society for Quality Control</a:t>
            </a:r>
            <a:r>
              <a:rPr lang="en-US" altLang="ko-KR" sz="1800" dirty="0"/>
              <a:t>, 14(2), 39-48. – Written by Japanese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Based on the idea of </a:t>
            </a:r>
            <a:r>
              <a:rPr lang="en-US" altLang="ko-KR" sz="2000" b="1" dirty="0"/>
              <a:t>Herzberg’s Motivators - Hyiegnes Theory</a:t>
            </a:r>
          </a:p>
          <a:p>
            <a:pPr lvl="2">
              <a:lnSpc>
                <a:spcPct val="100000"/>
              </a:lnSpc>
            </a:pPr>
            <a:endParaRPr lang="en-US" altLang="ko-KR" sz="1600" dirty="0"/>
          </a:p>
          <a:p>
            <a:pPr>
              <a:lnSpc>
                <a:spcPct val="100000"/>
              </a:lnSpc>
            </a:pPr>
            <a:r>
              <a:rPr lang="en-US" altLang="ko-KR" sz="2400" dirty="0"/>
              <a:t>Assumption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The existence of </a:t>
            </a:r>
            <a:r>
              <a:rPr lang="en-US" altLang="ko-KR" sz="2000" b="1" dirty="0"/>
              <a:t>nonlinear and asymmetric relationships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Between the attribute-level performance of service factors and overall customer satisfaction (OCS)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The model consider </a:t>
            </a:r>
            <a:r>
              <a:rPr lang="en-US" altLang="ko-KR" sz="2000" b="1" dirty="0"/>
              <a:t>the order of impact: M&gt;O&gt;A&gt;I</a:t>
            </a:r>
            <a:endParaRPr lang="ko-KR" altLang="en-US" sz="2000" b="1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45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1"/>
          </a:xfrm>
        </p:spPr>
        <p:txBody>
          <a:bodyPr/>
          <a:lstStyle/>
          <a:p>
            <a:r>
              <a:rPr lang="en-US" altLang="ko-KR" b="1" dirty="0"/>
              <a:t>KANO MODEL(SELECTION)</a:t>
            </a:r>
            <a:endParaRPr lang="ko-KR" altLang="en-US" b="1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1520" y="980728"/>
            <a:ext cx="8387220" cy="5256584"/>
            <a:chOff x="251520" y="980728"/>
            <a:chExt cx="8387220" cy="5256584"/>
          </a:xfrm>
        </p:grpSpPr>
        <p:sp>
          <p:nvSpPr>
            <p:cNvPr id="17" name="Rectangle 16"/>
            <p:cNvSpPr/>
            <p:nvPr/>
          </p:nvSpPr>
          <p:spPr>
            <a:xfrm>
              <a:off x="539552" y="980728"/>
              <a:ext cx="295232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59" y="1124744"/>
              <a:ext cx="8133481" cy="5112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37540" y="1251784"/>
              <a:ext cx="1728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563CF4"/>
                  </a:solidFill>
                </a:rPr>
                <a:t>Subjective aspect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520" y="3450486"/>
              <a:ext cx="16061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563CF4"/>
                  </a:solidFill>
                </a:rPr>
                <a:t>Objective aspect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2200" y="142106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Excitement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60232" y="4221088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Basic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1721" y="3390789"/>
              <a:ext cx="11805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No Satisfaction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721" y="4037582"/>
              <a:ext cx="135335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No Dissatisfaction</a:t>
              </a:r>
            </a:p>
          </p:txBody>
        </p:sp>
        <p:cxnSp>
          <p:nvCxnSpPr>
            <p:cNvPr id="29" name="Straight Arrow Connector 28"/>
            <p:cNvCxnSpPr>
              <a:stCxn id="27" idx="3"/>
            </p:cNvCxnSpPr>
            <p:nvPr/>
          </p:nvCxnSpPr>
          <p:spPr>
            <a:xfrm>
              <a:off x="3232232" y="3529289"/>
              <a:ext cx="1333469" cy="257538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405074" y="3808057"/>
              <a:ext cx="1160627" cy="368025"/>
            </a:xfrm>
            <a:prstGeom prst="straightConnector1">
              <a:avLst/>
            </a:prstGeom>
            <a:ln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06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07877" y="230898"/>
            <a:ext cx="7886700" cy="605814"/>
          </a:xfrm>
        </p:spPr>
        <p:txBody>
          <a:bodyPr/>
          <a:lstStyle/>
          <a:p>
            <a:r>
              <a:rPr lang="en-US" altLang="ko-KR" b="1" dirty="0"/>
              <a:t>Factor Categories in Kano Model</a:t>
            </a:r>
            <a:endParaRPr lang="ko-KR" altLang="en-US" b="1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54177"/>
              </p:ext>
            </p:extLst>
          </p:nvPr>
        </p:nvGraphicFramePr>
        <p:xfrm>
          <a:off x="102352" y="836712"/>
          <a:ext cx="8865950" cy="488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460">
                  <a:extLst>
                    <a:ext uri="{9D8B030D-6E8A-4147-A177-3AD203B41FA5}">
                      <a16:colId xmlns:a16="http://schemas.microsoft.com/office/drawing/2014/main" val="122058183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673362411"/>
                    </a:ext>
                  </a:extLst>
                </a:gridCol>
                <a:gridCol w="2539994">
                  <a:extLst>
                    <a:ext uri="{9D8B030D-6E8A-4147-A177-3AD203B41FA5}">
                      <a16:colId xmlns:a16="http://schemas.microsoft.com/office/drawing/2014/main" val="2814180809"/>
                    </a:ext>
                  </a:extLst>
                </a:gridCol>
              </a:tblGrid>
              <a:tr h="3831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25251"/>
                  </a:ext>
                </a:extLst>
              </a:tr>
              <a:tr h="8405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Attractive</a:t>
                      </a:r>
                    </a:p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(Satisfiers)</a:t>
                      </a:r>
                    </a:p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-Excitement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Attractive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 leads to a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satisfaction,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whereas its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does not increase dissatisfaction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 a good number of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Attractive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63072"/>
                  </a:ext>
                </a:extLst>
              </a:tr>
              <a:tr h="8405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One-dimensional</a:t>
                      </a:r>
                    </a:p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(Criticals)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One-dimensional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fulfillment helps enhance the satisfaction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vice versa.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 a good number of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One-dimensional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34850"/>
                  </a:ext>
                </a:extLst>
              </a:tr>
              <a:tr h="8405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Must-be</a:t>
                      </a:r>
                    </a:p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(Dissatisfiers)</a:t>
                      </a:r>
                    </a:p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-Basic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Must-be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produces absolute dissatisfaction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its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presence does not increase satisfaction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Continue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Must-be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93781"/>
                  </a:ext>
                </a:extLst>
              </a:tr>
              <a:tr h="8405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Indifferent</a:t>
                      </a:r>
                    </a:p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(Neutrals)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Indifferent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attribute, that result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neither in satisfaction nor dissatisfaction, whether fulfilled or not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Indifferent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attributes as many as possible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281667"/>
                  </a:ext>
                </a:extLst>
              </a:tr>
              <a:tr h="8405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Reverse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 presence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dissatisfaction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its </a:t>
                      </a:r>
                      <a:r>
                        <a:rPr lang="en-US" altLang="ko-K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causes satisfaction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Avoid </a:t>
                      </a:r>
                      <a:r>
                        <a:rPr lang="en-US" altLang="ko-K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Reverse </a:t>
                      </a: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attributes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6728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452" y="5777988"/>
            <a:ext cx="88659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( ) : Cadotte, E. and Turgeon, N.(1988), “Dissatisfiers and Satisfiers : Suggestions from Consumer Complaints and Compliments,” </a:t>
            </a:r>
            <a:r>
              <a:rPr lang="en-US" sz="1400" i="1" dirty="0"/>
              <a:t>Journal of Consumer Satisfaction, Dissatisfaction, and Complaining Behavior</a:t>
            </a:r>
            <a:r>
              <a:rPr lang="en-US" sz="1400" dirty="0"/>
              <a:t>, 1, 74-79.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437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en-US" altLang="ko-KR" b="1" dirty="0"/>
              <a:t>Structure of Kano Questionnaires</a:t>
            </a:r>
            <a:endParaRPr lang="ko-KR" altLang="en-US" b="1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8" t="1819" r="12014" b="58252"/>
          <a:stretch/>
        </p:blipFill>
        <p:spPr>
          <a:xfrm>
            <a:off x="323528" y="1329142"/>
            <a:ext cx="8496945" cy="41880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544" y="1329142"/>
            <a:ext cx="1944216" cy="227650"/>
          </a:xfrm>
          <a:prstGeom prst="rect">
            <a:avLst/>
          </a:prstGeom>
          <a:noFill/>
          <a:ln w="28575">
            <a:solidFill>
              <a:srgbClr val="563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63CF4"/>
                </a:solidFill>
              </a:rPr>
              <a:t>Positive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648" y="3423187"/>
            <a:ext cx="1944216" cy="227650"/>
          </a:xfrm>
          <a:prstGeom prst="rect">
            <a:avLst/>
          </a:prstGeom>
          <a:noFill/>
          <a:ln w="28575">
            <a:solidFill>
              <a:srgbClr val="563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63CF4"/>
                </a:solidFill>
              </a:rPr>
              <a:t>Negative Question</a:t>
            </a:r>
          </a:p>
        </p:txBody>
      </p:sp>
    </p:spTree>
    <p:extLst>
      <p:ext uri="{BB962C8B-B14F-4D97-AF65-F5344CB8AC3E}">
        <p14:creationId xmlns:p14="http://schemas.microsoft.com/office/powerpoint/2010/main" val="323128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4594"/>
          </a:xfrm>
        </p:spPr>
        <p:txBody>
          <a:bodyPr/>
          <a:lstStyle/>
          <a:p>
            <a:r>
              <a:rPr lang="en-US" altLang="ko-KR" b="1" dirty="0"/>
              <a:t>Kano Evaluation</a:t>
            </a:r>
            <a:endParaRPr lang="ko-KR" altLang="en-US" b="1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59"/>
            <a:ext cx="8568952" cy="496855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427984" y="2492896"/>
            <a:ext cx="4104456" cy="18002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644008" y="1484784"/>
            <a:ext cx="2808312" cy="360040"/>
          </a:xfrm>
          <a:prstGeom prst="rect">
            <a:avLst/>
          </a:prstGeom>
          <a:noFill/>
          <a:ln w="19050">
            <a:solidFill>
              <a:srgbClr val="563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544" y="3140968"/>
            <a:ext cx="936104" cy="648072"/>
          </a:xfrm>
          <a:prstGeom prst="rect">
            <a:avLst/>
          </a:prstGeom>
          <a:noFill/>
          <a:ln w="19050">
            <a:solidFill>
              <a:srgbClr val="563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Oval 4"/>
          <p:cNvSpPr/>
          <p:nvPr/>
        </p:nvSpPr>
        <p:spPr>
          <a:xfrm>
            <a:off x="1655676" y="2924944"/>
            <a:ext cx="720080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596336" y="1918329"/>
            <a:ext cx="720080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95270" y="2924944"/>
            <a:ext cx="720080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 flipV="1">
            <a:off x="2375756" y="2134353"/>
            <a:ext cx="5220580" cy="100661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4"/>
            <a:endCxn id="11" idx="0"/>
          </p:cNvCxnSpPr>
          <p:nvPr/>
        </p:nvCxnSpPr>
        <p:spPr>
          <a:xfrm>
            <a:off x="7956376" y="2350377"/>
            <a:ext cx="198934" cy="5745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en-US" altLang="ko-KR" b="1" dirty="0"/>
              <a:t>Model Weakness</a:t>
            </a:r>
            <a:endParaRPr lang="ko-KR" altLang="en-US" b="1" spc="-100" dirty="0">
              <a:solidFill>
                <a:srgbClr val="FFFF00"/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082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spc="0" dirty="0"/>
              <a:t>The Kano 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Categorizes the </a:t>
            </a:r>
            <a:r>
              <a:rPr lang="en-US" altLang="ko-KR" sz="2000" b="1" dirty="0"/>
              <a:t>quality attributes </a:t>
            </a:r>
            <a:r>
              <a:rPr lang="en-US" altLang="ko-KR" sz="2000" dirty="0"/>
              <a:t>by </a:t>
            </a:r>
            <a:r>
              <a:rPr lang="en-US" altLang="ko-KR" sz="2000" spc="0" dirty="0"/>
              <a:t>the number of </a:t>
            </a:r>
            <a:r>
              <a:rPr lang="en-US" altLang="ko-KR" sz="2000" b="1" dirty="0"/>
              <a:t>frequencies of respondents’ answers</a:t>
            </a:r>
            <a:endParaRPr lang="en-US" altLang="ko-KR" sz="2000" b="1" spc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b="1" dirty="0"/>
              <a:t>Ignores</a:t>
            </a:r>
            <a:r>
              <a:rPr lang="en-US" altLang="ko-KR" sz="2000" dirty="0"/>
              <a:t> the difference between with relatively </a:t>
            </a:r>
            <a:r>
              <a:rPr lang="en-US" altLang="ko-KR" sz="2000" b="1" dirty="0"/>
              <a:t>multiple characteristic factors</a:t>
            </a:r>
            <a:r>
              <a:rPr lang="en-US" altLang="ko-KR" sz="2000" dirty="0"/>
              <a:t> and </a:t>
            </a:r>
            <a:r>
              <a:rPr lang="en-US" altLang="ko-KR" sz="2000" b="1" dirty="0"/>
              <a:t>single prominent characteristic factor</a:t>
            </a:r>
            <a:endParaRPr lang="en-US" altLang="ko-KR" sz="200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16</a:t>
            </a:fld>
            <a:endParaRPr lang="ko-KR" altLang="en-US" dirty="0"/>
          </a:p>
        </p:txBody>
      </p:sp>
      <p:graphicFrame>
        <p:nvGraphicFramePr>
          <p:cNvPr id="6" name="내용 개체 틀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003414"/>
              </p:ext>
            </p:extLst>
          </p:nvPr>
        </p:nvGraphicFramePr>
        <p:xfrm>
          <a:off x="860959" y="3140968"/>
          <a:ext cx="7422081" cy="2511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7767">
                  <a:extLst>
                    <a:ext uri="{9D8B030D-6E8A-4147-A177-3AD203B41FA5}">
                      <a16:colId xmlns:a16="http://schemas.microsoft.com/office/drawing/2014/main" val="3707557230"/>
                    </a:ext>
                  </a:extLst>
                </a:gridCol>
                <a:gridCol w="1274371">
                  <a:extLst>
                    <a:ext uri="{9D8B030D-6E8A-4147-A177-3AD203B41FA5}">
                      <a16:colId xmlns:a16="http://schemas.microsoft.com/office/drawing/2014/main" val="3293682154"/>
                    </a:ext>
                  </a:extLst>
                </a:gridCol>
                <a:gridCol w="1274371">
                  <a:extLst>
                    <a:ext uri="{9D8B030D-6E8A-4147-A177-3AD203B41FA5}">
                      <a16:colId xmlns:a16="http://schemas.microsoft.com/office/drawing/2014/main" val="715025323"/>
                    </a:ext>
                  </a:extLst>
                </a:gridCol>
                <a:gridCol w="1168173">
                  <a:extLst>
                    <a:ext uri="{9D8B030D-6E8A-4147-A177-3AD203B41FA5}">
                      <a16:colId xmlns:a16="http://schemas.microsoft.com/office/drawing/2014/main" val="1971798301"/>
                    </a:ext>
                  </a:extLst>
                </a:gridCol>
                <a:gridCol w="1168173">
                  <a:extLst>
                    <a:ext uri="{9D8B030D-6E8A-4147-A177-3AD203B41FA5}">
                      <a16:colId xmlns:a16="http://schemas.microsoft.com/office/drawing/2014/main" val="1666985621"/>
                    </a:ext>
                  </a:extLst>
                </a:gridCol>
                <a:gridCol w="1619226">
                  <a:extLst>
                    <a:ext uri="{9D8B030D-6E8A-4147-A177-3AD203B41FA5}">
                      <a16:colId xmlns:a16="http://schemas.microsoft.com/office/drawing/2014/main" val="3192039608"/>
                    </a:ext>
                  </a:extLst>
                </a:gridCol>
              </a:tblGrid>
              <a:tr h="2654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Attribute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Attract.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Must-be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Forms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88845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00343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778127043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409055714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2058837874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13002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307970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0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fr-FR" altLang="ko-KR" b="1" dirty="0"/>
              <a:t>Customer Satisfaction Coefficient</a:t>
            </a:r>
            <a:br>
              <a:rPr lang="fr-FR" altLang="ko-KR" b="1" dirty="0"/>
            </a:br>
            <a:r>
              <a:rPr lang="fr-FR" altLang="ko-KR" sz="2400" b="1" dirty="0"/>
              <a:t>(CS-Coefficient: Berger et al., 1993)</a:t>
            </a:r>
            <a:endParaRPr lang="en-US" altLang="ko-KR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1600902"/>
            <a:ext cx="7886700" cy="3747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Indicative of </a:t>
            </a:r>
            <a:r>
              <a:rPr lang="en-US" altLang="ko-KR" sz="2400" b="1" dirty="0"/>
              <a:t>how strongly a product feature may influence satisfaction</a:t>
            </a:r>
            <a:r>
              <a:rPr lang="en-US" altLang="ko-KR" sz="2400" dirty="0"/>
              <a:t> or, in case of its ”</a:t>
            </a:r>
            <a:r>
              <a:rPr lang="en-US" altLang="ko-KR" sz="2400" b="1" dirty="0"/>
              <a:t>non-fulfillment</a:t>
            </a:r>
            <a:r>
              <a:rPr lang="en-US" altLang="ko-KR" sz="2400" dirty="0"/>
              <a:t>” </a:t>
            </a:r>
            <a:r>
              <a:rPr lang="en-US" altLang="ko-KR" sz="2400" b="1" dirty="0"/>
              <a:t>customer dissatisfaction</a:t>
            </a:r>
            <a:endParaRPr lang="en-US" altLang="ko-KR" sz="2400" b="1" spc="0" dirty="0"/>
          </a:p>
          <a:p>
            <a:pPr>
              <a:lnSpc>
                <a:spcPct val="100000"/>
              </a:lnSpc>
            </a:pPr>
            <a:r>
              <a:rPr lang="en-US" altLang="ko-KR" sz="2400" spc="0" dirty="0"/>
              <a:t>Extent of </a:t>
            </a:r>
            <a:r>
              <a:rPr lang="en-US" altLang="ko-KR" sz="2400" b="1" spc="0" dirty="0"/>
              <a:t>satisfaction</a:t>
            </a:r>
            <a:r>
              <a:rPr lang="en-US" altLang="ko-KR" sz="2400" spc="0" dirty="0"/>
              <a:t>: (A+O)/(A+O+M+I)</a:t>
            </a:r>
          </a:p>
          <a:p>
            <a:pPr>
              <a:lnSpc>
                <a:spcPct val="100000"/>
              </a:lnSpc>
            </a:pPr>
            <a:r>
              <a:rPr lang="en-US" altLang="ko-KR" sz="2400" spc="0" dirty="0"/>
              <a:t>Extent of </a:t>
            </a:r>
            <a:r>
              <a:rPr lang="en-US" altLang="ko-KR" sz="2400" b="1" spc="0" dirty="0"/>
              <a:t>dissatisfaction</a:t>
            </a:r>
            <a:r>
              <a:rPr lang="en-US" altLang="ko-KR" sz="2400" spc="0" dirty="0"/>
              <a:t>: (O+M)/(A+O+M+I) x (-1)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A minus sign is put in front of the CS-coefficient of customer dissatisfaction to emphasize its </a:t>
            </a:r>
            <a:r>
              <a:rPr lang="en-US" altLang="ko-KR" sz="2000" b="1" spc="0" dirty="0"/>
              <a:t>negative influence on customer satisfaction</a:t>
            </a:r>
            <a:r>
              <a:rPr lang="en-US" altLang="ko-KR" sz="2000" spc="0" dirty="0"/>
              <a:t> if this quality is not fulfilled</a:t>
            </a: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59532" y="551558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Berger, C. et al. (1993), “Kano’s methods for understanding customer-defined quality,” </a:t>
            </a:r>
            <a:r>
              <a:rPr lang="en-US" sz="1400" i="1" dirty="0"/>
              <a:t>Center for Quality of Management Journal</a:t>
            </a:r>
            <a:r>
              <a:rPr lang="en-US" sz="1400" dirty="0"/>
              <a:t>, 2(4), 2-36.</a:t>
            </a:r>
          </a:p>
        </p:txBody>
      </p:sp>
    </p:spTree>
    <p:extLst>
      <p:ext uri="{BB962C8B-B14F-4D97-AF65-F5344CB8AC3E}">
        <p14:creationId xmlns:p14="http://schemas.microsoft.com/office/powerpoint/2010/main" val="75699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r>
              <a:rPr lang="en-US" b="1" dirty="0"/>
              <a:t>EMPRRITICAL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Pool of Factors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Pilot Survey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Main Survey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Importance Selection Analysis (or IPA)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67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612360"/>
          </a:xfrm>
        </p:spPr>
        <p:txBody>
          <a:bodyPr/>
          <a:lstStyle/>
          <a:p>
            <a:r>
              <a:rPr lang="en-US" altLang="ko-KR" b="1" dirty="0"/>
              <a:t>Pool of Port Choice Factors</a:t>
            </a:r>
            <a:endParaRPr lang="ko-KR" altLang="en-US" b="1" spc="-100" dirty="0">
              <a:solidFill>
                <a:srgbClr val="FFFF00"/>
              </a:solidFill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011079"/>
              </p:ext>
            </p:extLst>
          </p:nvPr>
        </p:nvGraphicFramePr>
        <p:xfrm>
          <a:off x="251520" y="1005235"/>
          <a:ext cx="2952328" cy="4921164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1055036644"/>
                    </a:ext>
                  </a:extLst>
                </a:gridCol>
              </a:tblGrid>
              <a:tr h="3065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</a:rPr>
                        <a:t>Attributes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84932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Traffic Volume and Throughput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329133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Containerized Cargo Proportion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25595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Geographical merit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073679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Major Container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Center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738776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Frequencies of feeder vessels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430310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Variety of Service Routes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581051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Competitiveness and Diversity of Other Modes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657795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Deviation from Trunk Routes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895094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Short Transit Time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859072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Proximity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to Alternative Port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826591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Intermodal Links and Network Accessibility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31861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Frequency of Trunk Routes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124676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Depth of the port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66731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Size of Port and terminal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331847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Infra and Superstructure of Port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587851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 Information System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190349"/>
                  </a:ext>
                </a:extLst>
              </a:tr>
              <a:tr h="2702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Cost for Inland Transportation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717741"/>
                  </a:ext>
                </a:extLst>
              </a:tr>
            </a:tbl>
          </a:graphicData>
        </a:graphic>
      </p:graphicFrame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>
          <a:xfrm>
            <a:off x="3028950" y="6063592"/>
            <a:ext cx="3086100" cy="365125"/>
          </a:xfrm>
        </p:spPr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8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76639"/>
              </p:ext>
            </p:extLst>
          </p:nvPr>
        </p:nvGraphicFramePr>
        <p:xfrm>
          <a:off x="3203848" y="1006703"/>
          <a:ext cx="3141886" cy="4921164"/>
        </p:xfrm>
        <a:graphic>
          <a:graphicData uri="http://schemas.openxmlformats.org/drawingml/2006/table">
            <a:tbl>
              <a:tblPr/>
              <a:tblGrid>
                <a:gridCol w="3141886">
                  <a:extLst>
                    <a:ext uri="{9D8B030D-6E8A-4147-A177-3AD203B41FA5}">
                      <a16:colId xmlns:a16="http://schemas.microsoft.com/office/drawing/2014/main" val="1055036644"/>
                    </a:ext>
                  </a:extLst>
                </a:gridCol>
              </a:tblGrid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</a:rPr>
                        <a:t>Attributes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84932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 Service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Coverage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37020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Economic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Size of Local and Regional Market Niche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49049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Vessel Berthing Capacity of Port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346744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Sufficiency and Quality of Port Equipment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461225"/>
                  </a:ext>
                </a:extLst>
              </a:tr>
              <a:tr h="2486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Cargo Handling System Support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258380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State-Aided and Influence on Cost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952603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Cost for Terminal Handling and Storage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761067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Free Dwell Time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135344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Related Business Operation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174567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Privileged Ownership Contract to Carrier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45810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Balance of Inbound and Outbound Cargo 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350420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Calling of Alliance Members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557560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Calling of Competitors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614303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 Dues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10593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  <a:cs typeface="+mn-cs"/>
                        </a:rPr>
                        <a:t>Port Incentive Scheme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530636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  <a:cs typeface="+mn-cs"/>
                        </a:rPr>
                        <a:t>National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  <a:cs typeface="+mn-cs"/>
                        </a:rPr>
                        <a:t> Stability (Politics, Society, Labor, etc.)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084484"/>
                  </a:ext>
                </a:extLst>
              </a:tr>
              <a:tr h="2293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89389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3061" y="5938377"/>
            <a:ext cx="160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+mj-lt"/>
                <a:ea typeface="함초롬바탕" panose="02030604000101010101" pitchFamily="18" charset="-127"/>
                <a:cs typeface="함초롬바탕" panose="02030604000101010101" pitchFamily="18" charset="-127"/>
              </a:rPr>
              <a:t>Yun and Park(2017)</a:t>
            </a:r>
            <a:endParaRPr lang="ko-KR" altLang="en-US" sz="1400" b="1" dirty="0">
              <a:latin typeface="+mj-lt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9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768175"/>
              </p:ext>
            </p:extLst>
          </p:nvPr>
        </p:nvGraphicFramePr>
        <p:xfrm>
          <a:off x="6345734" y="1004674"/>
          <a:ext cx="2546746" cy="4921164"/>
        </p:xfrm>
        <a:graphic>
          <a:graphicData uri="http://schemas.openxmlformats.org/drawingml/2006/table">
            <a:tbl>
              <a:tblPr/>
              <a:tblGrid>
                <a:gridCol w="2546746">
                  <a:extLst>
                    <a:ext uri="{9D8B030D-6E8A-4147-A177-3AD203B41FA5}">
                      <a16:colId xmlns:a16="http://schemas.microsoft.com/office/drawing/2014/main" val="1055036644"/>
                    </a:ext>
                  </a:extLst>
                </a:gridCol>
              </a:tblGrid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굴림" panose="020B0600000101010101" pitchFamily="50" charset="-127"/>
                        </a:rPr>
                        <a:t>Attributes</a:t>
                      </a:r>
                      <a:endParaRPr lang="ko-KR" altLang="en-US" sz="1600" b="1" kern="0" spc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84932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 Tradition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and Organization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556938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Quality of Customs Handling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410546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 Authority Policy and Regulations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482195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Container Handling Efficiency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118457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Flexible Operation Process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489339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Reliability of Cargo Handling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263109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 Marketing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802460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Length of Port Berthing Time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150069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 Productivity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44553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Port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Safety and Security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002813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Recognition and Reputation of Port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874692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Prompt</a:t>
                      </a:r>
                      <a:r>
                        <a:rPr lang="en-US" altLang="ko-KR" sz="1400" b="0" kern="0" spc="-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Response to Claim and Request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999081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Supporting Services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44447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Cargo Handling Safety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144163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Speedy Cargo Handling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418472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Quality and Availability of Staff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858476"/>
                  </a:ext>
                </a:extLst>
              </a:tr>
              <a:tr h="236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733" marR="27733" marT="7667" marB="766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93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3314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33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en-US" altLang="ko-KR" b="1" dirty="0"/>
              <a:t>PRESENTATION OUTLINE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49685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b="1" spc="0" dirty="0"/>
              <a:t>RESEARCH MOTIVATION</a:t>
            </a:r>
          </a:p>
          <a:p>
            <a:pPr>
              <a:lnSpc>
                <a:spcPct val="150000"/>
              </a:lnSpc>
            </a:pPr>
            <a:r>
              <a:rPr lang="en-US" altLang="ko-KR" b="1" spc="0" dirty="0"/>
              <a:t>RESEARCH GOALS &amp; METHODOLOGY</a:t>
            </a:r>
          </a:p>
          <a:p>
            <a:pPr>
              <a:lnSpc>
                <a:spcPct val="150000"/>
              </a:lnSpc>
            </a:pPr>
            <a:r>
              <a:rPr lang="en-US" altLang="ko-KR" b="1" spc="0" dirty="0"/>
              <a:t>LITERATURE REVIEW</a:t>
            </a:r>
          </a:p>
          <a:p>
            <a:pPr>
              <a:lnSpc>
                <a:spcPct val="150000"/>
              </a:lnSpc>
            </a:pPr>
            <a:r>
              <a:rPr lang="en-US" altLang="ko-KR" b="1" spc="0" dirty="0"/>
              <a:t>ASSUMPTIONS</a:t>
            </a:r>
          </a:p>
          <a:p>
            <a:pPr>
              <a:lnSpc>
                <a:spcPct val="150000"/>
              </a:lnSpc>
            </a:pPr>
            <a:r>
              <a:rPr lang="en-US" altLang="ko-KR" b="1" spc="0" dirty="0"/>
              <a:t>KANO MODEL</a:t>
            </a:r>
          </a:p>
          <a:p>
            <a:pPr>
              <a:lnSpc>
                <a:spcPct val="150000"/>
              </a:lnSpc>
            </a:pPr>
            <a:r>
              <a:rPr lang="en-US" altLang="ko-KR" b="1" spc="0" dirty="0"/>
              <a:t>EMPIRICAL TESTS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KANO ANALYSIS</a:t>
            </a:r>
            <a:r>
              <a:rPr lang="en-US" altLang="ko-KR" b="1" spc="0" dirty="0"/>
              <a:t> FINDINGS</a:t>
            </a:r>
          </a:p>
          <a:p>
            <a:pPr>
              <a:lnSpc>
                <a:spcPct val="150000"/>
              </a:lnSpc>
            </a:pPr>
            <a:r>
              <a:rPr lang="en-US" altLang="ko-KR" b="1" spc="0" dirty="0"/>
              <a:t>IMPORTANCE SELECTION ANALYSIS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REVISED STRATEGIES FOR EACH PORT</a:t>
            </a:r>
            <a:endParaRPr lang="en-US" altLang="ko-KR" b="1" spc="0" dirty="0"/>
          </a:p>
          <a:p>
            <a:pPr>
              <a:lnSpc>
                <a:spcPct val="150000"/>
              </a:lnSpc>
            </a:pPr>
            <a:r>
              <a:rPr lang="en-US" altLang="ko-KR" b="1" spc="0" dirty="0"/>
              <a:t>CONCLUSIONS AND IMPLICATIONS</a:t>
            </a:r>
            <a:endParaRPr lang="ko-KR" altLang="en-US" b="1" spc="0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520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2267"/>
          </a:xfrm>
        </p:spPr>
        <p:txBody>
          <a:bodyPr/>
          <a:lstStyle/>
          <a:p>
            <a:r>
              <a:rPr lang="en-US" altLang="ko-KR" b="1" dirty="0"/>
              <a:t>Pilot Survey</a:t>
            </a:r>
            <a:endParaRPr lang="ko-KR" altLang="en-US" b="1" spc="-100" dirty="0">
              <a:solidFill>
                <a:srgbClr val="FFFF00"/>
              </a:solidFill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25856"/>
              </p:ext>
            </p:extLst>
          </p:nvPr>
        </p:nvGraphicFramePr>
        <p:xfrm>
          <a:off x="315122" y="3259577"/>
          <a:ext cx="8505350" cy="218564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21813">
                  <a:extLst>
                    <a:ext uri="{9D8B030D-6E8A-4147-A177-3AD203B41FA5}">
                      <a16:colId xmlns:a16="http://schemas.microsoft.com/office/drawing/2014/main" val="1280129"/>
                    </a:ext>
                  </a:extLst>
                </a:gridCol>
                <a:gridCol w="1897812">
                  <a:extLst>
                    <a:ext uri="{9D8B030D-6E8A-4147-A177-3AD203B41FA5}">
                      <a16:colId xmlns:a16="http://schemas.microsoft.com/office/drawing/2014/main" val="131468104"/>
                    </a:ext>
                  </a:extLst>
                </a:gridCol>
                <a:gridCol w="541109">
                  <a:extLst>
                    <a:ext uri="{9D8B030D-6E8A-4147-A177-3AD203B41FA5}">
                      <a16:colId xmlns:a16="http://schemas.microsoft.com/office/drawing/2014/main" val="4243387746"/>
                    </a:ext>
                  </a:extLst>
                </a:gridCol>
                <a:gridCol w="1520465">
                  <a:extLst>
                    <a:ext uri="{9D8B030D-6E8A-4147-A177-3AD203B41FA5}">
                      <a16:colId xmlns:a16="http://schemas.microsoft.com/office/drawing/2014/main" val="2596907466"/>
                    </a:ext>
                  </a:extLst>
                </a:gridCol>
                <a:gridCol w="567767">
                  <a:extLst>
                    <a:ext uri="{9D8B030D-6E8A-4147-A177-3AD203B41FA5}">
                      <a16:colId xmlns:a16="http://schemas.microsoft.com/office/drawing/2014/main" val="355774280"/>
                    </a:ext>
                  </a:extLst>
                </a:gridCol>
                <a:gridCol w="1493610">
                  <a:extLst>
                    <a:ext uri="{9D8B030D-6E8A-4147-A177-3AD203B41FA5}">
                      <a16:colId xmlns:a16="http://schemas.microsoft.com/office/drawing/2014/main" val="4095727993"/>
                    </a:ext>
                  </a:extLst>
                </a:gridCol>
                <a:gridCol w="504892">
                  <a:extLst>
                    <a:ext uri="{9D8B030D-6E8A-4147-A177-3AD203B41FA5}">
                      <a16:colId xmlns:a16="http://schemas.microsoft.com/office/drawing/2014/main" val="962450803"/>
                    </a:ext>
                  </a:extLst>
                </a:gridCol>
                <a:gridCol w="1457882">
                  <a:extLst>
                    <a:ext uri="{9D8B030D-6E8A-4147-A177-3AD203B41FA5}">
                      <a16:colId xmlns:a16="http://schemas.microsoft.com/office/drawing/2014/main" val="344358652"/>
                    </a:ext>
                  </a:extLst>
                </a:gridCol>
              </a:tblGrid>
              <a:tr h="4042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No.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Factor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No.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Factor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No.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Factor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No.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Factor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29980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Traffic</a:t>
                      </a:r>
                      <a:r>
                        <a:rPr lang="en-US" altLang="ko-KR" sz="1400" kern="0" spc="-170" baseline="0" dirty="0">
                          <a:effectLst/>
                          <a:latin typeface="+mn-lt"/>
                        </a:rPr>
                        <a:t> Volume and T</a:t>
                      </a: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hroughput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SF04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Depth of the Port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SF07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Terminal Handling and Storage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SF10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Reliability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of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315517"/>
                  </a:ext>
                </a:extLst>
              </a:tr>
              <a:tr h="7595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Variety of Service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R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outes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SF05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Size of Port and Terminal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SF08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Port Dues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SF11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Speedy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386515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SF03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Intermodal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Links and Network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Accessibility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SF06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50" baseline="0" dirty="0">
                          <a:effectLst/>
                          <a:latin typeface="+mn-lt"/>
                        </a:rPr>
                        <a:t>Sufficiency and Quality of Port Equipment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SF09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 for Inland Transportation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SF12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Quality and Availability of Staff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508157"/>
                  </a:ext>
                </a:extLst>
              </a:tr>
            </a:tbl>
          </a:graphicData>
        </a:graphic>
      </p:graphicFrame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122" y="5542152"/>
            <a:ext cx="1880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Yun and Park (2017)</a:t>
            </a:r>
            <a:endParaRPr lang="ko-KR" altLang="en-US" sz="14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33140"/>
              </p:ext>
            </p:extLst>
          </p:nvPr>
        </p:nvGraphicFramePr>
        <p:xfrm>
          <a:off x="381000" y="1703217"/>
          <a:ext cx="457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8879683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7415977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52916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distributed</a:t>
                      </a:r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corrected</a:t>
                      </a:r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Effective</a:t>
                      </a:r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07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30</a:t>
                      </a:r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25</a:t>
                      </a:r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25</a:t>
                      </a:r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9957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268760"/>
            <a:ext cx="457200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lt"/>
              </a:rPr>
              <a:t>Pilot Survey (2017.05.12~19)</a:t>
            </a:r>
            <a:endParaRPr lang="ko-KR" altLang="en-US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061" y="2766652"/>
            <a:ext cx="463787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lt"/>
              </a:rPr>
              <a:t>Condensed the Dataset by the Average Scores</a:t>
            </a:r>
            <a:endParaRPr lang="ko-KR" altLang="en-US" b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14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623"/>
            <a:ext cx="9144000" cy="63117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98775" y="5241543"/>
            <a:ext cx="720080" cy="1692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/>
              <a:t>Gwangyang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8158" y="3843481"/>
            <a:ext cx="544438" cy="161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b="1" dirty="0"/>
              <a:t>Incheon</a:t>
            </a:r>
          </a:p>
        </p:txBody>
      </p:sp>
      <p:sp>
        <p:nvSpPr>
          <p:cNvPr id="13" name="Oval 12"/>
          <p:cNvSpPr/>
          <p:nvPr/>
        </p:nvSpPr>
        <p:spPr>
          <a:xfrm>
            <a:off x="3707904" y="3789040"/>
            <a:ext cx="216024" cy="216024"/>
          </a:xfrm>
          <a:prstGeom prst="ellipse">
            <a:avLst/>
          </a:prstGeom>
          <a:solidFill>
            <a:srgbClr val="563C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028950" y="3356992"/>
            <a:ext cx="1152128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139952" y="4797152"/>
            <a:ext cx="1152128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541149" y="4377447"/>
            <a:ext cx="1152128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88747"/>
              </p:ext>
            </p:extLst>
          </p:nvPr>
        </p:nvGraphicFramePr>
        <p:xfrm>
          <a:off x="4546848" y="1527963"/>
          <a:ext cx="4352480" cy="149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120">
                  <a:extLst>
                    <a:ext uri="{9D8B030D-6E8A-4147-A177-3AD203B41FA5}">
                      <a16:colId xmlns:a16="http://schemas.microsoft.com/office/drawing/2014/main" val="3478665682"/>
                    </a:ext>
                  </a:extLst>
                </a:gridCol>
                <a:gridCol w="1088120">
                  <a:extLst>
                    <a:ext uri="{9D8B030D-6E8A-4147-A177-3AD203B41FA5}">
                      <a16:colId xmlns:a16="http://schemas.microsoft.com/office/drawing/2014/main" val="3735184253"/>
                    </a:ext>
                  </a:extLst>
                </a:gridCol>
                <a:gridCol w="1088120">
                  <a:extLst>
                    <a:ext uri="{9D8B030D-6E8A-4147-A177-3AD203B41FA5}">
                      <a16:colId xmlns:a16="http://schemas.microsoft.com/office/drawing/2014/main" val="2125217800"/>
                    </a:ext>
                  </a:extLst>
                </a:gridCol>
                <a:gridCol w="1088120">
                  <a:extLst>
                    <a:ext uri="{9D8B030D-6E8A-4147-A177-3AD203B41FA5}">
                      <a16:colId xmlns:a16="http://schemas.microsoft.com/office/drawing/2014/main" val="129580141"/>
                    </a:ext>
                  </a:extLst>
                </a:gridCol>
              </a:tblGrid>
              <a:tr h="213360">
                <a:tc rowSpan="2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Throughput(,000 teus)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100" dirty="0"/>
                        <a:t>Lloyd’s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sz="1100" dirty="0"/>
                        <a:t>World port ranking</a:t>
                      </a:r>
                    </a:p>
                    <a:p>
                      <a:pPr algn="ctr"/>
                      <a:r>
                        <a:rPr lang="en-US" sz="1100" dirty="0"/>
                        <a:t>(2015)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770368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071589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19,469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74455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Incheon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46858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Gwangyang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4417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5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r>
              <a:rPr lang="en-US" altLang="ko-KR" b="1" dirty="0"/>
              <a:t>Main Survey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939240"/>
              </p:ext>
            </p:extLst>
          </p:nvPr>
        </p:nvGraphicFramePr>
        <p:xfrm>
          <a:off x="439737" y="1916832"/>
          <a:ext cx="8264525" cy="387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291">
                  <a:extLst>
                    <a:ext uri="{9D8B030D-6E8A-4147-A177-3AD203B41FA5}">
                      <a16:colId xmlns:a16="http://schemas.microsoft.com/office/drawing/2014/main" val="3788554727"/>
                    </a:ext>
                  </a:extLst>
                </a:gridCol>
                <a:gridCol w="1479333">
                  <a:extLst>
                    <a:ext uri="{9D8B030D-6E8A-4147-A177-3AD203B41FA5}">
                      <a16:colId xmlns:a16="http://schemas.microsoft.com/office/drawing/2014/main" val="2849125415"/>
                    </a:ext>
                  </a:extLst>
                </a:gridCol>
                <a:gridCol w="1530560">
                  <a:extLst>
                    <a:ext uri="{9D8B030D-6E8A-4147-A177-3AD203B41FA5}">
                      <a16:colId xmlns:a16="http://schemas.microsoft.com/office/drawing/2014/main" val="3504028912"/>
                    </a:ext>
                  </a:extLst>
                </a:gridCol>
                <a:gridCol w="1467271">
                  <a:extLst>
                    <a:ext uri="{9D8B030D-6E8A-4147-A177-3AD203B41FA5}">
                      <a16:colId xmlns:a16="http://schemas.microsoft.com/office/drawing/2014/main" val="30004978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64634365"/>
                    </a:ext>
                  </a:extLst>
                </a:gridCol>
                <a:gridCol w="1251942">
                  <a:extLst>
                    <a:ext uri="{9D8B030D-6E8A-4147-A177-3AD203B41FA5}">
                      <a16:colId xmlns:a16="http://schemas.microsoft.com/office/drawing/2014/main" val="517651925"/>
                    </a:ext>
                  </a:extLst>
                </a:gridCol>
              </a:tblGrid>
              <a:tr h="5468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PAs*</a:t>
                      </a:r>
                      <a:endParaRPr lang="ko-KR" altLang="en-US" sz="20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Collected</a:t>
                      </a:r>
                      <a:endParaRPr lang="ko-KR" altLang="en-US" sz="20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OCs*</a:t>
                      </a:r>
                      <a:endParaRPr lang="ko-KR" altLang="en-US" sz="20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Collected</a:t>
                      </a:r>
                      <a:endParaRPr lang="ko-KR" altLang="en-US" sz="20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Carriers</a:t>
                      </a:r>
                      <a:endParaRPr lang="ko-KR" altLang="en-US" sz="20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j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Collected</a:t>
                      </a:r>
                      <a:endParaRPr lang="ko-KR" altLang="en-US" sz="20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460519"/>
                  </a:ext>
                </a:extLst>
              </a:tr>
              <a:tr h="5468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YGPA</a:t>
                      </a:r>
                      <a:r>
                        <a:rPr lang="ko-KR" altLang="en-US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Gwangyang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rgbClr val="DFFEF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23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685793"/>
                  </a:ext>
                </a:extLst>
              </a:tr>
              <a:tr h="5468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BPA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Busan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817185"/>
                  </a:ext>
                </a:extLst>
              </a:tr>
              <a:tr h="5468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IPA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Incheon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293772"/>
                  </a:ext>
                </a:extLst>
              </a:tr>
              <a:tr h="4768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Sub total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Sub total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15</a:t>
                      </a:r>
                      <a:endParaRPr lang="ko-KR" altLang="en-US" sz="20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j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66856"/>
                  </a:ext>
                </a:extLst>
              </a:tr>
              <a:tr h="1213601">
                <a:tc gridSpan="6">
                  <a:txBody>
                    <a:bodyPr/>
                    <a:lstStyle/>
                    <a:p>
                      <a:pPr marL="342900" indent="-342900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8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Survey period: 22/05/2017-09/06/2017</a:t>
                      </a:r>
                    </a:p>
                    <a:p>
                      <a:pPr marL="342900" indent="-342900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8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Sampling techniques: * stratified sampling</a:t>
                      </a:r>
                    </a:p>
                    <a:p>
                      <a:pPr marL="342900" indent="-342900" latinLnBrk="1">
                        <a:buFont typeface="Wingdings" panose="05000000000000000000" pitchFamily="2" charset="2"/>
                        <a:buChar char="ü"/>
                      </a:pPr>
                      <a:r>
                        <a:rPr lang="en-US" altLang="ko-KR" sz="1800" dirty="0">
                          <a:latin typeface="+mn-lt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Questionnaire collection: email and in-depth interview</a:t>
                      </a:r>
                      <a:endParaRPr lang="ko-KR" altLang="en-US" sz="1800" dirty="0"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100210"/>
                  </a:ext>
                </a:extLst>
              </a:tr>
            </a:tbl>
          </a:graphicData>
        </a:graphic>
      </p:graphicFrame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5" name="제목 2"/>
          <p:cNvSpPr txBox="1">
            <a:spLocks/>
          </p:cNvSpPr>
          <p:nvPr/>
        </p:nvSpPr>
        <p:spPr>
          <a:xfrm>
            <a:off x="628650" y="1142110"/>
            <a:ext cx="3439294" cy="57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/>
              <a:t>Demographical Statistics</a:t>
            </a:r>
            <a:endParaRPr lang="ko-KR" alt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17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en-US" altLang="ko-KR" b="1" dirty="0">
                <a:cs typeface="Calibri" panose="020F0502020204030204" pitchFamily="34" charset="0"/>
              </a:rPr>
              <a:t>Main Survey Analysis : Total (1/4)</a:t>
            </a:r>
            <a:endParaRPr lang="ko-KR" altLang="en-US" sz="2000" b="1" dirty="0">
              <a:solidFill>
                <a:srgbClr val="FFFF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4" name="내용 개체 틀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7899824"/>
              </p:ext>
            </p:extLst>
          </p:nvPr>
        </p:nvGraphicFramePr>
        <p:xfrm>
          <a:off x="192399" y="1143231"/>
          <a:ext cx="8759201" cy="5022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298">
                  <a:extLst>
                    <a:ext uri="{9D8B030D-6E8A-4147-A177-3AD203B41FA5}">
                      <a16:colId xmlns:a16="http://schemas.microsoft.com/office/drawing/2014/main" val="37075572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936821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1502532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717983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6698562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44565576"/>
                    </a:ext>
                  </a:extLst>
                </a:gridCol>
                <a:gridCol w="804975">
                  <a:extLst>
                    <a:ext uri="{9D8B030D-6E8A-4147-A177-3AD203B41FA5}">
                      <a16:colId xmlns:a16="http://schemas.microsoft.com/office/drawing/2014/main" val="3192039608"/>
                    </a:ext>
                  </a:extLst>
                </a:gridCol>
                <a:gridCol w="1043696">
                  <a:extLst>
                    <a:ext uri="{9D8B030D-6E8A-4147-A177-3AD203B41FA5}">
                      <a16:colId xmlns:a16="http://schemas.microsoft.com/office/drawing/2014/main" val="471438254"/>
                    </a:ext>
                  </a:extLst>
                </a:gridCol>
                <a:gridCol w="1332568">
                  <a:extLst>
                    <a:ext uri="{9D8B030D-6E8A-4147-A177-3AD203B41FA5}">
                      <a16:colId xmlns:a16="http://schemas.microsoft.com/office/drawing/2014/main" val="744466405"/>
                    </a:ext>
                  </a:extLst>
                </a:gridCol>
                <a:gridCol w="923216">
                  <a:extLst>
                    <a:ext uri="{9D8B030D-6E8A-4147-A177-3AD203B41FA5}">
                      <a16:colId xmlns:a16="http://schemas.microsoft.com/office/drawing/2014/main" val="1678027116"/>
                    </a:ext>
                  </a:extLst>
                </a:gridCol>
              </a:tblGrid>
              <a:tr h="2654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Factor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Original Kano Model</a:t>
                      </a: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15" marR="5715" marT="5715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CS-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Coeff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. Berger et al.(1993)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638448"/>
                  </a:ext>
                </a:extLst>
              </a:tr>
              <a:tr h="2654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Attract.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Must-be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Reversal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Forms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Satis. Coeff.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Dissatis. Coeff.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Forms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88845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0.4103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-0.5897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6600343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0.5750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-0.4250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127043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0.4359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-0.5641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Must-be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9055714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0.5750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-0.4250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8837874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0.4500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-0.5500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Indiff.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9113002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0.6500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-0.3500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9708804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0.6250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-0.3750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8429136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0.5500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-0.4500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5771746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0.5641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-0.4359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1910766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0.5250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-0.4750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0692195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23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-0.3000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8610355"/>
                  </a:ext>
                </a:extLst>
              </a:tr>
              <a:tr h="374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SF12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11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0.5500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-0.4500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새굴림" panose="02030600000101010101" pitchFamily="18" charset="-127"/>
                        <a:cs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새굴림" panose="02030600000101010101" pitchFamily="18" charset="-127"/>
                          <a:cs typeface="Calibri" panose="020F0502020204030204" pitchFamily="34" charset="0"/>
                        </a:rPr>
                        <a:t>One-dim.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69800238"/>
                  </a:ext>
                </a:extLst>
              </a:tr>
            </a:tbl>
          </a:graphicData>
        </a:graphic>
      </p:graphicFrame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696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/>
          <a:lstStyle/>
          <a:p>
            <a:r>
              <a:rPr lang="en-US" altLang="ko-KR" b="1" dirty="0"/>
              <a:t>Main Survey Analysis: Carriers (2/4)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196751"/>
            <a:ext cx="8876699" cy="518457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716016" y="1628800"/>
            <a:ext cx="3945384" cy="20162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716016" y="3645024"/>
            <a:ext cx="3945384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55576" y="1628800"/>
            <a:ext cx="3960440" cy="20162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5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532123"/>
            <a:ext cx="7886700" cy="491477"/>
          </a:xfrm>
        </p:spPr>
        <p:txBody>
          <a:bodyPr>
            <a:noAutofit/>
          </a:bodyPr>
          <a:lstStyle/>
          <a:p>
            <a:r>
              <a:rPr lang="en-US" altLang="ko-KR" b="1" dirty="0"/>
              <a:t>Main Survey Analysis : PAs (3/4)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196751"/>
            <a:ext cx="8876699" cy="518457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775200" y="1628800"/>
            <a:ext cx="3901256" cy="20162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775200" y="3645024"/>
            <a:ext cx="3901256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827584" y="3645024"/>
            <a:ext cx="3947616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0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444225"/>
            <a:ext cx="7886700" cy="543594"/>
          </a:xfrm>
        </p:spPr>
        <p:txBody>
          <a:bodyPr>
            <a:noAutofit/>
          </a:bodyPr>
          <a:lstStyle/>
          <a:p>
            <a:r>
              <a:rPr lang="en-US" altLang="ko-KR" b="1" dirty="0"/>
              <a:t>Main Survey Analysis : OCs (4/4)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96751"/>
            <a:ext cx="8876698" cy="518457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788024" y="1628800"/>
            <a:ext cx="3888432" cy="20162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788024" y="3645024"/>
            <a:ext cx="3888432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827584" y="3645024"/>
            <a:ext cx="3960440" cy="194421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27584" y="1628800"/>
            <a:ext cx="3960440" cy="20162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5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en-US" altLang="ko-KR" b="1" dirty="0"/>
              <a:t>RESULTS OF THE ANALYSIS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65962"/>
              </p:ext>
            </p:extLst>
          </p:nvPr>
        </p:nvGraphicFramePr>
        <p:xfrm>
          <a:off x="251521" y="962948"/>
          <a:ext cx="864095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389">
                  <a:extLst>
                    <a:ext uri="{9D8B030D-6E8A-4147-A177-3AD203B41FA5}">
                      <a16:colId xmlns:a16="http://schemas.microsoft.com/office/drawing/2014/main" val="930960725"/>
                    </a:ext>
                  </a:extLst>
                </a:gridCol>
                <a:gridCol w="661195">
                  <a:extLst>
                    <a:ext uri="{9D8B030D-6E8A-4147-A177-3AD203B41FA5}">
                      <a16:colId xmlns:a16="http://schemas.microsoft.com/office/drawing/2014/main" val="3554698346"/>
                    </a:ext>
                  </a:extLst>
                </a:gridCol>
                <a:gridCol w="680712">
                  <a:extLst>
                    <a:ext uri="{9D8B030D-6E8A-4147-A177-3AD203B41FA5}">
                      <a16:colId xmlns:a16="http://schemas.microsoft.com/office/drawing/2014/main" val="1089840505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val="37385864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0152282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73031010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632392167"/>
                    </a:ext>
                  </a:extLst>
                </a:gridCol>
              </a:tblGrid>
              <a:tr h="3035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j-lt"/>
                        </a:rPr>
                        <a:t>Characteristics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j-lt"/>
                        </a:rPr>
                        <a:t>Total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j-lt"/>
                        </a:rPr>
                        <a:t>Carriers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j-lt"/>
                        </a:rPr>
                        <a:t>Suppliers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j-lt"/>
                        </a:rPr>
                        <a:t>PAs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j-lt"/>
                        </a:rPr>
                        <a:t>OCs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83520"/>
                  </a:ext>
                </a:extLst>
              </a:tr>
              <a:tr h="303568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Attractive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SF06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83229"/>
                  </a:ext>
                </a:extLst>
              </a:tr>
              <a:tr h="1338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SF01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Traffic</a:t>
                      </a:r>
                      <a:r>
                        <a:rPr lang="en-US" altLang="ko-KR" sz="1400" b="1" baseline="0" dirty="0">
                          <a:latin typeface="+mn-lt"/>
                          <a:ea typeface="새굴림" panose="02030600000101010101" pitchFamily="18" charset="-127"/>
                        </a:rPr>
                        <a:t> Volume and Throughput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979066"/>
                  </a:ext>
                </a:extLst>
              </a:tr>
              <a:tr h="169740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One-dimensional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C4F42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985965"/>
                  </a:ext>
                </a:extLst>
              </a:tr>
              <a:tr h="20035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SF02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SF04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SF06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SF07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SF08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SF09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SF10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SF11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SF12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C4F42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SF07</a:t>
                      </a:r>
                      <a:endParaRPr lang="en-US" altLang="ko-KR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SF09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SF10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SF11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SF12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C4F42C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Variety of Service Routes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Cost for Terminal Handling and Storage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Cost for Inland Transportation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Reliability of Cargo Handling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Speedy Cargo Handling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Quality and Availability of Staff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C4F42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SF04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SF06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SF07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SF08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SF09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SF11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C4F42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SF04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SF06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SF07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SF08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SF11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SF12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C4F42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SF07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SF08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SF09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SF10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SF11</a:t>
                      </a:r>
                      <a:endParaRPr lang="ko-KR" altLang="en-US" sz="1400" b="1" dirty="0">
                        <a:solidFill>
                          <a:srgbClr val="0070C0"/>
                        </a:solidFill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C4F4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02568"/>
                  </a:ext>
                </a:extLst>
              </a:tr>
              <a:tr h="30631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SF04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SF06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SF08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Depth of the Port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Sufficiency and Quality of Port Equipment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Port Dues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SF10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SF12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SF03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02120"/>
                  </a:ext>
                </a:extLst>
              </a:tr>
              <a:tr h="422244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Must-be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577737"/>
                  </a:ext>
                </a:extLst>
              </a:tr>
              <a:tr h="7285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SF03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SF03</a:t>
                      </a:r>
                      <a:endParaRPr lang="en-US" altLang="ko-KR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SF05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Intermodal Links and Network Accessibility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Size of Port and Terminal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SF03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solidFill>
                            <a:srgbClr val="FF0000"/>
                          </a:solidFill>
                          <a:latin typeface="+mn-lt"/>
                          <a:ea typeface="새굴림" panose="02030600000101010101" pitchFamily="18" charset="-127"/>
                        </a:rPr>
                        <a:t>SF03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SF09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SF10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solidFill>
                          <a:srgbClr val="FF0000"/>
                        </a:solidFill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48616"/>
                  </a:ext>
                </a:extLst>
              </a:tr>
              <a:tr h="1105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SF01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93519"/>
                  </a:ext>
                </a:extLst>
              </a:tr>
              <a:tr h="193057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Indifferent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706545"/>
                  </a:ext>
                </a:extLst>
              </a:tr>
              <a:tr h="9410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SF01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  <a:cs typeface="함초롬바탕" panose="02030604000101010101" pitchFamily="18" charset="-127"/>
                        </a:rPr>
                        <a:t>SF05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SF01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SF05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SF01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SF05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SF02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SF04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SF05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>
                          <a:latin typeface="+mn-lt"/>
                          <a:ea typeface="새굴림" panose="02030600000101010101" pitchFamily="18" charset="-127"/>
                        </a:rPr>
                        <a:t>SF12</a:t>
                      </a:r>
                      <a:endParaRPr lang="ko-KR" altLang="en-US" sz="1400" b="1" dirty="0">
                        <a:latin typeface="+mn-lt"/>
                        <a:ea typeface="새굴림" panose="02030600000101010101" pitchFamily="18" charset="-127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3544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19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210355"/>
            <a:ext cx="7886700" cy="615602"/>
          </a:xfrm>
        </p:spPr>
        <p:txBody>
          <a:bodyPr/>
          <a:lstStyle/>
          <a:p>
            <a:r>
              <a:rPr lang="en-US" altLang="ko-KR" b="1" dirty="0"/>
              <a:t>KANO ANALYSIS FINDINGS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68052" y="918752"/>
            <a:ext cx="8407893" cy="5252008"/>
          </a:xfrm>
        </p:spPr>
        <p:txBody>
          <a:bodyPr>
            <a:noAutofit/>
          </a:bodyPr>
          <a:lstStyle/>
          <a:p>
            <a:r>
              <a:rPr lang="en-US" altLang="ko-KR" sz="2400" spc="-100" dirty="0"/>
              <a:t>There may be some factors which </a:t>
            </a:r>
            <a:r>
              <a:rPr lang="en-US" altLang="ko-KR" sz="2400" b="1" spc="-100" dirty="0"/>
              <a:t>contradict the implicit assumption </a:t>
            </a:r>
            <a:r>
              <a:rPr lang="en-US" altLang="ko-KR" sz="2400" spc="-100" dirty="0"/>
              <a:t>that port selection factors are proportional to port choice behavior</a:t>
            </a:r>
          </a:p>
          <a:p>
            <a:r>
              <a:rPr lang="en-US" altLang="ko-KR" sz="2400" spc="-100" dirty="0"/>
              <a:t>The characteristics of the port selection attributes are </a:t>
            </a:r>
            <a:r>
              <a:rPr lang="en-US" altLang="ko-KR" sz="2400" b="1" spc="-100" dirty="0"/>
              <a:t>different from each stakeholder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spc="-100" dirty="0"/>
              <a:t>Characteristics of port selection attributes differ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ko-KR" sz="1600" b="1" spc="-100" dirty="0"/>
              <a:t>between users </a:t>
            </a:r>
            <a:r>
              <a:rPr lang="en-US" altLang="ko-KR" sz="1600" spc="-100" dirty="0"/>
              <a:t>(carriers) </a:t>
            </a:r>
            <a:r>
              <a:rPr lang="en-US" altLang="ko-KR" sz="1600" b="1" spc="-100" dirty="0"/>
              <a:t>and service providers </a:t>
            </a:r>
            <a:r>
              <a:rPr lang="en-US" altLang="ko-KR" sz="1600" spc="-100" dirty="0"/>
              <a:t>(port authorities and operating companies)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ko-KR" sz="1600" spc="-100" dirty="0"/>
              <a:t>Factors that have same characteristics between service users and providers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ko-KR" sz="1400" spc="-100" dirty="0"/>
              <a:t>Must-be(SF03), One-dimensional (SF01, SF07)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ko-KR" sz="1600" b="1" spc="-100" dirty="0"/>
              <a:t>Possible problems </a:t>
            </a:r>
            <a:r>
              <a:rPr lang="en-US" altLang="ko-KR" sz="1600" spc="-100" dirty="0"/>
              <a:t>that mismatch characteristics between service users and providers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ko-KR" sz="1600" spc="-100" dirty="0"/>
              <a:t>Problems of </a:t>
            </a:r>
            <a:r>
              <a:rPr lang="en-US" altLang="ko-KR" sz="1600" b="1" spc="-100" dirty="0"/>
              <a:t>establishing and implementing </a:t>
            </a:r>
            <a:r>
              <a:rPr lang="en-US" altLang="ko-KR" sz="1600" spc="-100" dirty="0"/>
              <a:t>Marketing Strategy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ko-KR" sz="1600" spc="-100" dirty="0"/>
              <a:t>Possibility of </a:t>
            </a:r>
            <a:r>
              <a:rPr lang="en-US" altLang="ko-KR" sz="1600" b="1" spc="-100" dirty="0"/>
              <a:t>unnecessary effort of service provider </a:t>
            </a:r>
            <a:r>
              <a:rPr lang="en-US" altLang="ko-KR" sz="1600" spc="-100" dirty="0"/>
              <a:t>that does not reflect user characteristics</a:t>
            </a:r>
            <a:endParaRPr lang="en-US" altLang="ko-KR" sz="1400" spc="-1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b="1" spc="-100" dirty="0"/>
              <a:t>Within two service providers such as PAs and OCs</a:t>
            </a:r>
            <a:r>
              <a:rPr lang="en-US" altLang="ko-KR" sz="2000" spc="-100" dirty="0"/>
              <a:t>, the characteristics of each port selection attribute differ from their roles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ko-KR" sz="1600" spc="-100" dirty="0"/>
              <a:t>The conflict in the factor characteristics between the governors of port facilities (PAs) and the operators (OCs) may evoke some problems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ko-KR" sz="1600" b="1" spc="-100" dirty="0"/>
              <a:t>Inefficiency of implementing port policies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ko-KR" sz="1600" b="1" spc="-100" dirty="0"/>
              <a:t>Inefficiency in port management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ko-KR" sz="1600" b="1" spc="-100" dirty="0"/>
              <a:t>Inefficient usage of social welfare</a:t>
            </a: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358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en-US" altLang="ko-KR" b="1" dirty="0"/>
              <a:t>STRATEGIES BUILDING FOR PORTS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68053" y="1082451"/>
            <a:ext cx="8407893" cy="4938837"/>
          </a:xfrm>
        </p:spPr>
        <p:txBody>
          <a:bodyPr>
            <a:normAutofit/>
          </a:bodyPr>
          <a:lstStyle/>
          <a:p>
            <a:r>
              <a:rPr lang="en-US" altLang="ko-KR" spc="-100" dirty="0"/>
              <a:t>Criteria Importance (AHP)</a:t>
            </a:r>
          </a:p>
          <a:p>
            <a:pPr lvl="1"/>
            <a:endParaRPr lang="en-US" altLang="ko-KR" spc="-100" dirty="0"/>
          </a:p>
          <a:p>
            <a:pPr lvl="1"/>
            <a:endParaRPr lang="en-US" altLang="ko-KR" spc="-10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368172"/>
              </p:ext>
            </p:extLst>
          </p:nvPr>
        </p:nvGraphicFramePr>
        <p:xfrm>
          <a:off x="368052" y="1700808"/>
          <a:ext cx="8147297" cy="408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126">
                  <a:extLst>
                    <a:ext uri="{9D8B030D-6E8A-4147-A177-3AD203B41FA5}">
                      <a16:colId xmlns:a16="http://schemas.microsoft.com/office/drawing/2014/main" val="38608249"/>
                    </a:ext>
                  </a:extLst>
                </a:gridCol>
                <a:gridCol w="3387958">
                  <a:extLst>
                    <a:ext uri="{9D8B030D-6E8A-4147-A177-3AD203B41FA5}">
                      <a16:colId xmlns:a16="http://schemas.microsoft.com/office/drawing/2014/main" val="1130984945"/>
                    </a:ext>
                  </a:extLst>
                </a:gridCol>
                <a:gridCol w="1367071">
                  <a:extLst>
                    <a:ext uri="{9D8B030D-6E8A-4147-A177-3AD203B41FA5}">
                      <a16:colId xmlns:a16="http://schemas.microsoft.com/office/drawing/2014/main" val="2851772159"/>
                    </a:ext>
                  </a:extLst>
                </a:gridCol>
                <a:gridCol w="1367071">
                  <a:extLst>
                    <a:ext uri="{9D8B030D-6E8A-4147-A177-3AD203B41FA5}">
                      <a16:colId xmlns:a16="http://schemas.microsoft.com/office/drawing/2014/main" val="557678212"/>
                    </a:ext>
                  </a:extLst>
                </a:gridCol>
                <a:gridCol w="1367071">
                  <a:extLst>
                    <a:ext uri="{9D8B030D-6E8A-4147-A177-3AD203B41FA5}">
                      <a16:colId xmlns:a16="http://schemas.microsoft.com/office/drawing/2014/main" val="1839727266"/>
                    </a:ext>
                  </a:extLst>
                </a:gridCol>
              </a:tblGrid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No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Factor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Carriers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PAs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OCs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46094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Traffic</a:t>
                      </a:r>
                      <a:r>
                        <a:rPr lang="en-US" altLang="ko-KR" sz="1400" kern="0" spc="-170" baseline="0" dirty="0">
                          <a:effectLst/>
                          <a:latin typeface="+mn-lt"/>
                        </a:rPr>
                        <a:t> Volume and T</a:t>
                      </a: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hroughput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496985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Variety of Service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R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outes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136587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Intermodal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Links and Network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Accessibility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9617008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Depth of the Port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157741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Size of Port and Terminal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341471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50" baseline="0" dirty="0">
                          <a:effectLst/>
                          <a:latin typeface="+mn-lt"/>
                        </a:rPr>
                        <a:t>Sufficiency and Quality of Port Equipment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463851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Terminal Handling and Storage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771125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Port Dues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470785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 for Inland Transportation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350332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Reliability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of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142357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Speedy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5798661"/>
                  </a:ext>
                </a:extLst>
              </a:tr>
              <a:tr h="314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Quality and Availability of Staff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3880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75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528"/>
          </a:xfrm>
        </p:spPr>
        <p:txBody>
          <a:bodyPr/>
          <a:lstStyle/>
          <a:p>
            <a:r>
              <a:rPr lang="en-US" altLang="ko-KR" b="1" dirty="0"/>
              <a:t>RESEARCH MOTIVATION(1/2)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139952" y="1268655"/>
            <a:ext cx="4375398" cy="49083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sz="2400" b="1" spc="0" dirty="0"/>
              <a:t>Implicit assumptions of the factor characteristics</a:t>
            </a:r>
            <a:endParaRPr lang="en-US" altLang="ko-KR" sz="2400" b="1" dirty="0"/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Proportional relationship to port choice behavior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Linear relations between factors and port choice behavior (see left graph)</a:t>
            </a:r>
            <a:endParaRPr lang="en-US" altLang="ko-KR" sz="2000" spc="0" dirty="0"/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Beliefs: </a:t>
            </a:r>
            <a:r>
              <a:rPr lang="en-US" altLang="ko-KR" sz="2000" b="1" spc="0" dirty="0"/>
              <a:t>The larger, the better</a:t>
            </a:r>
          </a:p>
          <a:p>
            <a:pPr lvl="2">
              <a:lnSpc>
                <a:spcPct val="11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800" spc="0" dirty="0"/>
              <a:t>prefer a larger score on the Likert scale</a:t>
            </a: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50875" y="1899436"/>
            <a:ext cx="3573053" cy="3473780"/>
            <a:chOff x="350875" y="1899436"/>
            <a:chExt cx="3573053" cy="3473780"/>
          </a:xfrm>
        </p:grpSpPr>
        <p:sp>
          <p:nvSpPr>
            <p:cNvPr id="14" name="TextBox 13"/>
            <p:cNvSpPr txBox="1"/>
            <p:nvPr/>
          </p:nvSpPr>
          <p:spPr>
            <a:xfrm>
              <a:off x="350875" y="1899436"/>
              <a:ext cx="10081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Port</a:t>
              </a:r>
            </a:p>
            <a:p>
              <a:r>
                <a:rPr lang="en-US" dirty="0"/>
                <a:t>Choice</a:t>
              </a:r>
            </a:p>
            <a:p>
              <a:r>
                <a:rPr lang="en-US" dirty="0"/>
                <a:t>Behavior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19513578">
              <a:off x="1403648" y="2930620"/>
              <a:ext cx="2367389" cy="260119"/>
            </a:xfrm>
            <a:prstGeom prst="rightArrow">
              <a:avLst>
                <a:gd name="adj1" fmla="val 50000"/>
                <a:gd name="adj2" fmla="val 5619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466999" y="1899436"/>
              <a:ext cx="0" cy="25124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66999" y="4411918"/>
              <a:ext cx="2183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740962" y="4694973"/>
              <a:ext cx="1182966" cy="678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Factors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66999" y="3057363"/>
              <a:ext cx="2133202" cy="0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550395" y="2053826"/>
              <a:ext cx="0" cy="2358092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6543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en-US" altLang="ko-KR" b="1" dirty="0"/>
              <a:t>STRATEGIES BUILDING FOR PORTS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68053" y="1082451"/>
            <a:ext cx="8407893" cy="4938837"/>
          </a:xfrm>
        </p:spPr>
        <p:txBody>
          <a:bodyPr>
            <a:normAutofit/>
          </a:bodyPr>
          <a:lstStyle/>
          <a:p>
            <a:r>
              <a:rPr lang="en-US" altLang="ko-KR" spc="-100" dirty="0"/>
              <a:t>Carriers’ Selection Intention for Each Port (Likert 5 scale)</a:t>
            </a:r>
          </a:p>
          <a:p>
            <a:pPr lvl="1"/>
            <a:endParaRPr lang="en-US" altLang="ko-KR" spc="-10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88336"/>
              </p:ext>
            </p:extLst>
          </p:nvPr>
        </p:nvGraphicFramePr>
        <p:xfrm>
          <a:off x="368052" y="1700808"/>
          <a:ext cx="8308404" cy="408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64">
                  <a:extLst>
                    <a:ext uri="{9D8B030D-6E8A-4147-A177-3AD203B41FA5}">
                      <a16:colId xmlns:a16="http://schemas.microsoft.com/office/drawing/2014/main" val="3860824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13098494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52661984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918037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8257174"/>
                    </a:ext>
                  </a:extLst>
                </a:gridCol>
              </a:tblGrid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Busan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Incheon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Gwangyang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8333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Traffic</a:t>
                      </a:r>
                      <a:r>
                        <a:rPr lang="en-US" altLang="ko-KR" sz="1400" kern="0" spc="-170" baseline="0" dirty="0">
                          <a:effectLst/>
                          <a:latin typeface="+mn-lt"/>
                        </a:rPr>
                        <a:t> Volume and T</a:t>
                      </a: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hroughput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3.0435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49698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Variety of Service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R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outes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136587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Intermodal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Links and Network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Accessibility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3.3478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9617008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Depth of the Port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3.0435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15774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Size of Port and Terminal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3.8261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34147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50" baseline="0" dirty="0">
                          <a:effectLst/>
                          <a:latin typeface="+mn-lt"/>
                        </a:rPr>
                        <a:t>Sufficiency and Quality of Port Equipment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3.3043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46385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Terminal Handling and Storage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77112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Port Dues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4.1304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47078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 for Inland Transportation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3.1739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3.4783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350332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Reliability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of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3.9565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142357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Speedy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3.3913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579866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Quality and Availability of Staff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3880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8671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en-US" altLang="ko-KR" b="1" dirty="0"/>
              <a:t>STRATEGIES BUILDING FOR PORTS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68053" y="1082451"/>
            <a:ext cx="8407893" cy="4938837"/>
          </a:xfrm>
        </p:spPr>
        <p:txBody>
          <a:bodyPr>
            <a:normAutofit/>
          </a:bodyPr>
          <a:lstStyle/>
          <a:p>
            <a:r>
              <a:rPr lang="en-US" altLang="ko-KR" spc="-100" dirty="0"/>
              <a:t>PAs’ Selection Perception for Each Port(Likert 5 scale)</a:t>
            </a:r>
          </a:p>
          <a:p>
            <a:pPr lvl="1"/>
            <a:endParaRPr lang="en-US" altLang="ko-KR" spc="-100" dirty="0"/>
          </a:p>
          <a:p>
            <a:pPr lvl="1"/>
            <a:endParaRPr lang="en-US" altLang="ko-KR" spc="-10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34532"/>
              </p:ext>
            </p:extLst>
          </p:nvPr>
        </p:nvGraphicFramePr>
        <p:xfrm>
          <a:off x="368052" y="1700808"/>
          <a:ext cx="8308404" cy="408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64">
                  <a:extLst>
                    <a:ext uri="{9D8B030D-6E8A-4147-A177-3AD203B41FA5}">
                      <a16:colId xmlns:a16="http://schemas.microsoft.com/office/drawing/2014/main" val="3860824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13098494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52661984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918037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8257174"/>
                    </a:ext>
                  </a:extLst>
                </a:gridCol>
              </a:tblGrid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Busan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Incheon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Gwangyang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8333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Traffic</a:t>
                      </a:r>
                      <a:r>
                        <a:rPr lang="en-US" altLang="ko-KR" sz="1400" kern="0" spc="-170" baseline="0" dirty="0">
                          <a:effectLst/>
                          <a:latin typeface="+mn-lt"/>
                        </a:rPr>
                        <a:t> Volume and T</a:t>
                      </a: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hroughput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49698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Variety of Service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R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outes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136587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Intermodal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Links and Network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Accessibility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9617008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Depth of the Port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15774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Size of Port and Terminal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34147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50" baseline="0" dirty="0">
                          <a:effectLst/>
                          <a:latin typeface="+mn-lt"/>
                        </a:rPr>
                        <a:t>Sufficiency and Quality of Port Equipment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46385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Terminal Handling and Storage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77112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Port Dues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47078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 for Inland Transportation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350332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Reliability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of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142357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Speedy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579866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Quality and Availability of Staff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3880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306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en-US" altLang="ko-KR" b="1" dirty="0"/>
              <a:t>STRATEGIES BUILDING FOR PORTS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368053" y="1082451"/>
            <a:ext cx="8407893" cy="4938837"/>
          </a:xfrm>
        </p:spPr>
        <p:txBody>
          <a:bodyPr>
            <a:normAutofit/>
          </a:bodyPr>
          <a:lstStyle/>
          <a:p>
            <a:r>
              <a:rPr lang="en-US" altLang="ko-KR" spc="-100" dirty="0"/>
              <a:t>OCs’ Selection Perception for Each Port(Likert 5 scale)</a:t>
            </a:r>
          </a:p>
          <a:p>
            <a:pPr lvl="1"/>
            <a:endParaRPr lang="en-US" altLang="ko-KR" spc="-100" dirty="0"/>
          </a:p>
          <a:p>
            <a:pPr lvl="1"/>
            <a:endParaRPr lang="en-US" altLang="ko-KR" spc="-10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62416"/>
              </p:ext>
            </p:extLst>
          </p:nvPr>
        </p:nvGraphicFramePr>
        <p:xfrm>
          <a:off x="368052" y="1700808"/>
          <a:ext cx="8308404" cy="408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64">
                  <a:extLst>
                    <a:ext uri="{9D8B030D-6E8A-4147-A177-3AD203B41FA5}">
                      <a16:colId xmlns:a16="http://schemas.microsoft.com/office/drawing/2014/main" val="38608249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13098494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52661984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918037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8257174"/>
                    </a:ext>
                  </a:extLst>
                </a:gridCol>
              </a:tblGrid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Busan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Incheon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Gwangyang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8333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Traffic</a:t>
                      </a:r>
                      <a:r>
                        <a:rPr lang="en-US" altLang="ko-KR" sz="1400" kern="0" spc="-170" baseline="0" dirty="0">
                          <a:effectLst/>
                          <a:latin typeface="+mn-lt"/>
                        </a:rPr>
                        <a:t> Volume and T</a:t>
                      </a:r>
                      <a:r>
                        <a:rPr lang="en-US" altLang="ko-KR" sz="1400" kern="0" spc="-170" dirty="0">
                          <a:effectLst/>
                          <a:latin typeface="+mn-lt"/>
                        </a:rPr>
                        <a:t>hroughput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49698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Variety of Service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R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outes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136587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Intermodal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Links and Network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Accessibility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9617008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Depth of the Port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15774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Size of Port and Terminal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34147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50" baseline="0" dirty="0">
                          <a:effectLst/>
                          <a:latin typeface="+mn-lt"/>
                        </a:rPr>
                        <a:t>Sufficiency and Quality of Port Equipment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046385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for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Terminal Handling and Storage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77112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Port Dues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4470785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Cost for Inland Transportation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3.2667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1350332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Reliability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of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142357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Speedy</a:t>
                      </a:r>
                      <a:r>
                        <a:rPr lang="en-US" altLang="ko-KR" sz="1400" kern="0" spc="-1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altLang="ko-KR" sz="1400" kern="0" spc="-100" dirty="0">
                          <a:effectLst/>
                          <a:latin typeface="+mn-lt"/>
                        </a:rPr>
                        <a:t>Cargo Handling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5798661"/>
                  </a:ext>
                </a:extLst>
              </a:tr>
              <a:tr h="314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SF12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40" dirty="0">
                          <a:effectLst/>
                          <a:latin typeface="+mn-lt"/>
                        </a:rPr>
                        <a:t>Quality and Availability of Staff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3880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487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IMPORTANCE SELECTION ANALYSIS (Busan)</a:t>
            </a:r>
            <a:br>
              <a:rPr lang="en-US" altLang="ko-KR" b="1" dirty="0"/>
            </a:br>
            <a:r>
              <a:rPr lang="en-US" altLang="ko-KR" sz="2200" b="1" dirty="0"/>
              <a:t>(IPA, Importance-Performance Analysis)</a:t>
            </a:r>
            <a:endParaRPr lang="ko-KR" altLang="en-US" sz="1800" b="1" spc="0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" t="449" r="626" b="1408"/>
          <a:stretch/>
        </p:blipFill>
        <p:spPr>
          <a:xfrm>
            <a:off x="438539" y="1147665"/>
            <a:ext cx="8257592" cy="501764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4"/>
              <p14:cNvContentPartPr/>
              <p14:nvPr/>
            </p14:nvContentPartPr>
            <p14:xfrm>
              <a:off x="978120" y="2006640"/>
              <a:ext cx="5366160" cy="2102040"/>
            </p14:xfrm>
          </p:contentPart>
        </mc:Choice>
        <mc:Fallback xmlns="">
          <p:pic>
            <p:nvPicPr>
              <p:cNvPr id="5" name="잉크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8760" y="1997280"/>
                <a:ext cx="5384880" cy="21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61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r>
              <a:rPr lang="en-US" altLang="ko-KR" b="1" dirty="0"/>
              <a:t>IMPORTANCE SELECTION ANALYSIS (Incheon)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>
          <a:xfrm>
            <a:off x="3059832" y="6386330"/>
            <a:ext cx="3086100" cy="365125"/>
          </a:xfrm>
        </p:spPr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980729"/>
            <a:ext cx="8568952" cy="53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04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IMPORTANCE SELECTION ANALYSIS (Gwangyang)</a:t>
            </a:r>
            <a:endParaRPr lang="ko-KR" altLang="en-US" sz="2400" b="1" spc="0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0" y="1040248"/>
            <a:ext cx="8544610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26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29567"/>
            <a:ext cx="8047806" cy="552935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>REVISED STRATEGIES for EACH CONTAINER PORT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64940"/>
              </p:ext>
            </p:extLst>
          </p:nvPr>
        </p:nvGraphicFramePr>
        <p:xfrm>
          <a:off x="206971" y="897321"/>
          <a:ext cx="8730058" cy="5471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4">
                  <a:extLst>
                    <a:ext uri="{9D8B030D-6E8A-4147-A177-3AD203B41FA5}">
                      <a16:colId xmlns:a16="http://schemas.microsoft.com/office/drawing/2014/main" val="3023831045"/>
                    </a:ext>
                  </a:extLst>
                </a:gridCol>
                <a:gridCol w="726490">
                  <a:extLst>
                    <a:ext uri="{9D8B030D-6E8A-4147-A177-3AD203B41FA5}">
                      <a16:colId xmlns:a16="http://schemas.microsoft.com/office/drawing/2014/main" val="1567082568"/>
                    </a:ext>
                  </a:extLst>
                </a:gridCol>
                <a:gridCol w="885254">
                  <a:extLst>
                    <a:ext uri="{9D8B030D-6E8A-4147-A177-3AD203B41FA5}">
                      <a16:colId xmlns:a16="http://schemas.microsoft.com/office/drawing/2014/main" val="1273575268"/>
                    </a:ext>
                  </a:extLst>
                </a:gridCol>
                <a:gridCol w="759287">
                  <a:extLst>
                    <a:ext uri="{9D8B030D-6E8A-4147-A177-3AD203B41FA5}">
                      <a16:colId xmlns:a16="http://schemas.microsoft.com/office/drawing/2014/main" val="4067891221"/>
                    </a:ext>
                  </a:extLst>
                </a:gridCol>
                <a:gridCol w="759287">
                  <a:extLst>
                    <a:ext uri="{9D8B030D-6E8A-4147-A177-3AD203B41FA5}">
                      <a16:colId xmlns:a16="http://schemas.microsoft.com/office/drawing/2014/main" val="2868210003"/>
                    </a:ext>
                  </a:extLst>
                </a:gridCol>
                <a:gridCol w="885254">
                  <a:extLst>
                    <a:ext uri="{9D8B030D-6E8A-4147-A177-3AD203B41FA5}">
                      <a16:colId xmlns:a16="http://schemas.microsoft.com/office/drawing/2014/main" val="3398749110"/>
                    </a:ext>
                  </a:extLst>
                </a:gridCol>
                <a:gridCol w="759287">
                  <a:extLst>
                    <a:ext uri="{9D8B030D-6E8A-4147-A177-3AD203B41FA5}">
                      <a16:colId xmlns:a16="http://schemas.microsoft.com/office/drawing/2014/main" val="3350758807"/>
                    </a:ext>
                  </a:extLst>
                </a:gridCol>
                <a:gridCol w="759287">
                  <a:extLst>
                    <a:ext uri="{9D8B030D-6E8A-4147-A177-3AD203B41FA5}">
                      <a16:colId xmlns:a16="http://schemas.microsoft.com/office/drawing/2014/main" val="828983289"/>
                    </a:ext>
                  </a:extLst>
                </a:gridCol>
                <a:gridCol w="885254">
                  <a:extLst>
                    <a:ext uri="{9D8B030D-6E8A-4147-A177-3AD203B41FA5}">
                      <a16:colId xmlns:a16="http://schemas.microsoft.com/office/drawing/2014/main" val="3463280424"/>
                    </a:ext>
                  </a:extLst>
                </a:gridCol>
                <a:gridCol w="759287">
                  <a:extLst>
                    <a:ext uri="{9D8B030D-6E8A-4147-A177-3AD203B41FA5}">
                      <a16:colId xmlns:a16="http://schemas.microsoft.com/office/drawing/2014/main" val="2119418627"/>
                    </a:ext>
                  </a:extLst>
                </a:gridCol>
                <a:gridCol w="759287">
                  <a:extLst>
                    <a:ext uri="{9D8B030D-6E8A-4147-A177-3AD203B41FA5}">
                      <a16:colId xmlns:a16="http://schemas.microsoft.com/office/drawing/2014/main" val="610464202"/>
                    </a:ext>
                  </a:extLst>
                </a:gridCol>
              </a:tblGrid>
              <a:tr h="29517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KANO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Factor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Busan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Incheon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Gwangyang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974438"/>
                  </a:ext>
                </a:extLst>
              </a:tr>
              <a:tr h="295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Carriers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PAs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OCs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Carriers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PAs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OCs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Carriers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PAs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OCs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965721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A_O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SF01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8801570"/>
                  </a:ext>
                </a:extLst>
              </a:tr>
              <a:tr h="368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One D.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SF02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51043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M-B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SF03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P_L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C_K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89132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O_M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SF04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00442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M-B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SF05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P_L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00803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O_M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SF06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P_L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29290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One D.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SF07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4726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O_M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SF08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52504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One D.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SF09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87E7F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C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01436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One D.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SF10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K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6403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One D.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SF11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P_L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00899"/>
                  </a:ext>
                </a:extLst>
              </a:tr>
              <a:tr h="3409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One D.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SF12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P_L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+mj-lt"/>
                        </a:rPr>
                        <a:t>P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627766"/>
                  </a:ext>
                </a:extLst>
              </a:tr>
              <a:tr h="340975">
                <a:tc gridSpan="11"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/>
                        <a:t>A_O: Attractive and One Dimensional, One D.: One Dimensional, M-B: Must-Be, O_M:</a:t>
                      </a:r>
                      <a:r>
                        <a:rPr lang="en-US" altLang="ko-KR" b="1" baseline="0" dirty="0"/>
                        <a:t> One Dimensional and Must-Be</a:t>
                      </a:r>
                      <a:endParaRPr lang="ko-KR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06328"/>
                  </a:ext>
                </a:extLst>
              </a:tr>
              <a:tr h="340975">
                <a:tc gridSpan="11">
                  <a:txBody>
                    <a:bodyPr/>
                    <a:lstStyle/>
                    <a:p>
                      <a:pPr algn="l" latinLnBrk="1"/>
                      <a:r>
                        <a:rPr lang="en-US" altLang="ko-KR" b="1" dirty="0"/>
                        <a:t>C: Concentrate Here, K: Keep Up the Good Work , P: Possible Overkill, L: Low</a:t>
                      </a:r>
                      <a:r>
                        <a:rPr lang="en-US" altLang="ko-KR" b="1" baseline="0" dirty="0"/>
                        <a:t> Priority</a:t>
                      </a:r>
                      <a:endParaRPr lang="ko-KR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562424"/>
                  </a:ext>
                </a:extLst>
              </a:tr>
            </a:tbl>
          </a:graphicData>
        </a:graphic>
      </p:graphicFrame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763688" y="2204864"/>
            <a:ext cx="2232248" cy="43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74207" y="2197454"/>
            <a:ext cx="2412268" cy="446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603032" y="2204864"/>
            <a:ext cx="2412268" cy="446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28468" y="4286718"/>
            <a:ext cx="2232248" cy="43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216446" y="4682512"/>
            <a:ext cx="2232248" cy="3440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604424" y="4278699"/>
            <a:ext cx="2232248" cy="43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4225702" y="4301888"/>
            <a:ext cx="2232248" cy="3658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2360428" y="2060848"/>
            <a:ext cx="1700288" cy="720080"/>
            <a:chOff x="2360428" y="2060848"/>
            <a:chExt cx="1700288" cy="720080"/>
          </a:xfrm>
        </p:grpSpPr>
        <p:sp>
          <p:nvSpPr>
            <p:cNvPr id="17" name="타원 16"/>
            <p:cNvSpPr/>
            <p:nvPr/>
          </p:nvSpPr>
          <p:spPr>
            <a:xfrm>
              <a:off x="2771800" y="2060848"/>
              <a:ext cx="1288916" cy="7200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왼쪽 화살표 17"/>
            <p:cNvSpPr/>
            <p:nvPr/>
          </p:nvSpPr>
          <p:spPr>
            <a:xfrm flipV="1">
              <a:off x="2360428" y="2276872"/>
              <a:ext cx="411372" cy="2554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702509" y="2085809"/>
            <a:ext cx="1700288" cy="720080"/>
            <a:chOff x="2360428" y="2060848"/>
            <a:chExt cx="1700288" cy="720080"/>
          </a:xfrm>
        </p:grpSpPr>
        <p:sp>
          <p:nvSpPr>
            <p:cNvPr id="21" name="타원 20"/>
            <p:cNvSpPr/>
            <p:nvPr/>
          </p:nvSpPr>
          <p:spPr>
            <a:xfrm>
              <a:off x="2771800" y="2060848"/>
              <a:ext cx="1288916" cy="7200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왼쪽 화살표 21"/>
            <p:cNvSpPr/>
            <p:nvPr/>
          </p:nvSpPr>
          <p:spPr>
            <a:xfrm flipV="1">
              <a:off x="2360428" y="2276872"/>
              <a:ext cx="411372" cy="2554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7136384" y="2149478"/>
            <a:ext cx="1700288" cy="720080"/>
            <a:chOff x="2360428" y="2060848"/>
            <a:chExt cx="1700288" cy="720080"/>
          </a:xfrm>
        </p:grpSpPr>
        <p:sp>
          <p:nvSpPr>
            <p:cNvPr id="24" name="타원 23"/>
            <p:cNvSpPr/>
            <p:nvPr/>
          </p:nvSpPr>
          <p:spPr>
            <a:xfrm>
              <a:off x="2771800" y="2060848"/>
              <a:ext cx="1288916" cy="7200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왼쪽 화살표 24"/>
            <p:cNvSpPr/>
            <p:nvPr/>
          </p:nvSpPr>
          <p:spPr>
            <a:xfrm flipV="1">
              <a:off x="2360428" y="2276872"/>
              <a:ext cx="411372" cy="2554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295648" y="4124750"/>
            <a:ext cx="1700288" cy="720080"/>
            <a:chOff x="2360428" y="2060848"/>
            <a:chExt cx="1700288" cy="720080"/>
          </a:xfrm>
        </p:grpSpPr>
        <p:sp>
          <p:nvSpPr>
            <p:cNvPr id="27" name="타원 26"/>
            <p:cNvSpPr/>
            <p:nvPr/>
          </p:nvSpPr>
          <p:spPr>
            <a:xfrm>
              <a:off x="2771800" y="2060848"/>
              <a:ext cx="1288916" cy="7200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왼쪽 화살표 27"/>
            <p:cNvSpPr/>
            <p:nvPr/>
          </p:nvSpPr>
          <p:spPr>
            <a:xfrm flipV="1">
              <a:off x="2360428" y="2276872"/>
              <a:ext cx="411372" cy="2554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705716" y="4135660"/>
            <a:ext cx="1700288" cy="720080"/>
            <a:chOff x="2360428" y="2060848"/>
            <a:chExt cx="1700288" cy="720080"/>
          </a:xfrm>
        </p:grpSpPr>
        <p:sp>
          <p:nvSpPr>
            <p:cNvPr id="30" name="타원 29"/>
            <p:cNvSpPr/>
            <p:nvPr/>
          </p:nvSpPr>
          <p:spPr>
            <a:xfrm>
              <a:off x="2771800" y="2060848"/>
              <a:ext cx="1288916" cy="7200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왼쪽 화살표 30"/>
            <p:cNvSpPr/>
            <p:nvPr/>
          </p:nvSpPr>
          <p:spPr>
            <a:xfrm flipV="1">
              <a:off x="2360428" y="2276872"/>
              <a:ext cx="411372" cy="2554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136384" y="4146953"/>
            <a:ext cx="1700288" cy="720080"/>
            <a:chOff x="2360428" y="2060848"/>
            <a:chExt cx="1700288" cy="720080"/>
          </a:xfrm>
        </p:grpSpPr>
        <p:sp>
          <p:nvSpPr>
            <p:cNvPr id="33" name="타원 32"/>
            <p:cNvSpPr/>
            <p:nvPr/>
          </p:nvSpPr>
          <p:spPr>
            <a:xfrm>
              <a:off x="2771800" y="2060848"/>
              <a:ext cx="1288916" cy="7200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왼쪽 화살표 33"/>
            <p:cNvSpPr/>
            <p:nvPr/>
          </p:nvSpPr>
          <p:spPr>
            <a:xfrm flipV="1">
              <a:off x="2360428" y="2276872"/>
              <a:ext cx="411372" cy="2554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741347" y="4530898"/>
            <a:ext cx="1700288" cy="720080"/>
            <a:chOff x="2360428" y="2060848"/>
            <a:chExt cx="1700288" cy="720080"/>
          </a:xfrm>
        </p:grpSpPr>
        <p:sp>
          <p:nvSpPr>
            <p:cNvPr id="36" name="타원 35"/>
            <p:cNvSpPr/>
            <p:nvPr/>
          </p:nvSpPr>
          <p:spPr>
            <a:xfrm>
              <a:off x="2771800" y="2060848"/>
              <a:ext cx="1288916" cy="72008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왼쪽 화살표 36"/>
            <p:cNvSpPr/>
            <p:nvPr/>
          </p:nvSpPr>
          <p:spPr>
            <a:xfrm flipV="1">
              <a:off x="2360428" y="2276872"/>
              <a:ext cx="411372" cy="2554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2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en-US" altLang="ko-KR" b="1" dirty="0"/>
              <a:t>CONCLUSIONS AND IMPLICATIONS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Autofit/>
          </a:bodyPr>
          <a:lstStyle/>
          <a:p>
            <a:r>
              <a:rPr lang="en-US" altLang="ko-KR" sz="24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The construction of port selection model should be </a:t>
            </a:r>
            <a:r>
              <a:rPr lang="en-US" altLang="ko-KR" sz="2400" b="1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revised</a:t>
            </a:r>
          </a:p>
          <a:p>
            <a:pPr lvl="1">
              <a:buFont typeface="Calibri" panose="020F0502020204030204" pitchFamily="34" charset="0"/>
              <a:buChar char="○"/>
            </a:pPr>
            <a:r>
              <a:rPr lang="en-US" altLang="ko-KR" sz="2000" b="1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Linear and nonlinear </a:t>
            </a:r>
            <a:r>
              <a:rPr lang="en-US" altLang="ko-KR" sz="20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factors are reflected separately</a:t>
            </a:r>
          </a:p>
          <a:p>
            <a:pPr lvl="1">
              <a:buFont typeface="Calibri" panose="020F0502020204030204" pitchFamily="34" charset="0"/>
              <a:buChar char="○"/>
            </a:pPr>
            <a:r>
              <a:rPr lang="en-US" altLang="ko-KR" sz="20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Factors of </a:t>
            </a:r>
            <a:r>
              <a:rPr lang="en-US" altLang="ko-KR" sz="2000" b="1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minimum requirement  and excitement</a:t>
            </a:r>
            <a:r>
              <a:rPr lang="en-US" altLang="ko-KR" sz="20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, also</a:t>
            </a:r>
            <a:endParaRPr lang="en-US" altLang="ko-KR" sz="1600" spc="-100" dirty="0"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400" b="1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Service strategies of service providers </a:t>
            </a:r>
            <a:r>
              <a:rPr lang="en-US" altLang="ko-KR" sz="24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(PAs, OCs) also need to be modified</a:t>
            </a:r>
          </a:p>
          <a:p>
            <a:pPr lvl="1">
              <a:buFont typeface="Calibri" panose="020F0502020204030204" pitchFamily="34" charset="0"/>
              <a:buChar char="○"/>
            </a:pPr>
            <a:r>
              <a:rPr lang="en-US" altLang="ko-KR" sz="20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The service providers (PAs, OCs) </a:t>
            </a:r>
            <a:r>
              <a:rPr lang="en-US" altLang="ko-KR" sz="2000" b="1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reduce the gaps </a:t>
            </a:r>
            <a:r>
              <a:rPr lang="en-US" altLang="ko-KR" sz="20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in importance and characteristics of port selection factors to service users (carriers) </a:t>
            </a:r>
          </a:p>
          <a:p>
            <a:pPr lvl="1">
              <a:buFont typeface="Calibri" panose="020F0502020204030204" pitchFamily="34" charset="0"/>
              <a:buChar char="○"/>
            </a:pPr>
            <a:r>
              <a:rPr lang="en-US" altLang="ko-KR" sz="2000" b="1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Port operation and management strategy based on user needs </a:t>
            </a:r>
            <a:r>
              <a:rPr lang="en-US" altLang="ko-KR" sz="20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is required</a:t>
            </a:r>
          </a:p>
          <a:p>
            <a:pPr lvl="1">
              <a:buFont typeface="Calibri" panose="020F0502020204030204" pitchFamily="34" charset="0"/>
              <a:buChar char="○"/>
            </a:pPr>
            <a:r>
              <a:rPr lang="en-US" altLang="ko-KR" sz="2000" spc="-10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Essential to establish policies for the operational efficiency of port management and policymakers (PAs) and satisfaction for port users(Carriers)</a:t>
            </a: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827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en-US" altLang="ko-KR" b="1" dirty="0"/>
              <a:t>FUTURE STUDY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4908202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Just an exploratory</a:t>
            </a:r>
            <a:r>
              <a:rPr lang="ko-KR" altLang="en-US" sz="2400" dirty="0"/>
              <a:t> </a:t>
            </a:r>
            <a:r>
              <a:rPr lang="en-US" altLang="ko-KR" sz="2400" dirty="0"/>
              <a:t>study</a:t>
            </a:r>
          </a:p>
          <a:p>
            <a:r>
              <a:rPr lang="en-US" altLang="ko-KR" sz="2400" b="1" dirty="0"/>
              <a:t>Generalization (Reliability and validity</a:t>
            </a:r>
            <a:r>
              <a:rPr lang="en-US" altLang="ko-KR" sz="2400" dirty="0"/>
              <a:t> by in-depth studies)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Domestic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Global</a:t>
            </a:r>
            <a:endParaRPr lang="en-US" altLang="ko-KR" dirty="0"/>
          </a:p>
          <a:p>
            <a:r>
              <a:rPr lang="en-US" altLang="ko-KR" sz="2400" b="1" dirty="0"/>
              <a:t>Methodological limitations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Categorization problem of factors or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Berger at al.(1993), the coefficient is 0.5 ⇒ borderline problem ⇒which quadrant?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Martilla and James(1977), IPA(ISA) ⇒ borderline problem</a:t>
            </a:r>
          </a:p>
          <a:p>
            <a:r>
              <a:rPr lang="en-US" altLang="ko-KR" sz="2400" b="1" dirty="0"/>
              <a:t>Next steps research</a:t>
            </a:r>
            <a:endParaRPr lang="en-US" altLang="ko-KR" b="1" dirty="0"/>
          </a:p>
          <a:p>
            <a:pPr lvl="1">
              <a:buFont typeface="Calibri" panose="020F0502020204030204" pitchFamily="34" charset="0"/>
              <a:buChar char="○"/>
            </a:pPr>
            <a:r>
              <a:rPr lang="en-US" altLang="ko-KR" sz="2000" dirty="0"/>
              <a:t>How to use the results to construct the model?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PLS-SEM and ISA</a:t>
            </a:r>
          </a:p>
          <a:p>
            <a:pPr marL="342900" lvl="1" indent="0">
              <a:buNone/>
            </a:pPr>
            <a:r>
              <a:rPr lang="en-US" altLang="ko-KR" sz="2000" dirty="0"/>
              <a:t>  ⇒ Building a detailed Port Choice Model considering the factor 	characteristic forms</a:t>
            </a:r>
            <a:endParaRPr lang="ko-KR" altLang="en-US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018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THANK YOU FOR LISTENING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altLang="ko-KR" sz="2000" b="1" spc="0" dirty="0"/>
          </a:p>
          <a:p>
            <a:pPr marL="45720" indent="0" algn="ctr">
              <a:buNone/>
            </a:pPr>
            <a:r>
              <a:rPr lang="en-US" altLang="ko-KR" sz="2000" b="1" spc="0" dirty="0"/>
              <a:t>Prof. Dr. </a:t>
            </a:r>
            <a:r>
              <a:rPr lang="en-US" altLang="ko-KR" sz="2000" b="1" dirty="0"/>
              <a:t>Byung In “</a:t>
            </a:r>
            <a:r>
              <a:rPr lang="en-US" altLang="ko-KR" sz="2000" b="1" spc="0" dirty="0"/>
              <a:t>BI” Park</a:t>
            </a:r>
          </a:p>
          <a:p>
            <a:pPr marL="45720" indent="0" algn="ctr">
              <a:buNone/>
            </a:pPr>
            <a:r>
              <a:rPr lang="en-US" altLang="ko-KR" sz="2000" b="1" spc="0" dirty="0">
                <a:solidFill>
                  <a:schemeClr val="bg1"/>
                </a:solidFill>
                <a:hlinkClick r:id="rId3"/>
              </a:rPr>
              <a:t>bipark@chonnam.ac.kr</a:t>
            </a:r>
            <a:endParaRPr lang="en-US" altLang="ko-KR" sz="2000" b="1" spc="0" dirty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endParaRPr lang="en-US" altLang="ko-KR" sz="2000" b="1" spc="0" dirty="0"/>
          </a:p>
          <a:p>
            <a:pPr marL="45720" indent="0" algn="ctr">
              <a:buNone/>
            </a:pPr>
            <a:r>
              <a:rPr lang="en-US" altLang="ko-KR" sz="2000" b="1" spc="0" dirty="0"/>
              <a:t>Dr. Souk Kyung “SK” Sung</a:t>
            </a:r>
          </a:p>
          <a:p>
            <a:pPr marL="45720" indent="0" algn="ctr">
              <a:buNone/>
            </a:pPr>
            <a:r>
              <a:rPr lang="en-US" altLang="ko-KR" sz="2000" b="1" spc="0" dirty="0">
                <a:solidFill>
                  <a:schemeClr val="bg1"/>
                </a:solidFill>
                <a:hlinkClick r:id="rId4"/>
              </a:rPr>
              <a:t>ssky6261@gmail.com</a:t>
            </a:r>
            <a:endParaRPr lang="en-US" altLang="ko-KR" sz="2000" b="1" spc="0" dirty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endParaRPr lang="en-US" altLang="ko-KR" sz="2000" b="1" spc="0" dirty="0"/>
          </a:p>
          <a:p>
            <a:pPr marL="45720" indent="0" algn="ctr">
              <a:buNone/>
            </a:pPr>
            <a:r>
              <a:rPr lang="en-US" altLang="ko-KR" sz="2000" b="1" spc="0" dirty="0"/>
              <a:t>School of Logistics and Commerce</a:t>
            </a:r>
          </a:p>
          <a:p>
            <a:pPr marL="45720" indent="0" algn="ctr">
              <a:buNone/>
            </a:pPr>
            <a:r>
              <a:rPr lang="en-US" altLang="ko-KR" sz="2000" b="1" spc="0" dirty="0"/>
              <a:t>Chonnam National University</a:t>
            </a:r>
            <a:endParaRPr lang="ko-KR" altLang="en-US" sz="2000" b="1" spc="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92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528"/>
          </a:xfrm>
        </p:spPr>
        <p:txBody>
          <a:bodyPr/>
          <a:lstStyle/>
          <a:p>
            <a:r>
              <a:rPr lang="en-US" altLang="ko-KR" b="1" dirty="0"/>
              <a:t>RESEARCH MOTIVATION(2/2)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67186" y="1340769"/>
            <a:ext cx="3937262" cy="4836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b="1" spc="0" dirty="0"/>
              <a:t>Possible forms of the port choice factors to behavior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b="1" dirty="0"/>
              <a:t>Linear</a:t>
            </a:r>
          </a:p>
          <a:p>
            <a:pPr lvl="2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/>
              <a:t>Proportional (A)</a:t>
            </a:r>
          </a:p>
          <a:p>
            <a:pPr lvl="2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/>
              <a:t>Reversal (B, wrong question) reverse calculation ⇒ Positive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b="1" spc="0" dirty="0"/>
              <a:t>Nonlinear</a:t>
            </a:r>
            <a:r>
              <a:rPr lang="en-US" altLang="ko-KR" spc="0" dirty="0"/>
              <a:t>(Swan and Combs, 1976)</a:t>
            </a:r>
          </a:p>
          <a:p>
            <a:pPr lvl="2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dirty="0"/>
              <a:t>Expressive (Attractive) (C)</a:t>
            </a:r>
          </a:p>
          <a:p>
            <a:pPr lvl="2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altLang="ko-KR" sz="1600" spc="0" dirty="0"/>
              <a:t>Instrumental (Must-be) (D)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b="1" spc="0" dirty="0"/>
              <a:t>Indifferent</a:t>
            </a:r>
            <a:r>
              <a:rPr lang="en-US" altLang="ko-KR" spc="0" dirty="0"/>
              <a:t> (E)</a:t>
            </a: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27063" y="1818380"/>
            <a:ext cx="3984897" cy="3335390"/>
            <a:chOff x="227063" y="1818380"/>
            <a:chExt cx="3984897" cy="3335390"/>
          </a:xfrm>
        </p:grpSpPr>
        <p:sp>
          <p:nvSpPr>
            <p:cNvPr id="18" name="TextBox 17"/>
            <p:cNvSpPr txBox="1"/>
            <p:nvPr/>
          </p:nvSpPr>
          <p:spPr>
            <a:xfrm>
              <a:off x="3347864" y="478443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Factors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063" y="1818380"/>
              <a:ext cx="1082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Port</a:t>
              </a:r>
            </a:p>
            <a:p>
              <a:r>
                <a:rPr lang="en-US" dirty="0"/>
                <a:t>Choice</a:t>
              </a:r>
            </a:p>
            <a:p>
              <a:r>
                <a:rPr lang="en-US" dirty="0"/>
                <a:t>Behavior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405701" y="1844824"/>
              <a:ext cx="0" cy="2851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405701" y="4696357"/>
              <a:ext cx="2806259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736480" y="1829878"/>
              <a:ext cx="8097" cy="2851533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05701" y="3212976"/>
              <a:ext cx="2569423" cy="48304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1373160" y="1946733"/>
            <a:ext cx="2859245" cy="1375279"/>
            <a:chOff x="1373160" y="1946733"/>
            <a:chExt cx="2859245" cy="1375279"/>
          </a:xfrm>
        </p:grpSpPr>
        <p:sp>
          <p:nvSpPr>
            <p:cNvPr id="20" name="Right Arrow 19"/>
            <p:cNvSpPr/>
            <p:nvPr/>
          </p:nvSpPr>
          <p:spPr>
            <a:xfrm rot="19532989">
              <a:off x="1373160" y="3100086"/>
              <a:ext cx="2859245" cy="221926"/>
            </a:xfrm>
            <a:prstGeom prst="rightArrow">
              <a:avLst>
                <a:gd name="adj1" fmla="val 50000"/>
                <a:gd name="adj2" fmla="val 5619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3752079" y="2067771"/>
              <a:ext cx="461665" cy="2195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2722707" y="1884739"/>
            <a:ext cx="1242531" cy="2826213"/>
            <a:chOff x="2722707" y="1884739"/>
            <a:chExt cx="1242531" cy="2826213"/>
          </a:xfrm>
        </p:grpSpPr>
        <p:sp>
          <p:nvSpPr>
            <p:cNvPr id="57" name="TextBox 56"/>
            <p:cNvSpPr txBox="1"/>
            <p:nvPr/>
          </p:nvSpPr>
          <p:spPr>
            <a:xfrm rot="16200000">
              <a:off x="3624610" y="4248880"/>
              <a:ext cx="461665" cy="2195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6" name="Down Arrow 55"/>
            <p:cNvSpPr/>
            <p:nvPr/>
          </p:nvSpPr>
          <p:spPr>
            <a:xfrm rot="19198465">
              <a:off x="2722707" y="1884739"/>
              <a:ext cx="231084" cy="2826213"/>
            </a:xfrm>
            <a:prstGeom prst="downArrow">
              <a:avLst>
                <a:gd name="adj1" fmla="val 5398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320424" y="1508215"/>
            <a:ext cx="2539510" cy="1272672"/>
            <a:chOff x="1320424" y="1743420"/>
            <a:chExt cx="2539510" cy="1036503"/>
          </a:xfrm>
        </p:grpSpPr>
        <p:sp>
          <p:nvSpPr>
            <p:cNvPr id="30" name="Curved Up Arrow 29"/>
            <p:cNvSpPr/>
            <p:nvPr/>
          </p:nvSpPr>
          <p:spPr>
            <a:xfrm rot="19888458">
              <a:off x="1320424" y="2546076"/>
              <a:ext cx="2539510" cy="233847"/>
            </a:xfrm>
            <a:prstGeom prst="curved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3140948" y="1840970"/>
              <a:ext cx="375994" cy="1808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247818" y="3255645"/>
            <a:ext cx="3012666" cy="767227"/>
            <a:chOff x="1247818" y="3255645"/>
            <a:chExt cx="3012666" cy="767227"/>
          </a:xfrm>
        </p:grpSpPr>
        <p:sp>
          <p:nvSpPr>
            <p:cNvPr id="31" name="Curved Down Arrow 30"/>
            <p:cNvSpPr/>
            <p:nvPr/>
          </p:nvSpPr>
          <p:spPr>
            <a:xfrm rot="19757881">
              <a:off x="1247818" y="3772030"/>
              <a:ext cx="2754289" cy="250842"/>
            </a:xfrm>
            <a:prstGeom prst="curvedDownArrow">
              <a:avLst>
                <a:gd name="adj1" fmla="val 25000"/>
                <a:gd name="adj2" fmla="val 50000"/>
                <a:gd name="adj3" fmla="val 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3919856" y="3376683"/>
              <a:ext cx="461665" cy="2195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934293" y="2104703"/>
            <a:ext cx="1646052" cy="1945479"/>
            <a:chOff x="1889738" y="2203601"/>
            <a:chExt cx="1646052" cy="1945479"/>
          </a:xfrm>
        </p:grpSpPr>
        <p:sp>
          <p:nvSpPr>
            <p:cNvPr id="37" name="32-Point Star 36"/>
            <p:cNvSpPr/>
            <p:nvPr/>
          </p:nvSpPr>
          <p:spPr>
            <a:xfrm>
              <a:off x="1889738" y="2522514"/>
              <a:ext cx="1646052" cy="1626566"/>
            </a:xfrm>
            <a:prstGeom prst="star32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2209937" y="2324639"/>
              <a:ext cx="461665" cy="2195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7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IEI, Jaume 1 University, 2017 Workshop; BI Park &amp; SK Sung , Chonnam National University, KOREA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952" y="1029960"/>
            <a:ext cx="3289332" cy="4775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029960"/>
            <a:ext cx="3289332" cy="484731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>
                <a:solidFill>
                  <a:schemeClr val="tx1"/>
                </a:solidFill>
              </a:rPr>
              <a:t>40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36" y="1077352"/>
            <a:ext cx="39604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0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4959"/>
          </a:xfrm>
        </p:spPr>
        <p:txBody>
          <a:bodyPr/>
          <a:lstStyle/>
          <a:p>
            <a:r>
              <a:rPr lang="en-US" altLang="ko-KR" b="1" dirty="0"/>
              <a:t>RESEARCH GOALS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7113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b="1" spc="0" dirty="0"/>
              <a:t>To identify the factor characteristic forms</a:t>
            </a:r>
            <a:endParaRPr lang="en-US" altLang="ko-KR" sz="2400" b="1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Linear</a:t>
            </a:r>
            <a:endParaRPr lang="en-US" altLang="ko-KR" sz="20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Non-linear</a:t>
            </a:r>
          </a:p>
          <a:p>
            <a:pPr lvl="8">
              <a:lnSpc>
                <a:spcPct val="100000"/>
              </a:lnSpc>
            </a:pPr>
            <a:endParaRPr lang="en-US" altLang="ko-KR" sz="1400" dirty="0"/>
          </a:p>
          <a:p>
            <a:pPr>
              <a:lnSpc>
                <a:spcPct val="100000"/>
              </a:lnSpc>
            </a:pPr>
            <a:r>
              <a:rPr lang="en-US" altLang="ko-KR" sz="2400" b="1" dirty="0"/>
              <a:t>To modify and develop the model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With factor characteristics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To improve Port Choice behavioral analysis</a:t>
            </a:r>
          </a:p>
          <a:p>
            <a:pPr lvl="2">
              <a:lnSpc>
                <a:spcPct val="100000"/>
              </a:lnSpc>
            </a:pPr>
            <a:endParaRPr lang="en-US" altLang="ko-KR" sz="1700" dirty="0"/>
          </a:p>
          <a:p>
            <a:pPr>
              <a:lnSpc>
                <a:spcPct val="100000"/>
              </a:lnSpc>
            </a:pPr>
            <a:r>
              <a:rPr lang="en-US" altLang="ko-KR" sz="2400" b="1" dirty="0"/>
              <a:t>To revise strategies for each port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Via a two-dimensional approach with an ISA tool</a:t>
            </a: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66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4959"/>
          </a:xfrm>
        </p:spPr>
        <p:txBody>
          <a:bodyPr/>
          <a:lstStyle/>
          <a:p>
            <a:r>
              <a:rPr lang="en-US" altLang="ko-KR" b="1" dirty="0"/>
              <a:t>METHODOLOGY</a:t>
            </a:r>
            <a:endParaRPr lang="ko-KR" altLang="en-US" b="1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28650" y="1230086"/>
            <a:ext cx="7886700" cy="4966076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Background theory</a:t>
            </a:r>
            <a:endParaRPr lang="en-US" altLang="ko-KR" sz="2400" spc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b="1" spc="0" dirty="0"/>
              <a:t>Kano Model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ko-KR" sz="1800" b="1" spc="0" dirty="0"/>
              <a:t>One of Service Quality Management Theories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ko-KR" sz="1600" dirty="0"/>
              <a:t>Kano, N., Seraku, N., &amp; Takahashi, F.(1984), “Attractive quality and must-be quality,” </a:t>
            </a:r>
            <a:r>
              <a:rPr lang="en-US" altLang="ko-KR" sz="1600" i="1" dirty="0"/>
              <a:t>The Journal of the Japanese Society for Quality Control</a:t>
            </a:r>
            <a:r>
              <a:rPr lang="en-US" altLang="ko-KR" sz="1600" dirty="0"/>
              <a:t>, 14(2), 39-48 – written by Japanese</a:t>
            </a:r>
            <a:endParaRPr lang="en-US" altLang="ko-KR" sz="1600" spc="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ko-KR" sz="1800" dirty="0"/>
              <a:t>Based on the Herzberg's Motivators - Hygienes Theory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Applying to the Port Choice Behavior Modeling</a:t>
            </a:r>
            <a:endParaRPr lang="en-US" altLang="ko-KR" sz="1550" spc="0" dirty="0"/>
          </a:p>
          <a:p>
            <a:r>
              <a:rPr lang="en-US" altLang="ko-KR" sz="2400" b="1" spc="0" dirty="0"/>
              <a:t>Empirical study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spc="0" dirty="0">
                <a:cs typeface="Calibri" panose="020F0502020204030204" pitchFamily="34" charset="0"/>
              </a:rPr>
              <a:t>Pooling a factor set ←</a:t>
            </a:r>
            <a:r>
              <a:rPr lang="ko-KR" altLang="en-US" sz="2000" spc="0" dirty="0">
                <a:ea typeface="함초롬바탕" panose="02030604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2000" spc="0" dirty="0">
                <a:ea typeface="함초롬바탕" panose="02030604000101010101" pitchFamily="18" charset="-127"/>
                <a:cs typeface="Calibri" panose="020F0502020204030204" pitchFamily="34" charset="0"/>
              </a:rPr>
              <a:t>literature reviews and interviews</a:t>
            </a:r>
            <a:endParaRPr lang="en-US" altLang="ko-KR" sz="2000" spc="0" dirty="0"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Reducing the factor</a:t>
            </a:r>
            <a:r>
              <a:rPr lang="ko-KR" altLang="en-US" sz="2000" dirty="0"/>
              <a:t> </a:t>
            </a:r>
            <a:r>
              <a:rPr lang="en-US" altLang="ko-KR" sz="2000" spc="0" dirty="0"/>
              <a:t>set </a:t>
            </a:r>
            <a:r>
              <a:rPr lang="ko-KR" altLang="en-US" sz="2000" spc="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←</a:t>
            </a:r>
            <a:r>
              <a:rPr lang="en-US" altLang="ko-KR" sz="2000" spc="0" dirty="0"/>
              <a:t> pilot survey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Analyzing factor characteristics</a:t>
            </a:r>
            <a:r>
              <a:rPr lang="ko-KR" altLang="en-US" sz="2000" spc="0" dirty="0"/>
              <a:t> </a:t>
            </a:r>
            <a:r>
              <a:rPr lang="ko-KR" altLang="en-US" sz="2000" spc="0" dirty="0">
                <a:ea typeface="함초롬바탕" panose="02030604000101010101" pitchFamily="18" charset="-127"/>
                <a:cs typeface="함초롬바탕" panose="02030604000101010101" pitchFamily="18" charset="-127"/>
              </a:rPr>
              <a:t>←</a:t>
            </a:r>
            <a:r>
              <a:rPr lang="en-US" altLang="ko-KR" sz="2000" spc="0" dirty="0"/>
              <a:t> main survey with Kano questionnaires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dirty="0"/>
              <a:t>Applying a ISA(IPA) approach to the survey results</a:t>
            </a:r>
            <a:endParaRPr lang="en-US" altLang="ko-KR" sz="2000" spc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ko-KR" sz="2000" spc="0" dirty="0"/>
              <a:t>Research findings and implications</a:t>
            </a: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286813"/>
            <a:ext cx="7886700" cy="5499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LITERATURE</a:t>
            </a:r>
            <a:r>
              <a:rPr lang="ko-KR" altLang="en-US" b="1" dirty="0"/>
              <a:t> </a:t>
            </a:r>
            <a:r>
              <a:rPr lang="en-US" altLang="ko-KR" b="1" dirty="0"/>
              <a:t>REVIEW(1/3)</a:t>
            </a:r>
            <a:endParaRPr lang="ko-KR" altLang="en-US" b="1" spc="-100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531884"/>
              </p:ext>
            </p:extLst>
          </p:nvPr>
        </p:nvGraphicFramePr>
        <p:xfrm>
          <a:off x="179512" y="836713"/>
          <a:ext cx="8804692" cy="559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173">
                  <a:extLst>
                    <a:ext uri="{9D8B030D-6E8A-4147-A177-3AD203B41FA5}">
                      <a16:colId xmlns:a16="http://schemas.microsoft.com/office/drawing/2014/main" val="1020364934"/>
                    </a:ext>
                  </a:extLst>
                </a:gridCol>
                <a:gridCol w="3199427">
                  <a:extLst>
                    <a:ext uri="{9D8B030D-6E8A-4147-A177-3AD203B41FA5}">
                      <a16:colId xmlns:a16="http://schemas.microsoft.com/office/drawing/2014/main" val="1212159679"/>
                    </a:ext>
                  </a:extLst>
                </a:gridCol>
                <a:gridCol w="1202919">
                  <a:extLst>
                    <a:ext uri="{9D8B030D-6E8A-4147-A177-3AD203B41FA5}">
                      <a16:colId xmlns:a16="http://schemas.microsoft.com/office/drawing/2014/main" val="663645971"/>
                    </a:ext>
                  </a:extLst>
                </a:gridCol>
                <a:gridCol w="2201173">
                  <a:extLst>
                    <a:ext uri="{9D8B030D-6E8A-4147-A177-3AD203B41FA5}">
                      <a16:colId xmlns:a16="http://schemas.microsoft.com/office/drawing/2014/main" val="3764392714"/>
                    </a:ext>
                  </a:extLst>
                </a:gridCol>
              </a:tblGrid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Researches</a:t>
                      </a:r>
                      <a:r>
                        <a:rPr lang="ko-KR" altLang="en-US" sz="14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Factors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Types of port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Methodologies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52768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Murphy et al.(1992)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Cargo damage,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Importance ranking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14734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Malchow and Kanafani(2001)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Distance, frequency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MNL Logit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79838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Lirn et al.(2003)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charges,</a:t>
                      </a:r>
                      <a:r>
                        <a:rPr lang="en-US" altLang="ko-KR" sz="1400" baseline="0" dirty="0">
                          <a:latin typeface="Arial Narrow" panose="020B0606020202030204" pitchFamily="34" charset="0"/>
                        </a:rPr>
                        <a:t>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Delphi, AHP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849567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Veldman and B</a:t>
                      </a:r>
                      <a:r>
                        <a:rPr lang="en-US" altLang="ko-KR" sz="1400" dirty="0">
                          <a:latin typeface="Arial Narrow" panose="020B0606020202030204" pitchFamily="34" charset="0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ü</a:t>
                      </a:r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kmann(2003)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Transit time, location cost, frequency, intermodality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MNL Logit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30269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Malchow and Kanafani(2004)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Distance, frequency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MNL Logit, Chamberlain model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17539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Lirn et al.(2004)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AHP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843702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Tai and Hwang(2005)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 cost, location, efficiency, frequency,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Gray decision model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5897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Guy and Urli(2006)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MCDM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14652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Ng(2006)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efficiency, reputation, cargo damage,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Average scores, t-test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668093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Acosta et al.(2007)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Efficiency, intermodality,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1607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Tongzon and Sawant(2007)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efficiency,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Binary Logit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761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Chang et al.(2008)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reputation, intermodality,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Mean value, t-test, EFA, CFA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46682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286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256057"/>
            <a:ext cx="7886700" cy="615602"/>
          </a:xfrm>
        </p:spPr>
        <p:txBody>
          <a:bodyPr/>
          <a:lstStyle/>
          <a:p>
            <a:r>
              <a:rPr lang="en-US" altLang="ko-KR" b="1" dirty="0"/>
              <a:t>LITERATURE</a:t>
            </a:r>
            <a:r>
              <a:rPr lang="ko-KR" altLang="en-US" b="1" dirty="0"/>
              <a:t> </a:t>
            </a:r>
            <a:r>
              <a:rPr lang="en-US" altLang="ko-KR" b="1" dirty="0"/>
              <a:t>REVIEW(2/3)</a:t>
            </a:r>
            <a:endParaRPr lang="ko-KR" altLang="en-US" b="1" spc="-100" dirty="0">
              <a:solidFill>
                <a:srgbClr val="FFFF00"/>
              </a:solidFill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21645"/>
              </p:ext>
            </p:extLst>
          </p:nvPr>
        </p:nvGraphicFramePr>
        <p:xfrm>
          <a:off x="169654" y="914880"/>
          <a:ext cx="8804692" cy="543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173">
                  <a:extLst>
                    <a:ext uri="{9D8B030D-6E8A-4147-A177-3AD203B41FA5}">
                      <a16:colId xmlns:a16="http://schemas.microsoft.com/office/drawing/2014/main" val="1020364934"/>
                    </a:ext>
                  </a:extLst>
                </a:gridCol>
                <a:gridCol w="3199427">
                  <a:extLst>
                    <a:ext uri="{9D8B030D-6E8A-4147-A177-3AD203B41FA5}">
                      <a16:colId xmlns:a16="http://schemas.microsoft.com/office/drawing/2014/main" val="1212159679"/>
                    </a:ext>
                  </a:extLst>
                </a:gridCol>
                <a:gridCol w="1202919">
                  <a:extLst>
                    <a:ext uri="{9D8B030D-6E8A-4147-A177-3AD203B41FA5}">
                      <a16:colId xmlns:a16="http://schemas.microsoft.com/office/drawing/2014/main" val="663645971"/>
                    </a:ext>
                  </a:extLst>
                </a:gridCol>
                <a:gridCol w="2201173">
                  <a:extLst>
                    <a:ext uri="{9D8B030D-6E8A-4147-A177-3AD203B41FA5}">
                      <a16:colId xmlns:a16="http://schemas.microsoft.com/office/drawing/2014/main" val="3764392714"/>
                    </a:ext>
                  </a:extLst>
                </a:gridCol>
              </a:tblGrid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Researches</a:t>
                      </a:r>
                      <a:r>
                        <a:rPr lang="ko-KR" altLang="en-US" sz="14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Factors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Types of port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Methodologies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52768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Wiegmans et al.(2008)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efficiency, reputation, intermodality,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Gate/TS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Importance ranking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736666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Yeo et al.(2008)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Distance, location cost, congestion, quick response to customers’ needs, intermodality,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Gate/TS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EFA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3510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Anderson et al.(2009)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Distance, transit time, location cost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Nested Logit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85569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Tongzon (2009)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efficiency, cargo damage, quick response to customers’ needs, frequency,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Regression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2637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Chou (2010)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 cost, efficiency, frequency, intermodality,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Gate/TS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AHP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14734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Caillaux et al.(2011)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Transit time, cost, efficiency, charges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Ordinal Copeland method, DEA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79838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Park and Min(2011)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Hybrid DEA/AHP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849567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Yeo et al.(2011)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Distance, location cost, congestion, quick response to customers’ needs, intermodality,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Fuzzy AHP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037081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Tang</a:t>
                      </a:r>
                      <a:r>
                        <a:rPr lang="en-US" altLang="ko-KR" sz="1400" baseline="0" dirty="0">
                          <a:latin typeface="Arial Narrow" panose="020B0606020202030204" pitchFamily="34" charset="0"/>
                        </a:rPr>
                        <a:t> et al.(2011)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Efficiency, frequency, intermodality,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Gate/TS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NICE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3026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15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28650" y="256750"/>
            <a:ext cx="7886700" cy="687610"/>
          </a:xfrm>
        </p:spPr>
        <p:txBody>
          <a:bodyPr/>
          <a:lstStyle/>
          <a:p>
            <a:r>
              <a:rPr lang="en-US" altLang="ko-KR" b="1" dirty="0"/>
              <a:t>LITERATURE</a:t>
            </a:r>
            <a:r>
              <a:rPr lang="ko-KR" altLang="en-US" b="1" dirty="0"/>
              <a:t> </a:t>
            </a:r>
            <a:r>
              <a:rPr lang="en-US" altLang="ko-KR" b="1" dirty="0"/>
              <a:t>REVIEW(3/3)</a:t>
            </a:r>
            <a:endParaRPr lang="ko-KR" altLang="en-US" b="1" spc="-100" dirty="0">
              <a:solidFill>
                <a:srgbClr val="FFFF00"/>
              </a:solidFill>
            </a:endParaRPr>
          </a:p>
        </p:txBody>
      </p:sp>
      <p:sp>
        <p:nvSpPr>
          <p:cNvPr id="7" name="내용 개체 틀 1"/>
          <p:cNvSpPr>
            <a:spLocks noGrp="1"/>
          </p:cNvSpPr>
          <p:nvPr>
            <p:ph idx="1"/>
          </p:nvPr>
        </p:nvSpPr>
        <p:spPr>
          <a:xfrm>
            <a:off x="380999" y="3645023"/>
            <a:ext cx="8407893" cy="24814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400" dirty="0"/>
              <a:t>All the research is probably based on the </a:t>
            </a:r>
            <a:r>
              <a:rPr lang="en-US" altLang="ko-KR" sz="2400" b="1" dirty="0"/>
              <a:t>implicit assumption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/>
              <a:t>proportional relationship of factors to port choice behavior</a:t>
            </a:r>
          </a:p>
          <a:p>
            <a:pPr>
              <a:lnSpc>
                <a:spcPct val="100000"/>
              </a:lnSpc>
            </a:pPr>
            <a:r>
              <a:rPr lang="en-US" altLang="ko-KR" sz="2400" b="1" dirty="0"/>
              <a:t>No(?) existed researches</a:t>
            </a:r>
            <a:r>
              <a:rPr lang="en-US" altLang="ko-KR" sz="2400" dirty="0"/>
              <a:t> which dealt with the characteristics form of factors</a:t>
            </a:r>
            <a:endParaRPr lang="ko-KR" altLang="en-US" sz="2400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6th Meeting on International Economics, IEI, University Jaume 1, 2017; BI Park &amp; SK Sung, Chonnam Nat. Uni., KOREA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2136"/>
              </p:ext>
            </p:extLst>
          </p:nvPr>
        </p:nvGraphicFramePr>
        <p:xfrm>
          <a:off x="182599" y="1115530"/>
          <a:ext cx="8804692" cy="220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173">
                  <a:extLst>
                    <a:ext uri="{9D8B030D-6E8A-4147-A177-3AD203B41FA5}">
                      <a16:colId xmlns:a16="http://schemas.microsoft.com/office/drawing/2014/main" val="1020364934"/>
                    </a:ext>
                  </a:extLst>
                </a:gridCol>
                <a:gridCol w="3199427">
                  <a:extLst>
                    <a:ext uri="{9D8B030D-6E8A-4147-A177-3AD203B41FA5}">
                      <a16:colId xmlns:a16="http://schemas.microsoft.com/office/drawing/2014/main" val="1212159679"/>
                    </a:ext>
                  </a:extLst>
                </a:gridCol>
                <a:gridCol w="1202919">
                  <a:extLst>
                    <a:ext uri="{9D8B030D-6E8A-4147-A177-3AD203B41FA5}">
                      <a16:colId xmlns:a16="http://schemas.microsoft.com/office/drawing/2014/main" val="663645971"/>
                    </a:ext>
                  </a:extLst>
                </a:gridCol>
                <a:gridCol w="2201173">
                  <a:extLst>
                    <a:ext uri="{9D8B030D-6E8A-4147-A177-3AD203B41FA5}">
                      <a16:colId xmlns:a16="http://schemas.microsoft.com/office/drawing/2014/main" val="3764392714"/>
                    </a:ext>
                  </a:extLst>
                </a:gridCol>
              </a:tblGrid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Researches</a:t>
                      </a:r>
                      <a:r>
                        <a:rPr lang="ko-KR" altLang="en-US" sz="1400" dirty="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Factors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Types of port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Methodologies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52768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Yuen at al.(2012)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efficiency, frequency, intermodality, charges,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Gate/TS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AHP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843702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Da</a:t>
                      </a:r>
                      <a:r>
                        <a:rPr lang="en-US" altLang="ko-KR" sz="1400" baseline="0" dirty="0">
                          <a:latin typeface="Arial Narrow" panose="020B0606020202030204" pitchFamily="34" charset="0"/>
                        </a:rPr>
                        <a:t> Cruz et al.(2013)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Location, efficiency, intermodality, infra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Gate/TS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AHP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5897"/>
                  </a:ext>
                </a:extLst>
              </a:tr>
              <a:tr h="3908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Ng et al.(2013)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Distance, cost, efficiency, charges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Gate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Importance ranking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14652"/>
                  </a:ext>
                </a:extLst>
              </a:tr>
              <a:tr h="390865">
                <a:tc gridSpan="4"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Source: Martinez and Feo (2016) and author own categorization</a:t>
                      </a:r>
                    </a:p>
                    <a:p>
                      <a:pPr latinLnBrk="1"/>
                      <a:r>
                        <a:rPr lang="en-US" altLang="ko-KR" sz="1400" dirty="0">
                          <a:latin typeface="Arial Narrow" panose="020B0606020202030204" pitchFamily="34" charset="0"/>
                        </a:rPr>
                        <a:t>Note: Other minor factors are excluded.</a:t>
                      </a:r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9642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51A2-2AA7-4A15-B10B-76CBE5D4DAE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063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11050</TotalTime>
  <Words>4393</Words>
  <Application>Microsoft Macintosh PowerPoint</Application>
  <PresentationFormat>Presentación en pantalla (4:3)</PresentationFormat>
  <Paragraphs>1230</Paragraphs>
  <Slides>40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맑은 고딕</vt:lpstr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함초롬바탕</vt:lpstr>
      <vt:lpstr>Office Theme</vt:lpstr>
      <vt:lpstr>AN EXPLORATORY TWO-DIMENSIONAL APPROACH TO PORT CHOICE BEHAVIOR MODELING  VI Meeting on International Economics, IEI, University Jaume 1, September 27-29, 2017, Villa-real, Spain</vt:lpstr>
      <vt:lpstr>PRESENTATION OUTLINE</vt:lpstr>
      <vt:lpstr>RESEARCH MOTIVATION(1/2)</vt:lpstr>
      <vt:lpstr>RESEARCH MOTIVATION(2/2)</vt:lpstr>
      <vt:lpstr>RESEARCH GOALS</vt:lpstr>
      <vt:lpstr>METHODOLOGY</vt:lpstr>
      <vt:lpstr>LITERATURE REVIEW(1/3)</vt:lpstr>
      <vt:lpstr>LITERATURE REVIEW(2/3)</vt:lpstr>
      <vt:lpstr>LITERATURE REVIEW(3/3)</vt:lpstr>
      <vt:lpstr>ASSUMPTIONS</vt:lpstr>
      <vt:lpstr>KANO MODEL</vt:lpstr>
      <vt:lpstr>KANO MODEL(SELECTION)</vt:lpstr>
      <vt:lpstr>Factor Categories in Kano Model</vt:lpstr>
      <vt:lpstr>Structure of Kano Questionnaires</vt:lpstr>
      <vt:lpstr>Kano Evaluation</vt:lpstr>
      <vt:lpstr>Model Weakness</vt:lpstr>
      <vt:lpstr>Customer Satisfaction Coefficient (CS-Coefficient: Berger et al., 1993)</vt:lpstr>
      <vt:lpstr>EMPRRITICAL TESTS</vt:lpstr>
      <vt:lpstr>Pool of Port Choice Factors</vt:lpstr>
      <vt:lpstr>Pilot Survey</vt:lpstr>
      <vt:lpstr>Presentación de PowerPoint</vt:lpstr>
      <vt:lpstr>Main Survey</vt:lpstr>
      <vt:lpstr>Main Survey Analysis : Total (1/4)</vt:lpstr>
      <vt:lpstr>Main Survey Analysis: Carriers (2/4)</vt:lpstr>
      <vt:lpstr>Main Survey Analysis : PAs (3/4)</vt:lpstr>
      <vt:lpstr>Main Survey Analysis : OCs (4/4)</vt:lpstr>
      <vt:lpstr>RESULTS OF THE ANALYSIS</vt:lpstr>
      <vt:lpstr>KANO ANALYSIS FINDINGS</vt:lpstr>
      <vt:lpstr>STRATEGIES BUILDING FOR PORTS</vt:lpstr>
      <vt:lpstr>STRATEGIES BUILDING FOR PORTS</vt:lpstr>
      <vt:lpstr>STRATEGIES BUILDING FOR PORTS</vt:lpstr>
      <vt:lpstr>STRATEGIES BUILDING FOR PORTS</vt:lpstr>
      <vt:lpstr>IMPORTANCE SELECTION ANALYSIS (Busan) (IPA, Importance-Performance Analysis)</vt:lpstr>
      <vt:lpstr>IMPORTANCE SELECTION ANALYSIS (Incheon)</vt:lpstr>
      <vt:lpstr>IMPORTANCE SELECTION ANALYSIS (Gwangyang)</vt:lpstr>
      <vt:lpstr>REVISED STRATEGIES for EACH CONTAINER PORT</vt:lpstr>
      <vt:lpstr>CONCLUSIONS AND IMPLICATIONS</vt:lpstr>
      <vt:lpstr>FUTURE STUDY</vt:lpstr>
      <vt:lpstr>THANK YOU FOR LISTENING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Port Costs on Carrier’s Decision of Service Route and Containership Size in Northeast Asia Shipping Market</dc:title>
  <dc:creator>park</dc:creator>
  <cp:lastModifiedBy>Microsoft Office User</cp:lastModifiedBy>
  <cp:revision>507</cp:revision>
  <cp:lastPrinted>2017-09-13T15:54:11Z</cp:lastPrinted>
  <dcterms:created xsi:type="dcterms:W3CDTF">2012-06-11T08:01:01Z</dcterms:created>
  <dcterms:modified xsi:type="dcterms:W3CDTF">2020-10-27T21:55:14Z</dcterms:modified>
</cp:coreProperties>
</file>