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12188825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riqueneder@live.com" initials="e" lastIdx="18" clrIdx="0">
    <p:extLst>
      <p:ext uri="{19B8F6BF-5375-455C-9EA6-DF929625EA0E}">
        <p15:presenceInfo xmlns:p15="http://schemas.microsoft.com/office/powerpoint/2012/main" userId="11ae5868e616d72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14" autoAdjust="0"/>
  </p:normalViewPr>
  <p:slideViewPr>
    <p:cSldViewPr showGuides="1">
      <p:cViewPr varScale="1">
        <p:scale>
          <a:sx n="36" d="100"/>
          <a:sy n="36" d="100"/>
        </p:scale>
        <p:origin x="516" y="24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9-27T18:42:17.503" idx="16">
    <p:pos x="1738" y="2155"/>
    <p:text>that's the reason we use inflation rate in period t+1 and the expected depreciation.</p:text>
    <p:extLst>
      <p:ext uri="{C676402C-5697-4E1C-873F-D02D1690AC5C}">
        <p15:threadingInfo xmlns:p15="http://schemas.microsoft.com/office/powerpoint/2012/main" timeZoneBias="1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9-27T20:37:01.134" idx="17">
    <p:pos x="6207" y="1063"/>
    <p:text>the parameter phi represents the gross rate of the net domestic debt and the government external net debt.</p:text>
    <p:extLst>
      <p:ext uri="{C676402C-5697-4E1C-873F-D02D1690AC5C}">
        <p15:threadingInfo xmlns:p15="http://schemas.microsoft.com/office/powerpoint/2012/main" timeZoneBias="180"/>
      </p:ext>
    </p:extLst>
  </p:cm>
  <p:cm authorId="1" dt="2016-09-27T20:45:08.514" idx="18">
    <p:pos x="3833" y="1777"/>
    <p:text>In this case multiplied by nominal exchange rate. When this upper bound is met, the case resembles that of a close economy, where we are in a near pure seignorage.</p:text>
    <p:extLst mod="1">
      <p:ext uri="{C676402C-5697-4E1C-873F-D02D1690AC5C}">
        <p15:threadingInfo xmlns:p15="http://schemas.microsoft.com/office/powerpoint/2012/main" timeZoneBias="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latinLnBrk="0">
              <a:defRPr lang="es-ES" sz="1200"/>
            </a:lvl1pPr>
          </a:lstStyle>
          <a:p>
            <a:fld id="{BDB7646E-8811-423A-9C42-2CBFADA00A96}" type="datetimeFigureOut">
              <a:rPr lang="es-ES" smtClean="0"/>
              <a:t>05/10/2016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latinLnBrk="0">
              <a:defRPr lang="es-ES" sz="1200"/>
            </a:lvl1pPr>
          </a:lstStyle>
          <a:p>
            <a:fld id="{04360E59-1627-4404-ACC5-51C744AB0F2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latinLnBrk="0">
              <a:defRPr lang="es-ES"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latinLnBrk="0">
              <a:defRPr lang="es-ES" sz="1200">
                <a:solidFill>
                  <a:schemeClr val="tx1"/>
                </a:solidFill>
              </a:defRPr>
            </a:lvl1pPr>
          </a:lstStyle>
          <a:p>
            <a:fld id="{D677E230-58DD-43ED-96A1-552DDAB53532}" type="datetimeFigureOut">
              <a:pPr/>
              <a:t>10/5/2016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44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latinLnBrk="0">
              <a:defRPr lang="es-ES" sz="12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latinLnBrk="0">
              <a:defRPr lang="es-ES" sz="1200">
                <a:solidFill>
                  <a:schemeClr val="tx1"/>
                </a:solidFill>
              </a:defRPr>
            </a:lvl1pPr>
          </a:lstStyle>
          <a:p>
            <a:fld id="{841221E5-7225-48EB-A4EE-420E7BFCF705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2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159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25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1221E5-7225-48EB-A4EE-420E7BFCF70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11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2" name="Rectángulo 11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3" name="Conector recto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ángulo 13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15" name="Conector recto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>
            <a:noAutofit/>
          </a:bodyPr>
          <a:lstStyle>
            <a:lvl1pPr latinLnBrk="0">
              <a:defRPr lang="es-ES" sz="54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8A12E3CC-27BD-47AA-9DF8-FD0F04546481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272FA-454A-4F66-9726-C70A713E6BAF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y texto vertic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1" name="Conector recto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3B98C-EA0B-4975-9335-9339BA8B95AE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es-ES"/>
            </a:lvl5pPr>
            <a:lvl6pPr latinLnBrk="0">
              <a:defRPr lang="es-ES"/>
            </a:lvl6pPr>
            <a:lvl7pPr latinLnBrk="0">
              <a:defRPr lang="es-ES"/>
            </a:lvl7pPr>
            <a:lvl8pPr latinLnBrk="0">
              <a:defRPr lang="es-ES"/>
            </a:lvl8pPr>
            <a:lvl9pPr latinLnBrk="0">
              <a:defRPr lang="es-ES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2D87-45B6-4D09-ADF2-8EEE3E3DF374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ángulo 18"/>
          <p:cNvSpPr/>
          <p:nvPr/>
        </p:nvSpPr>
        <p:spPr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0" name="Rectángulo 19"/>
          <p:cNvSpPr/>
          <p:nvPr/>
        </p:nvSpPr>
        <p:spPr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4" name="Rectángulo 23"/>
          <p:cNvSpPr/>
          <p:nvPr/>
        </p:nvSpPr>
        <p:spPr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1" name="Rectángulo 20"/>
          <p:cNvSpPr/>
          <p:nvPr/>
        </p:nvSpPr>
        <p:spPr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22" name="Conector recto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/>
          <p:cNvSpPr/>
          <p:nvPr/>
        </p:nvSpPr>
        <p:spPr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8" name="Pi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23" name="Conector recto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ángulo 25"/>
          <p:cNvSpPr/>
          <p:nvPr/>
        </p:nvSpPr>
        <p:spPr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7" name="Rectángulo 26"/>
          <p:cNvSpPr/>
          <p:nvPr/>
        </p:nvSpPr>
        <p:spPr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1" name="Conector recto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ángulo 31"/>
          <p:cNvSpPr/>
          <p:nvPr/>
        </p:nvSpPr>
        <p:spPr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cxnSp>
        <p:nvCxnSpPr>
          <p:cNvPr id="33" name="Conector recto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6E7D77EA-A1F1-491A-9DDE-49EDCC494D9A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pPr/>
              <a:t>‹Nº›</a:t>
            </a:fld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anchor="b">
            <a:normAutofit/>
          </a:bodyPr>
          <a:lstStyle>
            <a:lvl1pPr algn="l" latinLnBrk="0">
              <a:defRPr lang="es-ES" sz="5400" b="0" cap="none" baseline="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es-ES" sz="32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 baseline="0"/>
            </a:lvl6pPr>
            <a:lvl7pPr latinLnBrk="0">
              <a:defRPr lang="es-ES" sz="1800" baseline="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ECA95-D60B-426F-9F1B-FE036EDAE391}" type="datetime1">
              <a:rPr lang="en-US" smtClean="0"/>
              <a:t>10/5/2016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 baseline="0"/>
            </a:lvl8pPr>
            <a:lvl9pPr latinLnBrk="0">
              <a:defRPr lang="es-ES" sz="16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anchor="b">
            <a:noAutofit/>
          </a:bodyPr>
          <a:lstStyle>
            <a:lvl1pPr marL="0" indent="0" latinLnBrk="0">
              <a:spcBef>
                <a:spcPts val="0"/>
              </a:spcBef>
              <a:buNone/>
              <a:defRPr lang="es-ES" sz="2400" b="0" cap="all" baseline="0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>
            <a:normAutofit/>
          </a:bodyPr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000C5-9F81-4601-95A6-E1405C2E70A0}" type="datetime1">
              <a:rPr lang="en-US" smtClean="0"/>
              <a:t>10/5/2016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09C6D-27DD-4D61-AD94-CFF7F9D62F68}" type="datetime1">
              <a:rPr lang="en-US" smtClean="0"/>
              <a:t>10/5/2016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6" name="Rectángulo 5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7" name="Conector recto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B0C84-B5AC-4512-81D8-1ECBD76CA8A3}" type="datetime1">
              <a:rPr lang="en-US" smtClean="0"/>
              <a:t>10/5/2016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chemeClr val="bg1"/>
                </a:solidFill>
              </a:defRPr>
            </a:lvl1pPr>
          </a:lstStyle>
          <a:p>
            <a:fld id="{7DC1BBB0-96F0-4077-A278-0F3FB5C104D3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>
            <a:normAutofit/>
          </a:bodyPr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 baseline="0"/>
            </a:lvl8pPr>
            <a:lvl9pPr latinLnBrk="0">
              <a:defRPr lang="es-ES" sz="1800" baseline="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bg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9D474-BDEE-46C0-B4DC-1894A83B8F97}" type="datetime1">
              <a:rPr lang="en-US" smtClean="0"/>
              <a:t>10/5/2016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anchor="b">
            <a:normAutofit/>
          </a:bodyPr>
          <a:lstStyle>
            <a:lvl1pPr algn="l" latinLnBrk="0">
              <a:defRPr lang="es-ES"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 latinLnBrk="0">
              <a:buNone/>
              <a:defRPr lang="es-ES" sz="2800"/>
            </a:lvl1pPr>
            <a:lvl2pPr marL="457200" indent="0" latinLnBrk="0">
              <a:buNone/>
              <a:defRPr lang="es-ES" sz="2800"/>
            </a:lvl2pPr>
            <a:lvl3pPr marL="914400" indent="0" latinLnBrk="0">
              <a:buNone/>
              <a:defRPr lang="es-ES" sz="2400"/>
            </a:lvl3pPr>
            <a:lvl4pPr marL="1371600" indent="0" latinLnBrk="0">
              <a:buNone/>
              <a:defRPr lang="es-ES" sz="2000"/>
            </a:lvl4pPr>
            <a:lvl5pPr marL="1828800" indent="0" latinLnBrk="0">
              <a:buNone/>
              <a:defRPr lang="es-ES" sz="2000"/>
            </a:lvl5pPr>
            <a:lvl6pPr marL="2286000" indent="0" latinLnBrk="0">
              <a:buNone/>
              <a:defRPr lang="es-ES" sz="2000"/>
            </a:lvl6pPr>
            <a:lvl7pPr marL="2743200" indent="0" latinLnBrk="0">
              <a:buNone/>
              <a:defRPr lang="es-ES" sz="2000"/>
            </a:lvl7pPr>
            <a:lvl8pPr marL="3200400" indent="0" latinLnBrk="0">
              <a:buNone/>
              <a:defRPr lang="es-ES" sz="2000"/>
            </a:lvl8pPr>
            <a:lvl9pPr marL="3657600" indent="0" latinLnBrk="0">
              <a:buNone/>
              <a:defRPr lang="es-ES" sz="2000"/>
            </a:lvl9pPr>
          </a:lstStyle>
          <a:p>
            <a:r>
              <a:rPr lang="es-ES"/>
              <a:t>Haga clic en el icono para añadir una imagen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>
            <a:normAutofit/>
          </a:bodyPr>
          <a:lstStyle>
            <a:lvl1pPr marL="0" indent="0" latinLnBrk="0">
              <a:buNone/>
              <a:defRPr lang="es-ES" sz="20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8F743-44E7-4AC4-847D-61B62F1205C7}" type="datetime1">
              <a:rPr lang="en-US" smtClean="0"/>
              <a:t>10/5/2016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t>‹Nº›</a:t>
            </a:fld>
            <a:endParaRPr lang="es-ES"/>
          </a:p>
        </p:txBody>
      </p:sp>
      <p:cxnSp>
        <p:nvCxnSpPr>
          <p:cNvPr id="10" name="Conector recto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 lang="es-ES"/>
          </a:p>
        </p:txBody>
      </p:sp>
      <p:sp>
        <p:nvSpPr>
          <p:cNvPr id="13" name="Rectángulo 12"/>
          <p:cNvSpPr/>
          <p:nvPr/>
        </p:nvSpPr>
        <p:spPr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4" name="Conector recto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cxnSp>
        <p:nvCxnSpPr>
          <p:cNvPr id="16" name="Conector recto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FC51E829-7FE5-4A00-90BD-4EE52B732EF1}" type="datetime1">
              <a:rPr lang="en-US" smtClean="0"/>
              <a:t>10/5/2016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1200" cap="all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DC1BBB0-96F0-4077-A278-0F3FB5C104D3}" type="slidenum"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"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2.xml"/><Relationship Id="rId5" Type="http://schemas.openxmlformats.org/officeDocument/2006/relationships/image" Target="../media/image80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2132012" y="452437"/>
            <a:ext cx="8329612" cy="927100"/>
          </a:xfrm>
        </p:spPr>
        <p:txBody>
          <a:bodyPr>
            <a:noAutofit/>
          </a:bodyPr>
          <a:lstStyle/>
          <a:p>
            <a:r>
              <a:rPr lang="es-ES" sz="2000" b="1" dirty="0" err="1">
                <a:solidFill>
                  <a:srgbClr val="002060"/>
                </a:solidFill>
              </a:rPr>
              <a:t>Arnoldshain</a:t>
            </a:r>
            <a:r>
              <a:rPr lang="es-ES" sz="2000" b="1" dirty="0">
                <a:solidFill>
                  <a:srgbClr val="002060"/>
                </a:solidFill>
              </a:rPr>
              <a:t> </a:t>
            </a:r>
            <a:r>
              <a:rPr lang="es-ES" sz="2000" b="1" dirty="0" err="1">
                <a:solidFill>
                  <a:srgbClr val="002060"/>
                </a:solidFill>
              </a:rPr>
              <a:t>Seminar</a:t>
            </a:r>
            <a:r>
              <a:rPr lang="es-ES" sz="2000" b="1" dirty="0">
                <a:solidFill>
                  <a:srgbClr val="002060"/>
                </a:solidFill>
              </a:rPr>
              <a:t> XIV</a:t>
            </a:r>
            <a:br>
              <a:rPr lang="es-ES" sz="2000" b="1" dirty="0">
                <a:solidFill>
                  <a:srgbClr val="002060"/>
                </a:solidFill>
              </a:rPr>
            </a:br>
            <a:r>
              <a:rPr lang="es-ES" sz="2000" b="1" dirty="0" err="1">
                <a:solidFill>
                  <a:srgbClr val="002060"/>
                </a:solidFill>
              </a:rPr>
              <a:t>October</a:t>
            </a:r>
            <a:r>
              <a:rPr lang="es-ES" sz="2000" b="1" dirty="0">
                <a:solidFill>
                  <a:srgbClr val="002060"/>
                </a:solidFill>
              </a:rPr>
              <a:t> 3-6, 2016</a:t>
            </a:r>
            <a:br>
              <a:rPr lang="es-ES" sz="2000" b="1" dirty="0">
                <a:solidFill>
                  <a:srgbClr val="002060"/>
                </a:solidFill>
              </a:rPr>
            </a:br>
            <a:r>
              <a:rPr lang="es-ES" sz="2000" b="1" dirty="0">
                <a:solidFill>
                  <a:srgbClr val="002060"/>
                </a:solidFill>
              </a:rPr>
              <a:t>Córdoba and La Cumbre, Argentina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2146190" y="1949578"/>
            <a:ext cx="8315434" cy="254622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3600" dirty="0"/>
              <a:t>        </a:t>
            </a:r>
            <a:r>
              <a:rPr lang="es-ES" sz="3500" dirty="0" err="1">
                <a:solidFill>
                  <a:srgbClr val="002060"/>
                </a:solidFill>
              </a:rPr>
              <a:t>Assesing</a:t>
            </a:r>
            <a:r>
              <a:rPr lang="es-ES" sz="3500" dirty="0">
                <a:solidFill>
                  <a:srgbClr val="002060"/>
                </a:solidFill>
              </a:rPr>
              <a:t> </a:t>
            </a:r>
            <a:r>
              <a:rPr lang="es-ES" sz="3500" dirty="0" err="1">
                <a:solidFill>
                  <a:srgbClr val="002060"/>
                </a:solidFill>
              </a:rPr>
              <a:t>the</a:t>
            </a:r>
            <a:r>
              <a:rPr lang="es-ES" sz="3500" dirty="0">
                <a:solidFill>
                  <a:srgbClr val="002060"/>
                </a:solidFill>
              </a:rPr>
              <a:t> short and </a:t>
            </a:r>
            <a:r>
              <a:rPr lang="es-ES" sz="3500" dirty="0" err="1">
                <a:solidFill>
                  <a:srgbClr val="002060"/>
                </a:solidFill>
              </a:rPr>
              <a:t>medium</a:t>
            </a:r>
            <a:r>
              <a:rPr lang="es-ES" sz="3500" dirty="0">
                <a:solidFill>
                  <a:srgbClr val="002060"/>
                </a:solidFill>
              </a:rPr>
              <a:t> </a:t>
            </a:r>
            <a:r>
              <a:rPr lang="es-ES" sz="3500" dirty="0" err="1">
                <a:solidFill>
                  <a:srgbClr val="002060"/>
                </a:solidFill>
              </a:rPr>
              <a:t>term</a:t>
            </a:r>
            <a:r>
              <a:rPr lang="es-ES" sz="3500" dirty="0">
                <a:solidFill>
                  <a:srgbClr val="002060"/>
                </a:solidFill>
              </a:rPr>
              <a:t> response of </a:t>
            </a:r>
            <a:r>
              <a:rPr lang="es-ES" sz="3500" dirty="0" err="1">
                <a:solidFill>
                  <a:srgbClr val="002060"/>
                </a:solidFill>
              </a:rPr>
              <a:t>monetary</a:t>
            </a:r>
            <a:r>
              <a:rPr lang="es-ES" sz="3500" dirty="0">
                <a:solidFill>
                  <a:srgbClr val="002060"/>
                </a:solidFill>
              </a:rPr>
              <a:t> shocks in Argentina</a:t>
            </a:r>
          </a:p>
          <a:p>
            <a:pPr marL="0" indent="0" algn="ctr">
              <a:buNone/>
            </a:pPr>
            <a:endParaRPr lang="es-ES" sz="2600" dirty="0">
              <a:solidFill>
                <a:srgbClr val="002060"/>
              </a:solidFill>
            </a:endParaRPr>
          </a:p>
          <a:p>
            <a:pPr marL="4683125" indent="0" algn="ctr">
              <a:buNone/>
            </a:pPr>
            <a:r>
              <a:rPr lang="es-ES" dirty="0">
                <a:solidFill>
                  <a:srgbClr val="002060"/>
                </a:solidFill>
              </a:rPr>
              <a:t>Ricardo Luis </a:t>
            </a:r>
            <a:r>
              <a:rPr lang="es-ES" dirty="0" err="1">
                <a:solidFill>
                  <a:srgbClr val="002060"/>
                </a:solidFill>
              </a:rPr>
              <a:t>Descalzi</a:t>
            </a:r>
            <a:endParaRPr lang="es-ES" dirty="0">
              <a:solidFill>
                <a:srgbClr val="002060"/>
              </a:solidFill>
            </a:endParaRPr>
          </a:p>
          <a:p>
            <a:pPr marL="4683125" indent="0" algn="ctr">
              <a:buNone/>
            </a:pPr>
            <a:r>
              <a:rPr lang="es-ES" dirty="0">
                <a:solidFill>
                  <a:srgbClr val="002060"/>
                </a:solidFill>
              </a:rPr>
              <a:t>Ángel Enrique </a:t>
            </a:r>
            <a:r>
              <a:rPr lang="es-ES" dirty="0" err="1">
                <a:solidFill>
                  <a:srgbClr val="002060"/>
                </a:solidFill>
              </a:rPr>
              <a:t>Neder</a:t>
            </a:r>
            <a:endParaRPr lang="es-ES" dirty="0">
              <a:solidFill>
                <a:srgbClr val="002060"/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6386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2132012" y="452437"/>
            <a:ext cx="8329612" cy="927100"/>
          </a:xfrm>
        </p:spPr>
        <p:txBody>
          <a:bodyPr>
            <a:noAutofit/>
          </a:bodyPr>
          <a:lstStyle/>
          <a:p>
            <a:r>
              <a:rPr lang="es-ES" sz="2000" b="1" dirty="0" err="1">
                <a:solidFill>
                  <a:srgbClr val="002060"/>
                </a:solidFill>
              </a:rPr>
              <a:t>Arnoldshain</a:t>
            </a:r>
            <a:r>
              <a:rPr lang="es-ES" sz="2000" b="1" dirty="0">
                <a:solidFill>
                  <a:srgbClr val="002060"/>
                </a:solidFill>
              </a:rPr>
              <a:t> </a:t>
            </a:r>
            <a:r>
              <a:rPr lang="es-ES" sz="2000" b="1" dirty="0" err="1">
                <a:solidFill>
                  <a:srgbClr val="002060"/>
                </a:solidFill>
              </a:rPr>
              <a:t>Seminar</a:t>
            </a:r>
            <a:r>
              <a:rPr lang="es-ES" sz="2000" b="1" dirty="0">
                <a:solidFill>
                  <a:srgbClr val="002060"/>
                </a:solidFill>
              </a:rPr>
              <a:t> XIV</a:t>
            </a:r>
            <a:br>
              <a:rPr lang="es-ES" sz="2000" b="1" dirty="0">
                <a:solidFill>
                  <a:srgbClr val="002060"/>
                </a:solidFill>
              </a:rPr>
            </a:br>
            <a:r>
              <a:rPr lang="es-ES" sz="2000" b="1" dirty="0" err="1">
                <a:solidFill>
                  <a:srgbClr val="002060"/>
                </a:solidFill>
              </a:rPr>
              <a:t>October</a:t>
            </a:r>
            <a:r>
              <a:rPr lang="es-ES" sz="2000" b="1" dirty="0">
                <a:solidFill>
                  <a:srgbClr val="002060"/>
                </a:solidFill>
              </a:rPr>
              <a:t> 3-6, 2016</a:t>
            </a:r>
            <a:br>
              <a:rPr lang="es-ES" sz="2000" b="1" dirty="0">
                <a:solidFill>
                  <a:srgbClr val="002060"/>
                </a:solidFill>
              </a:rPr>
            </a:br>
            <a:r>
              <a:rPr lang="es-ES" sz="2000" b="1" dirty="0">
                <a:solidFill>
                  <a:srgbClr val="002060"/>
                </a:solidFill>
              </a:rPr>
              <a:t>Córdoba and La Cumbre, Argentina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2146190" y="1949578"/>
            <a:ext cx="8315434" cy="315582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s-ES" sz="3600" dirty="0"/>
              <a:t>        </a:t>
            </a:r>
            <a:r>
              <a:rPr lang="es-ES" sz="3500" dirty="0" err="1">
                <a:solidFill>
                  <a:srgbClr val="002060"/>
                </a:solidFill>
              </a:rPr>
              <a:t>Assesing</a:t>
            </a:r>
            <a:r>
              <a:rPr lang="es-ES" sz="3500" dirty="0">
                <a:solidFill>
                  <a:srgbClr val="002060"/>
                </a:solidFill>
              </a:rPr>
              <a:t> </a:t>
            </a:r>
            <a:r>
              <a:rPr lang="es-ES" sz="3500" dirty="0" err="1">
                <a:solidFill>
                  <a:srgbClr val="002060"/>
                </a:solidFill>
              </a:rPr>
              <a:t>the</a:t>
            </a:r>
            <a:r>
              <a:rPr lang="es-ES" sz="3500" dirty="0">
                <a:solidFill>
                  <a:srgbClr val="002060"/>
                </a:solidFill>
              </a:rPr>
              <a:t> short and </a:t>
            </a:r>
            <a:r>
              <a:rPr lang="es-ES" sz="3500" dirty="0" err="1">
                <a:solidFill>
                  <a:srgbClr val="002060"/>
                </a:solidFill>
              </a:rPr>
              <a:t>medium</a:t>
            </a:r>
            <a:r>
              <a:rPr lang="es-ES" sz="3500" dirty="0">
                <a:solidFill>
                  <a:srgbClr val="002060"/>
                </a:solidFill>
              </a:rPr>
              <a:t> </a:t>
            </a:r>
            <a:r>
              <a:rPr lang="es-ES" sz="3500" dirty="0" err="1">
                <a:solidFill>
                  <a:srgbClr val="002060"/>
                </a:solidFill>
              </a:rPr>
              <a:t>term</a:t>
            </a:r>
            <a:r>
              <a:rPr lang="es-ES" sz="3500" dirty="0">
                <a:solidFill>
                  <a:srgbClr val="002060"/>
                </a:solidFill>
              </a:rPr>
              <a:t> response of </a:t>
            </a:r>
            <a:r>
              <a:rPr lang="es-ES" sz="3500" dirty="0" err="1">
                <a:solidFill>
                  <a:srgbClr val="002060"/>
                </a:solidFill>
              </a:rPr>
              <a:t>monetary</a:t>
            </a:r>
            <a:r>
              <a:rPr lang="es-ES" sz="3500" dirty="0">
                <a:solidFill>
                  <a:srgbClr val="002060"/>
                </a:solidFill>
              </a:rPr>
              <a:t> shocks in Argentina</a:t>
            </a:r>
          </a:p>
          <a:p>
            <a:pPr marL="0" indent="0" algn="ctr">
              <a:buNone/>
            </a:pPr>
            <a:endParaRPr lang="es-ES" sz="2600" dirty="0">
              <a:solidFill>
                <a:srgbClr val="002060"/>
              </a:solidFill>
            </a:endParaRPr>
          </a:p>
          <a:p>
            <a:pPr marL="4683125" indent="0" algn="ctr">
              <a:buNone/>
            </a:pPr>
            <a:r>
              <a:rPr lang="es-ES" dirty="0">
                <a:solidFill>
                  <a:srgbClr val="002060"/>
                </a:solidFill>
              </a:rPr>
              <a:t>Ricardo Luis </a:t>
            </a:r>
            <a:r>
              <a:rPr lang="es-ES" dirty="0" err="1">
                <a:solidFill>
                  <a:srgbClr val="002060"/>
                </a:solidFill>
              </a:rPr>
              <a:t>Descalzi</a:t>
            </a:r>
            <a:endParaRPr lang="es-ES" dirty="0">
              <a:solidFill>
                <a:srgbClr val="002060"/>
              </a:solidFill>
            </a:endParaRPr>
          </a:p>
          <a:p>
            <a:pPr marL="4683125" indent="0" algn="ctr">
              <a:buNone/>
            </a:pPr>
            <a:r>
              <a:rPr lang="es-ES" dirty="0">
                <a:solidFill>
                  <a:srgbClr val="002060"/>
                </a:solidFill>
              </a:rPr>
              <a:t>Ángel Enrique </a:t>
            </a:r>
            <a:r>
              <a:rPr lang="es-ES" dirty="0" err="1">
                <a:solidFill>
                  <a:srgbClr val="002060"/>
                </a:solidFill>
              </a:rPr>
              <a:t>Neder</a:t>
            </a:r>
            <a:endParaRPr lang="es-ES" dirty="0">
              <a:solidFill>
                <a:srgbClr val="002060"/>
              </a:solidFill>
            </a:endParaRPr>
          </a:p>
          <a:p>
            <a:pPr marL="4683125" indent="0" algn="ctr">
              <a:buNone/>
            </a:pPr>
            <a:endParaRPr lang="es-ES" dirty="0">
              <a:solidFill>
                <a:srgbClr val="002060"/>
              </a:solidFill>
            </a:endParaRPr>
          </a:p>
          <a:p>
            <a:pPr marL="977900" indent="0">
              <a:buNone/>
              <a:tabLst>
                <a:tab pos="850900" algn="l"/>
              </a:tabLst>
            </a:pPr>
            <a:r>
              <a:rPr lang="es-ES" sz="4400" dirty="0">
                <a:solidFill>
                  <a:srgbClr val="FF0000"/>
                </a:solidFill>
              </a:rPr>
              <a:t>THANK YOU VERY MUCH !!!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6386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146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8382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3200" dirty="0" err="1">
                <a:solidFill>
                  <a:srgbClr val="002060"/>
                </a:solidFill>
              </a:rPr>
              <a:t>Motivation</a:t>
            </a:r>
            <a:endParaRPr lang="es-AR" sz="3200" dirty="0">
              <a:solidFill>
                <a:srgbClr val="002060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1017586" y="1156431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>
                <a:solidFill>
                  <a:srgbClr val="002060"/>
                </a:solidFill>
              </a:rPr>
              <a:t>         </a:t>
            </a:r>
            <a:r>
              <a:rPr lang="es-AR" dirty="0" err="1">
                <a:solidFill>
                  <a:srgbClr val="002060"/>
                </a:solidFill>
              </a:rPr>
              <a:t>Monetary</a:t>
            </a:r>
            <a:r>
              <a:rPr lang="es-AR" dirty="0">
                <a:solidFill>
                  <a:srgbClr val="002060"/>
                </a:solidFill>
              </a:rPr>
              <a:t> </a:t>
            </a:r>
            <a:r>
              <a:rPr lang="es-AR" dirty="0" err="1">
                <a:solidFill>
                  <a:srgbClr val="002060"/>
                </a:solidFill>
              </a:rPr>
              <a:t>Authority</a:t>
            </a:r>
            <a:r>
              <a:rPr lang="es-AR" dirty="0">
                <a:solidFill>
                  <a:srgbClr val="002060"/>
                </a:solidFill>
              </a:rPr>
              <a:t>            Fiscal </a:t>
            </a:r>
            <a:r>
              <a:rPr lang="es-AR" dirty="0" err="1">
                <a:solidFill>
                  <a:srgbClr val="002060"/>
                </a:solidFill>
              </a:rPr>
              <a:t>Deficits</a:t>
            </a:r>
            <a:endParaRPr lang="es-AR" dirty="0">
              <a:solidFill>
                <a:srgbClr val="002060"/>
              </a:solidFill>
            </a:endParaRPr>
          </a:p>
          <a:p>
            <a:pPr>
              <a:buFont typeface="Euphemia" pitchFamily="34" charset="0"/>
              <a:buNone/>
            </a:pPr>
            <a:endParaRPr lang="es-AR" dirty="0">
              <a:solidFill>
                <a:srgbClr val="002060"/>
              </a:solidFill>
            </a:endParaRPr>
          </a:p>
          <a:p>
            <a:pPr>
              <a:buFont typeface="Euphemia" pitchFamily="34" charset="0"/>
              <a:buNone/>
            </a:pPr>
            <a:endParaRPr lang="es-AR" dirty="0">
              <a:solidFill>
                <a:srgbClr val="002060"/>
              </a:solidFill>
            </a:endParaRPr>
          </a:p>
          <a:p>
            <a:pPr>
              <a:buFont typeface="Euphemia" pitchFamily="34" charset="0"/>
              <a:buNone/>
            </a:pPr>
            <a:r>
              <a:rPr lang="es-AR" dirty="0">
                <a:solidFill>
                  <a:srgbClr val="002060"/>
                </a:solidFill>
              </a:rPr>
              <a:t>				  </a:t>
            </a:r>
            <a:r>
              <a:rPr lang="es-AR" dirty="0" err="1">
                <a:solidFill>
                  <a:srgbClr val="002060"/>
                </a:solidFill>
              </a:rPr>
              <a:t>Monetary</a:t>
            </a:r>
            <a:r>
              <a:rPr lang="es-AR" dirty="0">
                <a:solidFill>
                  <a:srgbClr val="002060"/>
                </a:solidFill>
              </a:rPr>
              <a:t> Shocks</a:t>
            </a:r>
          </a:p>
          <a:p>
            <a:pPr>
              <a:buFont typeface="Euphemia" pitchFamily="34" charset="0"/>
              <a:buNone/>
            </a:pPr>
            <a:endParaRPr lang="es-AR" dirty="0">
              <a:solidFill>
                <a:srgbClr val="002060"/>
              </a:solidFill>
            </a:endParaRPr>
          </a:p>
          <a:p>
            <a:pPr>
              <a:buFont typeface="Euphemia" pitchFamily="34" charset="0"/>
              <a:buNone/>
            </a:pPr>
            <a:endParaRPr lang="es-AR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Font typeface="Euphemia" pitchFamily="34" charset="0"/>
              <a:buNone/>
            </a:pPr>
            <a:r>
              <a:rPr lang="es-AR" dirty="0">
                <a:solidFill>
                  <a:srgbClr val="002060"/>
                </a:solidFill>
              </a:rPr>
              <a:t>			Exchange		       </a:t>
            </a:r>
            <a:r>
              <a:rPr lang="es-AR" dirty="0" err="1">
                <a:solidFill>
                  <a:srgbClr val="002060"/>
                </a:solidFill>
              </a:rPr>
              <a:t>Inflation</a:t>
            </a:r>
            <a:endParaRPr lang="es-AR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Font typeface="Euphemia" pitchFamily="34" charset="0"/>
              <a:buNone/>
            </a:pPr>
            <a:r>
              <a:rPr lang="es-AR" dirty="0">
                <a:solidFill>
                  <a:srgbClr val="002060"/>
                </a:solidFill>
              </a:rPr>
              <a:t>			</a:t>
            </a:r>
            <a:r>
              <a:rPr lang="es-AR" dirty="0" err="1">
                <a:solidFill>
                  <a:srgbClr val="002060"/>
                </a:solidFill>
              </a:rPr>
              <a:t>Rate</a:t>
            </a:r>
            <a:r>
              <a:rPr lang="es-AR" dirty="0">
                <a:solidFill>
                  <a:srgbClr val="002060"/>
                </a:solidFill>
              </a:rPr>
              <a:t>			       </a:t>
            </a:r>
            <a:r>
              <a:rPr lang="es-AR" dirty="0" err="1">
                <a:solidFill>
                  <a:srgbClr val="002060"/>
                </a:solidFill>
              </a:rPr>
              <a:t>Rate</a:t>
            </a:r>
            <a:endParaRPr lang="es-AR" dirty="0">
              <a:solidFill>
                <a:srgbClr val="002060"/>
              </a:solidFill>
            </a:endParaRPr>
          </a:p>
        </p:txBody>
      </p:sp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12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recto de flecha 6"/>
          <p:cNvCxnSpPr/>
          <p:nvPr/>
        </p:nvCxnSpPr>
        <p:spPr>
          <a:xfrm>
            <a:off x="5103812" y="1371600"/>
            <a:ext cx="914400" cy="0"/>
          </a:xfrm>
          <a:prstGeom prst="straightConnector1">
            <a:avLst/>
          </a:prstGeom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5484812" y="1752600"/>
            <a:ext cx="0" cy="91440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 flipH="1">
            <a:off x="3732212" y="3429000"/>
            <a:ext cx="1524000" cy="91440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5484812" y="3429000"/>
            <a:ext cx="1295400" cy="91440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401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6858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Theoretical</a:t>
            </a:r>
            <a:r>
              <a:rPr lang="es-AR" sz="2400" dirty="0">
                <a:solidFill>
                  <a:srgbClr val="002060"/>
                </a:solidFill>
              </a:rPr>
              <a:t> </a:t>
            </a:r>
            <a:r>
              <a:rPr lang="es-AR" sz="2400" dirty="0" err="1">
                <a:solidFill>
                  <a:srgbClr val="002060"/>
                </a:solidFill>
              </a:rPr>
              <a:t>Approach</a:t>
            </a:r>
            <a:endParaRPr lang="es-AR" sz="2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2 Marcador de contenido"/>
              <p:cNvSpPr txBox="1">
                <a:spLocks/>
              </p:cNvSpPr>
              <p:nvPr/>
            </p:nvSpPr>
            <p:spPr>
              <a:xfrm>
                <a:off x="979006" y="792217"/>
                <a:ext cx="10180607" cy="644678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lang="es-ES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</a:rPr>
                  <a:t>We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work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with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an</a:t>
                </a:r>
                <a:r>
                  <a:rPr lang="es-AR" sz="2000" dirty="0">
                    <a:solidFill>
                      <a:srgbClr val="002060"/>
                    </a:solidFill>
                  </a:rPr>
                  <a:t> extended CIA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model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where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CIA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constraint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</a:rPr>
                  <a:t>:</a:t>
                </a:r>
              </a:p>
              <a:p>
                <a:pPr>
                  <a:buFont typeface="Euphemia" pitchFamily="34" charset="0"/>
                  <a:buNone/>
                </a:pPr>
                <a:endParaRPr lang="es-AR" sz="2400" dirty="0">
                  <a:solidFill>
                    <a:srgbClr val="002060"/>
                  </a:solidFill>
                </a:endParaRPr>
              </a:p>
              <a:p>
                <a:pPr>
                  <a:buFont typeface="Euphemia" pitchFamily="34" charset="0"/>
                  <a:buNone/>
                </a:pPr>
                <a:r>
                  <a:rPr lang="es-AR" sz="2000" dirty="0" err="1">
                    <a:solidFill>
                      <a:srgbClr val="002060"/>
                    </a:solidFill>
                  </a:rPr>
                  <a:t>We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also</a:t>
                </a:r>
                <a:r>
                  <a:rPr lang="es-AR" sz="2000" dirty="0">
                    <a:solidFill>
                      <a:srgbClr val="002060"/>
                    </a:solidFill>
                  </a:rPr>
                  <a:t> use a Budget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constraint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for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Families</a:t>
                </a:r>
                <a:endParaRPr lang="es-AR" sz="2000" dirty="0">
                  <a:solidFill>
                    <a:srgbClr val="002060"/>
                  </a:solidFill>
                </a:endParaRPr>
              </a:p>
              <a:p>
                <a:pPr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525" indent="-9525">
                  <a:buFont typeface="Euphemia" pitchFamily="34" charset="0"/>
                  <a:buNone/>
                </a:pP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Taking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equation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(2) in real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terms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and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considering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constant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returns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to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scale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,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we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get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level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of labor:</a:t>
                </a:r>
              </a:p>
              <a:p>
                <a:pPr marL="9525" indent="-9525">
                  <a:buNone/>
                </a:pP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											     </a:t>
                </a:r>
                <a:r>
                  <a:rPr lang="es-AR" sz="18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(3)</a:t>
                </a:r>
                <a:endParaRPr lang="es-AR" sz="200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9525" indent="-9525"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9525" indent="-9525">
                  <a:spcBef>
                    <a:spcPts val="0"/>
                  </a:spcBef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9525" indent="-9525">
                  <a:spcBef>
                    <a:spcPts val="0"/>
                  </a:spcBef>
                  <a:buFont typeface="Euphemia" pitchFamily="34" charset="0"/>
                  <a:buNone/>
                </a:pP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which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used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to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maximize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following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particular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utility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function</a:t>
                </a:r>
                <a:endParaRPr lang="es-AR" sz="2000" dirty="0">
                  <a:solidFill>
                    <a:srgbClr val="002060"/>
                  </a:solidFill>
                  <a:ea typeface="Cambria Math" panose="02040503050406030204" pitchFamily="18" charset="0"/>
                </a:endParaRPr>
              </a:p>
              <a:p>
                <a:pPr marL="9525" indent="-9525">
                  <a:spcBef>
                    <a:spcPts val="0"/>
                  </a:spcBef>
                  <a:buNone/>
                </a:pPr>
                <a:endParaRPr lang="es-AR" sz="1800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9525" indent="-9525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𝑢</m:t>
                    </m:r>
                    <m:d>
                      <m:dPr>
                        <m:ctrlP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,1−</m:t>
                        </m:r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sz="1800" i="1">
                        <a:solidFill>
                          <a:srgbClr val="00206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unc>
                      <m:funcPr>
                        <m:ctrlP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ln</m:t>
                        </m:r>
                      </m:fName>
                      <m:e>
                        <m:sSub>
                          <m:sSubPr>
                            <m:ctrlP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800" i="1">
                                <a:solidFill>
                                  <a:srgbClr val="002060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</m:func>
                    <m:sSub>
                      <m:sSubPr>
                        <m:ctrlP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800" i="1">
                            <a:solidFill>
                              <a:srgbClr val="00206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         </a:t>
                </a:r>
                <a:r>
                  <a:rPr lang="es-AR" sz="2000" dirty="0" err="1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being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 B&lt;0			(4)</a:t>
                </a:r>
              </a:p>
              <a:p>
                <a:pPr marL="9525" indent="-9525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				 </a:t>
                </a:r>
                <a:r>
                  <a:rPr lang="es-AR" sz="18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s. to (1) and (3)</a:t>
                </a: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							</a:t>
                </a:r>
              </a:p>
              <a:p>
                <a:pPr marL="9525" indent="-9525">
                  <a:buFont typeface="Euphemia" pitchFamily="34" charset="0"/>
                  <a:buNone/>
                </a:pPr>
                <a:endParaRPr lang="es-AR" dirty="0"/>
              </a:p>
            </p:txBody>
          </p:sp>
        </mc:Choice>
        <mc:Fallback xmlns="">
          <p:sp>
            <p:nvSpPr>
              <p:cNvPr id="1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006" y="792217"/>
                <a:ext cx="10180607" cy="6446783"/>
              </a:xfrm>
              <a:prstGeom prst="rect">
                <a:avLst/>
              </a:prstGeom>
              <a:blipFill>
                <a:blip r:embed="rId2"/>
                <a:stretch>
                  <a:fillRect l="-659" t="-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ángulo 2"/>
              <p:cNvSpPr/>
              <p:nvPr/>
            </p:nvSpPr>
            <p:spPr>
              <a:xfrm>
                <a:off x="2465512" y="1143000"/>
                <a:ext cx="5638800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sz="2800" dirty="0"/>
                  <a:t>			</a:t>
                </a:r>
                <a:r>
                  <a:rPr lang="en-US" dirty="0">
                    <a:solidFill>
                      <a:srgbClr val="002060"/>
                    </a:solidFill>
                  </a:rPr>
                  <a:t>(1)</a:t>
                </a:r>
                <a:r>
                  <a:rPr lang="en-US" sz="2800" dirty="0">
                    <a:solidFill>
                      <a:srgbClr val="002060"/>
                    </a:solidFill>
                  </a:rPr>
                  <a:t>	</a:t>
                </a:r>
                <a:r>
                  <a:rPr lang="en-US" sz="2800" dirty="0"/>
                  <a:t>		</a:t>
                </a:r>
              </a:p>
            </p:txBody>
          </p:sp>
        </mc:Choice>
        <mc:Fallback xmlns="">
          <p:sp>
            <p:nvSpPr>
              <p:cNvPr id="3" name="Rectá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5512" y="1143000"/>
                <a:ext cx="5638800" cy="9541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ángulo 3"/>
              <p:cNvSpPr/>
              <p:nvPr/>
            </p:nvSpPr>
            <p:spPr>
              <a:xfrm>
                <a:off x="684212" y="2286000"/>
                <a:ext cx="10475401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p>
                          </m:sSubSup>
                        </m:e>
                      </m:d>
                      <m:sSubSup>
                        <m:sSubSup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𝑒𝑃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𝑡𝑐𝑛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𝑒𝑃</m:t>
                          </m:r>
                        </m:sup>
                      </m:sSubSup>
                      <m:sSub>
                        <m:sSub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𝑡𝑐𝑛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AR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(2)</m:t>
                      </m:r>
                    </m:oMath>
                  </m:oMathPara>
                </a14:m>
                <a:endParaRPr 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Rectá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12" y="2286000"/>
                <a:ext cx="10475401" cy="375552"/>
              </a:xfrm>
              <a:prstGeom prst="rect">
                <a:avLst/>
              </a:prstGeom>
              <a:blipFill>
                <a:blip r:embed="rId6"/>
                <a:stretch>
                  <a:fillRect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ángulo 8"/>
              <p:cNvSpPr/>
              <p:nvPr/>
            </p:nvSpPr>
            <p:spPr>
              <a:xfrm>
                <a:off x="1022108" y="3679548"/>
                <a:ext cx="9799607" cy="9117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  <m:r>
                        <a:rPr lang="en-US" i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−(1+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]+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["/>
                                  <m:endChr m:val=""/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d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]+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𝑡𝑐𝑛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[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𝑒𝑃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i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den>
                          </m:f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𝑒𝑃</m:t>
                              </m:r>
                            </m:sup>
                          </m:sSubSup>
                          <m:r>
                            <a:rPr lang="en-US" i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]+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i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ángulo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2108" y="3679548"/>
                <a:ext cx="9799607" cy="91172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5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6858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Theoretical</a:t>
            </a:r>
            <a:r>
              <a:rPr lang="es-AR" sz="2400" dirty="0">
                <a:solidFill>
                  <a:srgbClr val="002060"/>
                </a:solidFill>
              </a:rPr>
              <a:t> </a:t>
            </a:r>
            <a:r>
              <a:rPr lang="es-AR" sz="2400" dirty="0" err="1">
                <a:solidFill>
                  <a:srgbClr val="002060"/>
                </a:solidFill>
              </a:rPr>
              <a:t>Approach</a:t>
            </a:r>
            <a:endParaRPr lang="es-AR" sz="2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2 Marcador de contenido"/>
              <p:cNvSpPr txBox="1">
                <a:spLocks/>
              </p:cNvSpPr>
              <p:nvPr/>
            </p:nvSpPr>
            <p:spPr>
              <a:xfrm>
                <a:off x="881438" y="784904"/>
                <a:ext cx="10180607" cy="644678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lang="es-ES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</a:rPr>
                  <a:t>The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corresponding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Bellman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equation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</a:rPr>
                  <a:t>:</a:t>
                </a:r>
              </a:p>
              <a:p>
                <a:pPr marL="9525" indent="-9525" defTabSz="114300"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</a:endParaRPr>
              </a:p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</a:rPr>
                  <a:t>																																																																																						 </a:t>
                </a:r>
              </a:p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1600" dirty="0">
                    <a:solidFill>
                      <a:srgbClr val="002060"/>
                    </a:solidFill>
                  </a:rPr>
                  <a:t>																																																																																						</a:t>
                </a:r>
                <a:r>
                  <a:rPr lang="es-AR" sz="16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(5)</a:t>
                </a:r>
                <a:endParaRPr lang="es-AR" sz="20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525" indent="-9525" defTabSz="114300">
                  <a:buFont typeface="Euphemia" pitchFamily="34" charset="0"/>
                  <a:buNone/>
                </a:pPr>
                <a:endParaRPr lang="es-AR" sz="2000" dirty="0">
                  <a:solidFill>
                    <a:srgbClr val="002060"/>
                  </a:solidFill>
                </a:endParaRPr>
              </a:p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</a:rPr>
                  <a:t>and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F.O.C.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obtained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are:</a:t>
                </a:r>
              </a:p>
              <a:p>
                <a:pPr marL="9525" indent="-9525" algn="ctr" defTabSz="114300">
                  <a:buFont typeface="Euphemia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														</a:t>
                </a:r>
                <a:r>
                  <a:rPr lang="en-US" sz="20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(6)</a:t>
                </a:r>
                <a:endParaRPr lang="en-US" sz="2400" dirty="0">
                  <a:solidFill>
                    <a:srgbClr val="00206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525" indent="-9525" algn="ctr" defTabSz="114300">
                  <a:buFont typeface="Euphemia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den>
                    </m:f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																		</a:t>
                </a:r>
                <a:r>
                  <a:rPr lang="en-US" sz="20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(7)</a:t>
                </a:r>
              </a:p>
              <a:p>
                <a:pPr marL="9525" indent="-9525" algn="ctr" defTabSz="114300">
                  <a:buFont typeface="Euphemia" pitchFamily="34" charset="0"/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																				</a:t>
                </a:r>
                <a:r>
                  <a:rPr lang="en-US" sz="20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(8)</a:t>
                </a:r>
              </a:p>
              <a:p>
                <a:pPr marL="9525" indent="-9525" algn="ctr" defTabSz="114300">
                  <a:buNone/>
                </a:pPr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den>
                    </m:f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1+∆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𝑡𝑐𝑛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Sup>
                          <m:sSubSup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r>
                  <a:rPr lang="es-AR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									</a:t>
                </a:r>
                <a:r>
                  <a:rPr lang="en-US" sz="20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(9)</a:t>
                </a:r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s-AR" sz="18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</a:p>
              <a:p>
                <a:pPr marL="9525" indent="-9525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  <a:ea typeface="Cambria Math" panose="02040503050406030204" pitchFamily="18" charset="0"/>
                  </a:rPr>
                  <a:t>					</a:t>
                </a:r>
              </a:p>
              <a:p>
                <a:pPr marL="9525" indent="-9525">
                  <a:buNone/>
                </a:pPr>
                <a:endParaRPr lang="en-US" sz="5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525" indent="-9525">
                  <a:buNone/>
                </a:pPr>
                <a:endParaRPr lang="es-AR" sz="7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438" y="784904"/>
                <a:ext cx="10180607" cy="6446783"/>
              </a:xfrm>
              <a:prstGeom prst="rect">
                <a:avLst/>
              </a:prstGeom>
              <a:blipFill>
                <a:blip r:embed="rId2"/>
                <a:stretch>
                  <a:fillRect l="-659" t="-946" r="-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6035675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p:pic>
        <p:nvPicPr>
          <p:cNvPr id="16" name="Imagen 1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89" y="1309768"/>
            <a:ext cx="9774774" cy="874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920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6858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Theoretical</a:t>
            </a:r>
            <a:r>
              <a:rPr lang="es-AR" sz="2400" dirty="0">
                <a:solidFill>
                  <a:srgbClr val="002060"/>
                </a:solidFill>
              </a:rPr>
              <a:t> </a:t>
            </a:r>
            <a:r>
              <a:rPr lang="es-AR" sz="2400" dirty="0" err="1">
                <a:solidFill>
                  <a:srgbClr val="002060"/>
                </a:solidFill>
              </a:rPr>
              <a:t>Approach</a:t>
            </a:r>
            <a:endParaRPr lang="es-AR" sz="24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2 Marcador de contenido"/>
              <p:cNvSpPr txBox="1">
                <a:spLocks/>
              </p:cNvSpPr>
              <p:nvPr/>
            </p:nvSpPr>
            <p:spPr>
              <a:xfrm>
                <a:off x="975520" y="832200"/>
                <a:ext cx="9937374" cy="6446783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46888" indent="-246888" algn="l" defTabSz="914400" rtl="0" eaLnBrk="1" latinLnBrk="0" hangingPunct="1">
                  <a:lnSpc>
                    <a:spcPct val="90000"/>
                  </a:lnSpc>
                  <a:spcBef>
                    <a:spcPts val="1400"/>
                  </a:spcBef>
                  <a:buFont typeface="Euphemia" pitchFamily="34" charset="0"/>
                  <a:buChar char="›"/>
                  <a:defRPr lang="es-ES"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126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784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441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70992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07568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44144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80720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–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172968" indent="-246888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Euphemia" pitchFamily="34" charset="0"/>
                  <a:buChar char="›"/>
                  <a:defRPr lang="es-ES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525" indent="-9525" algn="just" defTabSz="114300">
                  <a:buFont typeface="Euphemia" pitchFamily="34" charset="0"/>
                  <a:buNone/>
                </a:pPr>
                <a:r>
                  <a:rPr lang="es-AR" sz="2000" dirty="0">
                    <a:solidFill>
                      <a:srgbClr val="002060"/>
                    </a:solidFill>
                  </a:rPr>
                  <a:t>From (6), (8), and (9)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it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clear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that</a:t>
                </a:r>
                <a:r>
                  <a:rPr lang="es-AR" sz="2000" dirty="0">
                    <a:solidFill>
                      <a:srgbClr val="002060"/>
                    </a:solidFill>
                  </a:rPr>
                  <a:t> in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optimum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returns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of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three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assets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(</a:t>
                </a:r>
                <a:r>
                  <a:rPr lang="es-AR" sz="2000" i="1" dirty="0">
                    <a:solidFill>
                      <a:srgbClr val="002060"/>
                    </a:solidFill>
                  </a:rPr>
                  <a:t>k, b, </a:t>
                </a:r>
                <a:r>
                  <a:rPr lang="es-AR" sz="2000" dirty="0">
                    <a:solidFill>
                      <a:srgbClr val="002060"/>
                    </a:solidFill>
                  </a:rPr>
                  <a:t>and</a:t>
                </a:r>
                <a:r>
                  <a:rPr lang="es-AR" sz="2000" i="1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i="1" dirty="0" err="1">
                    <a:solidFill>
                      <a:srgbClr val="002060"/>
                    </a:solidFill>
                  </a:rPr>
                  <a:t>b</a:t>
                </a:r>
                <a:r>
                  <a:rPr lang="es-AR" sz="2000" i="1" baseline="30000" dirty="0" err="1">
                    <a:solidFill>
                      <a:srgbClr val="002060"/>
                    </a:solidFill>
                  </a:rPr>
                  <a:t>ep</a:t>
                </a:r>
                <a:r>
                  <a:rPr lang="es-AR" sz="2000" dirty="0">
                    <a:solidFill>
                      <a:srgbClr val="002060"/>
                    </a:solidFill>
                  </a:rPr>
                  <a:t>) are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equal</a:t>
                </a:r>
                <a:r>
                  <a:rPr lang="es-AR" sz="2000" dirty="0">
                    <a:solidFill>
                      <a:srgbClr val="002060"/>
                    </a:solidFill>
                  </a:rPr>
                  <a:t>,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trhough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an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arbitrage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behavior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followed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by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Families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in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open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economy</a:t>
                </a:r>
                <a:r>
                  <a:rPr lang="es-AR" sz="2000" dirty="0">
                    <a:solidFill>
                      <a:srgbClr val="002060"/>
                    </a:solidFill>
                  </a:rPr>
                  <a:t>:</a:t>
                </a:r>
              </a:p>
              <a:p>
                <a:pPr marL="9525" indent="-9525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𝑡𝑐𝑛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sup>
                        </m:sSubSup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1+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+1</m:t>
                            </m:r>
                          </m:sub>
                        </m:sSub>
                      </m:den>
                    </m:f>
                  </m:oMath>
                </a14:m>
                <a:endParaRPr lang="es-AR" sz="1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9525" indent="-9525" algn="just">
                  <a:buNone/>
                </a:pPr>
                <a:r>
                  <a:rPr lang="es-AR" sz="2000" dirty="0" err="1">
                    <a:solidFill>
                      <a:srgbClr val="002060"/>
                    </a:solidFill>
                  </a:rPr>
                  <a:t>Rationale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of CIA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model</a:t>
                </a:r>
                <a:r>
                  <a:rPr lang="es-AR" sz="2000" dirty="0">
                    <a:solidFill>
                      <a:srgbClr val="002060"/>
                    </a:solidFill>
                  </a:rPr>
                  <a:t>: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current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consumption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covered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with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real balances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hold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at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beginning</a:t>
                </a:r>
                <a:r>
                  <a:rPr lang="es-AR" sz="2000" dirty="0">
                    <a:solidFill>
                      <a:srgbClr val="002060"/>
                    </a:solidFill>
                  </a:rPr>
                  <a:t> of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period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(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which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was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supplied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by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</a:rPr>
                  <a:t>financed</a:t>
                </a:r>
                <a:r>
                  <a:rPr lang="es-AR" sz="2000" dirty="0">
                    <a:solidFill>
                      <a:srgbClr val="002060"/>
                    </a:solidFill>
                  </a:rPr>
                  <a:t> fiscal déficit) 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after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having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earned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interest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rate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agent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has to “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wait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”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one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period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to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build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new real cash balances.</a:t>
                </a:r>
              </a:p>
              <a:p>
                <a:pPr marL="9525" indent="-9525" algn="just">
                  <a:buNone/>
                </a:pP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From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sz="2400" dirty="0">
                    <a:solidFill>
                      <a:srgbClr val="00206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sz="24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num>
                      <m:den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den>
                    </m:f>
                    <m:acc>
                      <m:accPr>
                        <m:chr m:val="̅"/>
                        <m:ctrlP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</m:acc>
                  </m:oMath>
                </a14:m>
                <a:r>
                  <a:rPr lang="es-AR" sz="2000" dirty="0">
                    <a:solidFill>
                      <a:srgbClr val="002060"/>
                    </a:solidFill>
                  </a:rPr>
                  <a:t> 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 real balances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demand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is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proportional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to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their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steady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state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salaries (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usually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found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in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literature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).</a:t>
                </a:r>
              </a:p>
              <a:p>
                <a:pPr marL="9525" indent="-9525" algn="just">
                  <a:buNone/>
                </a:pP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And to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get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long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term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relationship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between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rate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of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inflation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,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nominal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exchange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rate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and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fiscal déficit,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FOC are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replaced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into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real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government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budget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AR" sz="2000" dirty="0" err="1">
                    <a:solidFill>
                      <a:srgbClr val="002060"/>
                    </a:solidFill>
                    <a:sym typeface="Wingdings" panose="05000000000000000000" pitchFamily="2" charset="2"/>
                  </a:rPr>
                  <a:t>restriction</a:t>
                </a:r>
                <a:r>
                  <a:rPr lang="es-AR" sz="2000" dirty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.</a:t>
                </a:r>
                <a:endParaRPr lang="es-AR" sz="20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11" name="2 Marcador de contenid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520" y="832200"/>
                <a:ext cx="9937374" cy="6446783"/>
              </a:xfrm>
              <a:prstGeom prst="rect">
                <a:avLst/>
              </a:prstGeom>
              <a:blipFill>
                <a:blip r:embed="rId2"/>
                <a:stretch>
                  <a:fillRect l="-613" t="-946" r="-6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</p:spTree>
    <p:extLst>
      <p:ext uri="{BB962C8B-B14F-4D97-AF65-F5344CB8AC3E}">
        <p14:creationId xmlns:p14="http://schemas.microsoft.com/office/powerpoint/2010/main" val="20278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6858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Theoretical</a:t>
            </a:r>
            <a:r>
              <a:rPr lang="es-AR" sz="2400" dirty="0">
                <a:solidFill>
                  <a:srgbClr val="002060"/>
                </a:solidFill>
              </a:rPr>
              <a:t> </a:t>
            </a:r>
            <a:r>
              <a:rPr lang="es-AR" sz="2400" dirty="0" err="1">
                <a:solidFill>
                  <a:srgbClr val="002060"/>
                </a:solidFill>
              </a:rPr>
              <a:t>Approach</a:t>
            </a:r>
            <a:endParaRPr lang="es-AR" sz="2400" dirty="0">
              <a:solidFill>
                <a:srgbClr val="002060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75520" y="832200"/>
            <a:ext cx="9937374" cy="644678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 algn="just" defTabSz="114300">
              <a:buFont typeface="Euphemia" pitchFamily="34" charset="0"/>
              <a:buNone/>
            </a:pPr>
            <a:endParaRPr lang="es-AR" sz="2000" dirty="0">
              <a:solidFill>
                <a:srgbClr val="002060"/>
              </a:solidFill>
            </a:endParaRPr>
          </a:p>
        </p:txBody>
      </p:sp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69603" y="661114"/>
                <a:ext cx="9692059" cy="51902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600"/>
                  </a:spcAft>
                  <a:tabLst>
                    <a:tab pos="3001010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𝑒𝑔</m:t>
                                      </m:r>
                                    </m:sup>
                                  </m:sSup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𝑡𝑐𝑛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𝑒𝑔</m:t>
                          </m:r>
                        </m:sup>
                      </m:sSub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1600" dirty="0"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𝜑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sup>
                            </m:sSup>
                          </m:den>
                        </m:f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</m:sSub>
                          </m:e>
                        </m:d>
                      </m:e>
                    </m:d>
                    <m:sSub>
                      <m:sSub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𝜑</m:t>
                                </m:r>
                              </m:e>
                              <m:sup>
                                <m:sSup>
                                  <m:sSupPr>
                                    <m:ctrlP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</m:e>
                                  <m:sup>
                                    <m:r>
                                      <a:rPr lang="en-US" i="1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𝑒𝑔</m:t>
                                    </m:r>
                                  </m:sup>
                                </m:sSup>
                              </m:sup>
                            </m:sSup>
                          </m:den>
                        </m:f>
                        <m:d>
                          <m:d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1+</m:t>
                            </m:r>
                            <m:sSubSup>
                              <m:sSub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𝑖</m:t>
                                </m:r>
                              </m:e>
                              <m:sub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b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sup>
                            </m:sSubSup>
                          </m:e>
                        </m:d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𝑡𝑐𝑛</m:t>
                            </m:r>
                          </m:e>
                          <m:sub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sSubSup>
                      <m:sSubSupPr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𝑏</m:t>
                        </m:r>
                      </m:e>
                      <m:sub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sub>
                      <m:sup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𝑒𝑔</m:t>
                        </m:r>
                      </m:sup>
                    </m:sSubSup>
                    <m:r>
                      <a:rPr lang="en-US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𝜑</m:t>
                                </m:r>
                              </m:e>
                              <m:sup>
                                <m:r>
                                  <a:rPr lang="en-US" i="1">
                                    <a:effectLst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𝑀</m:t>
                                </m:r>
                              </m:sup>
                            </m:sSup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𝛽</m:t>
                            </m:r>
                          </m:num>
                          <m:den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𝐵</m:t>
                            </m:r>
                          </m:den>
                        </m:f>
                        <m:acc>
                          <m:accPr>
                            <m:chr m:val="̅"/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𝑤</m:t>
                            </m:r>
                          </m:e>
                        </m:acc>
                      </m:e>
                    </m:d>
                    <m:r>
                      <a:rPr lang="en-US" i="1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   </m:t>
                    </m:r>
                  </m:oMath>
                </a14:m>
                <a:r>
                  <a:rPr lang="en-US" sz="2000" dirty="0"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(10)</a:t>
                </a: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In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long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run,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under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assumption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of transversality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condition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for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Families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behavior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gross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growth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rates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of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debts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will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have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an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upper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bound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given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by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gross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interest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rate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(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domestic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external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If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the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upper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bound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is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met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s-AR" sz="2000" dirty="0">
                    <a:ea typeface="Cambria Math" panose="02040503050406030204" pitchFamily="18" charset="0"/>
                    <a:cs typeface="Times New Roman" panose="02020603050405020304" pitchFamily="18" charset="0"/>
                    <a:sym typeface="Wingdings" panose="05000000000000000000" pitchFamily="2" charset="2"/>
                  </a:rPr>
                  <a:t> NEAR PURE SEIGNIORAGE CASE.</a:t>
                </a: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n-US" sz="1600" dirty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603" y="661114"/>
                <a:ext cx="9692059" cy="5190267"/>
              </a:xfrm>
              <a:prstGeom prst="rect">
                <a:avLst/>
              </a:prstGeom>
              <a:blipFill>
                <a:blip r:embed="rId5"/>
                <a:stretch>
                  <a:fillRect l="-6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497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812" y="1863902"/>
            <a:ext cx="5334000" cy="449244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6858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>
                <a:solidFill>
                  <a:srgbClr val="002060"/>
                </a:solidFill>
              </a:rPr>
              <a:t>Long run </a:t>
            </a:r>
            <a:r>
              <a:rPr lang="es-AR" sz="2400" dirty="0" err="1">
                <a:solidFill>
                  <a:srgbClr val="002060"/>
                </a:solidFill>
              </a:rPr>
              <a:t>analysis</a:t>
            </a:r>
            <a:r>
              <a:rPr lang="es-AR" sz="2400" dirty="0">
                <a:solidFill>
                  <a:srgbClr val="002060"/>
                </a:solidFill>
              </a:rPr>
              <a:t> – </a:t>
            </a:r>
            <a:r>
              <a:rPr lang="es-AR" sz="2400" i="1" dirty="0" err="1">
                <a:solidFill>
                  <a:srgbClr val="002060"/>
                </a:solidFill>
              </a:rPr>
              <a:t>Trade</a:t>
            </a:r>
            <a:r>
              <a:rPr lang="es-AR" sz="2400" i="1" dirty="0">
                <a:solidFill>
                  <a:srgbClr val="002060"/>
                </a:solidFill>
              </a:rPr>
              <a:t>-off </a:t>
            </a:r>
            <a:r>
              <a:rPr lang="es-AR" sz="2400" dirty="0" err="1">
                <a:solidFill>
                  <a:srgbClr val="002060"/>
                </a:solidFill>
              </a:rPr>
              <a:t>funding</a:t>
            </a:r>
            <a:endParaRPr lang="es-AR" sz="2400" dirty="0">
              <a:solidFill>
                <a:srgbClr val="002060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75520" y="832200"/>
            <a:ext cx="9937374" cy="644678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 algn="just" defTabSz="114300">
              <a:buFont typeface="Euphemia" pitchFamily="34" charset="0"/>
              <a:buNone/>
            </a:pPr>
            <a:endParaRPr lang="es-AR" sz="2000" dirty="0">
              <a:solidFill>
                <a:srgbClr val="002060"/>
              </a:solidFill>
            </a:endParaRPr>
          </a:p>
        </p:txBody>
      </p:sp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ángulo 1"/>
              <p:cNvSpPr/>
              <p:nvPr/>
            </p:nvSpPr>
            <p:spPr>
              <a:xfrm>
                <a:off x="1069603" y="661114"/>
                <a:ext cx="9692059" cy="3244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n-US" i="1" dirty="0">
                  <a:solidFill>
                    <a:srgbClr val="465562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solidFill>
                            <a:srgbClr val="46556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𝐵</m:t>
                                  </m:r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sSub>
                        <m:sSubPr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i="1">
                          <a:solidFill>
                            <a:srgbClr val="46556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rgbClr val="46556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rgbClr val="46556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rgbClr val="46556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𝑒𝑔</m:t>
                                      </m:r>
                                    </m:sup>
                                  </m:sSup>
                                </m:sup>
                              </m:sSup>
                            </m:den>
                          </m:f>
                          <m:d>
                            <m:d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𝑡</m:t>
                                  </m:r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sup>
                              </m:sSubSup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𝑡𝑐𝑛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b>
                          </m:sSub>
                        </m:e>
                      </m:d>
                      <m:sSubSup>
                        <m:sSubSupPr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𝑒𝑔</m:t>
                          </m:r>
                        </m:sup>
                      </m:sSubSup>
                      <m:r>
                        <a:rPr lang="es-AR" b="0" i="1" smtClean="0">
                          <a:solidFill>
                            <a:srgbClr val="46556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𝜑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rgbClr val="46556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solidFill>
                                <a:srgbClr val="46556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𝐵</m:t>
                              </m:r>
                            </m:den>
                          </m:f>
                          <m:acc>
                            <m:accPr>
                              <m:chr m:val="̅"/>
                              <m:ctrlP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solidFill>
                                    <a:srgbClr val="46556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𝑤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s-AR" sz="2000" dirty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R="348615">
                  <a:lnSpc>
                    <a:spcPct val="107000"/>
                  </a:lnSpc>
                  <a:spcAft>
                    <a:spcPts val="800"/>
                  </a:spcAft>
                </a:pPr>
                <a:endParaRPr lang="en-US" sz="1600" dirty="0">
                  <a:effectLst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Rectángu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603" y="661114"/>
                <a:ext cx="9692059" cy="324454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42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8290" y="583331"/>
            <a:ext cx="8891833" cy="5434632"/>
          </a:xfrm>
          <a:prstGeom prst="rect">
            <a:avLst/>
          </a:prstGeom>
        </p:spPr>
      </p:pic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5334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Results</a:t>
            </a:r>
            <a:endParaRPr lang="es-AR" sz="2400" dirty="0">
              <a:solidFill>
                <a:srgbClr val="002060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75520" y="832200"/>
            <a:ext cx="9937374" cy="644678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 algn="just" defTabSz="114300">
              <a:buFont typeface="Euphemia" pitchFamily="34" charset="0"/>
              <a:buNone/>
            </a:pPr>
            <a:endParaRPr lang="es-AR" sz="2000" dirty="0">
              <a:solidFill>
                <a:srgbClr val="002060"/>
              </a:solidFill>
            </a:endParaRPr>
          </a:p>
        </p:txBody>
      </p:sp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069603" y="870761"/>
            <a:ext cx="9692059" cy="2634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100" i="1" dirty="0">
              <a:solidFill>
                <a:srgbClr val="465562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ffectLst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47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Conector recto 7"/>
          <p:cNvCxnSpPr/>
          <p:nvPr/>
        </p:nvCxnSpPr>
        <p:spPr>
          <a:xfrm>
            <a:off x="964828" y="533400"/>
            <a:ext cx="9853984" cy="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1 Título"/>
          <p:cNvSpPr txBox="1">
            <a:spLocks/>
          </p:cNvSpPr>
          <p:nvPr/>
        </p:nvSpPr>
        <p:spPr>
          <a:xfrm>
            <a:off x="1170112" y="114300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36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AR" sz="2400" dirty="0" err="1">
                <a:solidFill>
                  <a:srgbClr val="002060"/>
                </a:solidFill>
              </a:rPr>
              <a:t>Conclusions</a:t>
            </a:r>
            <a:endParaRPr lang="es-AR" sz="2400" dirty="0">
              <a:solidFill>
                <a:srgbClr val="002060"/>
              </a:solidFill>
            </a:endParaRPr>
          </a:p>
        </p:txBody>
      </p:sp>
      <p:sp>
        <p:nvSpPr>
          <p:cNvPr id="11" name="2 Marcador de contenido"/>
          <p:cNvSpPr txBox="1">
            <a:spLocks/>
          </p:cNvSpPr>
          <p:nvPr/>
        </p:nvSpPr>
        <p:spPr>
          <a:xfrm>
            <a:off x="975520" y="832200"/>
            <a:ext cx="9937374" cy="644678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525" indent="-9525" algn="just" defTabSz="114300">
              <a:buFont typeface="Euphemia" pitchFamily="34" charset="0"/>
              <a:buNone/>
            </a:pPr>
            <a:endParaRPr lang="es-AR" sz="2000" dirty="0">
              <a:solidFill>
                <a:srgbClr val="002060"/>
              </a:solidFill>
            </a:endParaRPr>
          </a:p>
        </p:txBody>
      </p:sp>
      <p:sp>
        <p:nvSpPr>
          <p:cNvPr id="12" name="Marcador de pie de página 3"/>
          <p:cNvSpPr>
            <a:spLocks noGrp="1"/>
          </p:cNvSpPr>
          <p:nvPr>
            <p:ph type="ftr" sz="quarter" idx="11"/>
          </p:nvPr>
        </p:nvSpPr>
        <p:spPr>
          <a:xfrm rot="16200000">
            <a:off x="-2273301" y="3109913"/>
            <a:ext cx="5213351" cy="365125"/>
          </a:xfrm>
        </p:spPr>
        <p:txBody>
          <a:bodyPr/>
          <a:lstStyle/>
          <a:p>
            <a:r>
              <a:rPr lang="es-ES" sz="1600" dirty="0">
                <a:solidFill>
                  <a:schemeClr val="bg1"/>
                </a:solidFill>
              </a:rPr>
              <a:t>DESCALZI - NEDER</a:t>
            </a:r>
          </a:p>
        </p:txBody>
      </p:sp>
      <p:pic>
        <p:nvPicPr>
          <p:cNvPr id="13" name="Picture 2" descr="https://fbcdn-profile-a.akamaihd.net/hprofile-ak-xap1/v/t1.0-1/c8.0.50.50/p50x50/11709808_1603614313254775_8532756516119794846_n.png?oh=07d737acc8c66025453b8e14aceea694&amp;oe=5871C303&amp;__gda__=1484223794_705c6756642b809fb5f186516c59059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578" y="6017963"/>
            <a:ext cx="771526" cy="67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eco.unc.edu.ar/files/comunicacion/imagen-institucional/logo_70anios_color_we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840" y="5899151"/>
            <a:ext cx="2693823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2 Marcador de contenido"/>
          <p:cNvSpPr txBox="1">
            <a:spLocks/>
          </p:cNvSpPr>
          <p:nvPr/>
        </p:nvSpPr>
        <p:spPr>
          <a:xfrm>
            <a:off x="1069603" y="903145"/>
            <a:ext cx="9749209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Font typeface="Euphemia" pitchFamily="34" charset="0"/>
              <a:buChar char="›"/>
              <a:defRPr lang="es-ES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–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Char char="›"/>
              <a:defRPr lang="es-ES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Euphemia" pitchFamily="34" charset="0"/>
              <a:buNone/>
            </a:pPr>
            <a:r>
              <a:rPr lang="es-AR" dirty="0"/>
              <a:t>         </a:t>
            </a:r>
          </a:p>
        </p:txBody>
      </p:sp>
      <p:sp>
        <p:nvSpPr>
          <p:cNvPr id="2" name="Rectángulo 1"/>
          <p:cNvSpPr/>
          <p:nvPr/>
        </p:nvSpPr>
        <p:spPr>
          <a:xfrm>
            <a:off x="1045790" y="604346"/>
            <a:ext cx="9692059" cy="7201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100" i="1" dirty="0">
              <a:solidFill>
                <a:srgbClr val="465562"/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 indent="3175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Main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purpose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analyze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role of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Exchange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interest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at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time of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choosing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financing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scheme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Using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 CIA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model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1828800" marR="34861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We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tackled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issue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seigniorage in a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small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open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economy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.</a:t>
            </a:r>
          </a:p>
          <a:p>
            <a:pPr marL="1828800" marR="34861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Government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can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issue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both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domestic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exernal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debt</a:t>
            </a: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1828800" marR="348615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derived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FOC show a new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version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UIRP.</a:t>
            </a: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 indent="3175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If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Government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wants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increase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expenditure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will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have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exploit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all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of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its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financing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opportunities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by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issuing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debt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according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bound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suggested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by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transversality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condition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in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order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avoid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a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higher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steady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state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inflation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R="348615" indent="3175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theoretical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issues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we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present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here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would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allow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different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Exchange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regimes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  <a:p>
            <a:pPr marR="348615" indent="3175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After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 a shock in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public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expenditure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level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inflation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reacts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positively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,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while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in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s.s.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the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growth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of real Exchange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rate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tends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diminish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to a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lower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s.s. </a:t>
            </a:r>
            <a:r>
              <a:rPr lang="es-AR" sz="2000" dirty="0" err="1">
                <a:ea typeface="Cambria Math" panose="02040503050406030204" pitchFamily="18" charset="0"/>
                <a:cs typeface="Times New Roman" panose="02020603050405020304" pitchFamily="18" charset="0"/>
              </a:rPr>
              <a:t>level</a:t>
            </a:r>
            <a:r>
              <a:rPr lang="es-A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. </a:t>
            </a: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s-AR" sz="2000" dirty="0">
              <a:effectLst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R="348615">
              <a:lnSpc>
                <a:spcPct val="107000"/>
              </a:lnSpc>
              <a:spcAft>
                <a:spcPts val="800"/>
              </a:spcAft>
            </a:pPr>
            <a:endParaRPr lang="en-US" sz="1600" dirty="0">
              <a:effectLst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Matemática 16x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DocumentoBibliotecaFormulario</Display>
  <Edit>DocumentoBibliotecaFormulario</Edit>
  <New>DocumentoBibliotecaFormulario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C1D5F340F01F94FA2FD29A5E6DC872E" ma:contentTypeVersion="0" ma:contentTypeDescription="Create a new document." ma:contentTypeScope="" ma:versionID="f583bd66513a361a730282b6a794e35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841151cf538834e171094e4faaf2d73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Este valor indica el número de revisiones o de veces que se ha guardado. La aplicación es la responsable de actualizar este valor después de cada revisión.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B895F5-7F43-4073-919C-BA6E32AC020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763940C-480C-4D93-B5B4-BAA891CEADD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8882EF-8483-452E-ADFB-02067D56F7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5735</TotalTime>
  <Words>370</Words>
  <Application>Microsoft Office PowerPoint</Application>
  <PresentationFormat>Personalizado</PresentationFormat>
  <Paragraphs>119</Paragraphs>
  <Slides>10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Euphemia</vt:lpstr>
      <vt:lpstr>Times New Roman</vt:lpstr>
      <vt:lpstr>Wingdings</vt:lpstr>
      <vt:lpstr>Matemática 16x9</vt:lpstr>
      <vt:lpstr>Arnoldshain Seminar XIV October 3-6, 2016 Córdoba and La Cumbre, Argentina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Arnoldshain Seminar XIV October 3-6, 2016 Córdoba and La Cumbre, Argentina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del título</dc:title>
  <dc:creator>Summer</dc:creator>
  <cp:lastModifiedBy>enriqueneder@live.com</cp:lastModifiedBy>
  <cp:revision>315</cp:revision>
  <cp:lastPrinted>2016-08-04T15:38:07Z</cp:lastPrinted>
  <dcterms:created xsi:type="dcterms:W3CDTF">2013-04-05T20:25:58Z</dcterms:created>
  <dcterms:modified xsi:type="dcterms:W3CDTF">2016-10-05T20:45:49Z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</Properties>
</file>