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6" r:id="rId1"/>
  </p:sldMasterIdLst>
  <p:notesMasterIdLst>
    <p:notesMasterId r:id="rId46"/>
  </p:notesMasterIdLst>
  <p:sldIdLst>
    <p:sldId id="256" r:id="rId2"/>
    <p:sldId id="257" r:id="rId3"/>
    <p:sldId id="311" r:id="rId4"/>
    <p:sldId id="337" r:id="rId5"/>
    <p:sldId id="325" r:id="rId6"/>
    <p:sldId id="262" r:id="rId7"/>
    <p:sldId id="302" r:id="rId8"/>
    <p:sldId id="329" r:id="rId9"/>
    <p:sldId id="339" r:id="rId10"/>
    <p:sldId id="338" r:id="rId11"/>
    <p:sldId id="331" r:id="rId12"/>
    <p:sldId id="272" r:id="rId13"/>
    <p:sldId id="274" r:id="rId14"/>
    <p:sldId id="275" r:id="rId15"/>
    <p:sldId id="276" r:id="rId16"/>
    <p:sldId id="340" r:id="rId17"/>
    <p:sldId id="284" r:id="rId18"/>
    <p:sldId id="285" r:id="rId19"/>
    <p:sldId id="286" r:id="rId20"/>
    <p:sldId id="288" r:id="rId21"/>
    <p:sldId id="318" r:id="rId22"/>
    <p:sldId id="289" r:id="rId23"/>
    <p:sldId id="290" r:id="rId24"/>
    <p:sldId id="326" r:id="rId25"/>
    <p:sldId id="335" r:id="rId26"/>
    <p:sldId id="334" r:id="rId27"/>
    <p:sldId id="336" r:id="rId28"/>
    <p:sldId id="321" r:id="rId29"/>
    <p:sldId id="319" r:id="rId30"/>
    <p:sldId id="298" r:id="rId31"/>
    <p:sldId id="332" r:id="rId32"/>
    <p:sldId id="291" r:id="rId33"/>
    <p:sldId id="292" r:id="rId34"/>
    <p:sldId id="293" r:id="rId35"/>
    <p:sldId id="294" r:id="rId36"/>
    <p:sldId id="295" r:id="rId37"/>
    <p:sldId id="296" r:id="rId38"/>
    <p:sldId id="297" r:id="rId39"/>
    <p:sldId id="305" r:id="rId40"/>
    <p:sldId id="306" r:id="rId41"/>
    <p:sldId id="307" r:id="rId42"/>
    <p:sldId id="308" r:id="rId43"/>
    <p:sldId id="309" r:id="rId44"/>
    <p:sldId id="333" r:id="rId45"/>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A5CE499-FB76-4BAD-9ECC-5387E77F2506}">
          <p14:sldIdLst>
            <p14:sldId id="256"/>
            <p14:sldId id="257"/>
            <p14:sldId id="311"/>
            <p14:sldId id="337"/>
            <p14:sldId id="325"/>
            <p14:sldId id="262"/>
            <p14:sldId id="302"/>
            <p14:sldId id="329"/>
            <p14:sldId id="339"/>
            <p14:sldId id="338"/>
            <p14:sldId id="331"/>
            <p14:sldId id="272"/>
            <p14:sldId id="274"/>
            <p14:sldId id="275"/>
            <p14:sldId id="276"/>
            <p14:sldId id="340"/>
            <p14:sldId id="284"/>
            <p14:sldId id="285"/>
            <p14:sldId id="286"/>
            <p14:sldId id="288"/>
            <p14:sldId id="318"/>
            <p14:sldId id="289"/>
            <p14:sldId id="290"/>
            <p14:sldId id="326"/>
            <p14:sldId id="335"/>
            <p14:sldId id="334"/>
            <p14:sldId id="336"/>
            <p14:sldId id="321"/>
            <p14:sldId id="319"/>
            <p14:sldId id="298"/>
            <p14:sldId id="332"/>
            <p14:sldId id="291"/>
            <p14:sldId id="292"/>
            <p14:sldId id="293"/>
            <p14:sldId id="294"/>
            <p14:sldId id="295"/>
            <p14:sldId id="296"/>
            <p14:sldId id="297"/>
            <p14:sldId id="305"/>
            <p14:sldId id="306"/>
            <p14:sldId id="307"/>
            <p14:sldId id="308"/>
            <p14:sldId id="309"/>
            <p14:sldId id="333"/>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FF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8D230F3-CF80-4859-8CE7-A43EE81993B5}" styleName="Estilo claro 1 - Acento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58" autoAdjust="0"/>
    <p:restoredTop sz="96296" autoAdjust="0"/>
  </p:normalViewPr>
  <p:slideViewPr>
    <p:cSldViewPr>
      <p:cViewPr>
        <p:scale>
          <a:sx n="75" d="100"/>
          <a:sy n="75" d="100"/>
        </p:scale>
        <p:origin x="-30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71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787DB7-87DF-4DBB-AD67-59597035B528}" type="datetimeFigureOut">
              <a:rPr lang="en-US" smtClean="0"/>
              <a:pPr/>
              <a:t>10/3/2016</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1442DA-4514-45F2-8537-FE4770DA8FFC}" type="slidenum">
              <a:rPr lang="en-US" smtClean="0"/>
              <a:pPr/>
              <a:t>‹#›</a:t>
            </a:fld>
            <a:endParaRPr lang="en-US"/>
          </a:p>
        </p:txBody>
      </p:sp>
    </p:spTree>
    <p:extLst>
      <p:ext uri="{BB962C8B-B14F-4D97-AF65-F5344CB8AC3E}">
        <p14:creationId xmlns:p14="http://schemas.microsoft.com/office/powerpoint/2010/main" val="22957827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AR"/>
          </a:p>
        </p:txBody>
      </p:sp>
      <p:sp>
        <p:nvSpPr>
          <p:cNvPr id="4" name="3 Marcador de número de diapositiva"/>
          <p:cNvSpPr>
            <a:spLocks noGrp="1"/>
          </p:cNvSpPr>
          <p:nvPr>
            <p:ph type="sldNum" sz="quarter" idx="10"/>
          </p:nvPr>
        </p:nvSpPr>
        <p:spPr/>
        <p:txBody>
          <a:bodyPr/>
          <a:lstStyle/>
          <a:p>
            <a:fld id="{2350553A-EF27-4D0A-B85A-2F477386E650}" type="slidenum">
              <a:rPr lang="es-AR" smtClean="0"/>
              <a:pPr/>
              <a:t>23</a:t>
            </a:fld>
            <a:endParaRPr lang="es-AR"/>
          </a:p>
        </p:txBody>
      </p:sp>
    </p:spTree>
    <p:extLst>
      <p:ext uri="{BB962C8B-B14F-4D97-AF65-F5344CB8AC3E}">
        <p14:creationId xmlns:p14="http://schemas.microsoft.com/office/powerpoint/2010/main" val="1649760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4" name="3 Marcador de número de diapositiva"/>
          <p:cNvSpPr>
            <a:spLocks noGrp="1"/>
          </p:cNvSpPr>
          <p:nvPr>
            <p:ph type="sldNum" sz="quarter" idx="10"/>
          </p:nvPr>
        </p:nvSpPr>
        <p:spPr/>
        <p:txBody>
          <a:bodyPr/>
          <a:lstStyle/>
          <a:p>
            <a:fld id="{141442DA-4514-45F2-8537-FE4770DA8FFC}" type="slidenum">
              <a:rPr lang="en-US" smtClean="0"/>
              <a:pPr/>
              <a:t>42</a:t>
            </a:fld>
            <a:endParaRPr lang="en-US"/>
          </a:p>
        </p:txBody>
      </p:sp>
    </p:spTree>
    <p:extLst>
      <p:ext uri="{BB962C8B-B14F-4D97-AF65-F5344CB8AC3E}">
        <p14:creationId xmlns:p14="http://schemas.microsoft.com/office/powerpoint/2010/main" val="4020346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2" name="11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12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8 Subtítulo"/>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2654D7C9-BE9C-4E83-97D2-844B98ACE7E8}" type="datetimeFigureOut">
              <a:rPr lang="es-AR" smtClean="0"/>
              <a:pPr/>
              <a:t>03/10/2016</a:t>
            </a:fld>
            <a:endParaRPr lang="es-AR"/>
          </a:p>
        </p:txBody>
      </p:sp>
      <p:sp>
        <p:nvSpPr>
          <p:cNvPr id="17" name="16 Marcador de pie de página"/>
          <p:cNvSpPr>
            <a:spLocks noGrp="1"/>
          </p:cNvSpPr>
          <p:nvPr>
            <p:ph type="ftr" sz="quarter" idx="11"/>
          </p:nvPr>
        </p:nvSpPr>
        <p:spPr/>
        <p:txBody>
          <a:bodyPr/>
          <a:lstStyle/>
          <a:p>
            <a:endParaRPr lang="es-AR"/>
          </a:p>
        </p:txBody>
      </p:sp>
      <p:sp>
        <p:nvSpPr>
          <p:cNvPr id="29" name="28 Marcador de número de diapositiva"/>
          <p:cNvSpPr>
            <a:spLocks noGrp="1"/>
          </p:cNvSpPr>
          <p:nvPr>
            <p:ph type="sldNum" sz="quarter" idx="12"/>
          </p:nvPr>
        </p:nvSpPr>
        <p:spPr/>
        <p:txBody>
          <a:bodyPr lIns="0" tIns="0" rIns="0" bIns="0">
            <a:noAutofit/>
          </a:bodyPr>
          <a:lstStyle>
            <a:lvl1pPr>
              <a:defRPr sz="1400">
                <a:solidFill>
                  <a:srgbClr val="FFFFFF"/>
                </a:solidFill>
              </a:defRPr>
            </a:lvl1pPr>
          </a:lstStyle>
          <a:p>
            <a:fld id="{8E582E8B-199C-4F6F-8EC8-52050B614945}" type="slidenum">
              <a:rPr lang="es-AR" smtClean="0"/>
              <a:pPr/>
              <a:t>‹#›</a:t>
            </a:fld>
            <a:endParaRPr lang="es-AR"/>
          </a:p>
        </p:txBody>
      </p:sp>
      <p:sp>
        <p:nvSpPr>
          <p:cNvPr id="7" name="6 Rectángulo"/>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654D7C9-BE9C-4E83-97D2-844B98ACE7E8}" type="datetimeFigureOut">
              <a:rPr lang="es-AR" smtClean="0"/>
              <a:pPr/>
              <a:t>03/10/2016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8E582E8B-199C-4F6F-8EC8-52050B614945}" type="slidenum">
              <a:rPr lang="es-AR" smtClean="0"/>
              <a:pPr/>
              <a:t>‹#›</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41"/>
            <a:ext cx="201168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914400" y="274640"/>
            <a:ext cx="55626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654D7C9-BE9C-4E83-97D2-844B98ACE7E8}" type="datetimeFigureOut">
              <a:rPr lang="es-AR" smtClean="0"/>
              <a:pPr/>
              <a:t>03/10/2016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8E582E8B-199C-4F6F-8EC8-52050B614945}" type="slidenum">
              <a:rPr lang="es-AR" smtClean="0"/>
              <a:pPr/>
              <a:t>‹#›</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2654D7C9-BE9C-4E83-97D2-844B98ACE7E8}" type="datetimeFigureOut">
              <a:rPr lang="es-AR" smtClean="0"/>
              <a:pPr/>
              <a:t>03/10/2016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8E582E8B-199C-4F6F-8EC8-52050B614945}" type="slidenum">
              <a:rPr lang="es-AR" smtClean="0"/>
              <a:pPr/>
              <a:t>‹#›</a:t>
            </a:fld>
            <a:endParaRPr lang="es-AR"/>
          </a:p>
        </p:txBody>
      </p:sp>
      <p:sp>
        <p:nvSpPr>
          <p:cNvPr id="8" name="7 Marcador de contenido"/>
          <p:cNvSpPr>
            <a:spLocks noGrp="1"/>
          </p:cNvSpPr>
          <p:nvPr>
            <p:ph sz="quarter" idx="1"/>
          </p:nvPr>
        </p:nvSpPr>
        <p:spPr>
          <a:xfrm>
            <a:off x="914400" y="1447800"/>
            <a:ext cx="777240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1" name="10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9 Rectángulo redondeado"/>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722313" y="952500"/>
            <a:ext cx="7772400" cy="1362075"/>
          </a:xfrm>
        </p:spPr>
        <p:txBody>
          <a:bodyPr anchor="b" anchorCtr="0"/>
          <a:lstStyle>
            <a:lvl1pPr algn="l">
              <a:buNone/>
              <a:defRPr sz="4000" b="0" cap="none"/>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2654D7C9-BE9C-4E83-97D2-844B98ACE7E8}" type="datetimeFigureOut">
              <a:rPr lang="es-AR" smtClean="0"/>
              <a:pPr/>
              <a:t>03/10/2016</a:t>
            </a:fld>
            <a:endParaRPr lang="es-AR"/>
          </a:p>
        </p:txBody>
      </p:sp>
      <p:sp>
        <p:nvSpPr>
          <p:cNvPr id="5" name="4 Marcador de pie de página"/>
          <p:cNvSpPr>
            <a:spLocks noGrp="1"/>
          </p:cNvSpPr>
          <p:nvPr>
            <p:ph type="ftr" sz="quarter" idx="11"/>
          </p:nvPr>
        </p:nvSpPr>
        <p:spPr>
          <a:xfrm>
            <a:off x="800100" y="6172200"/>
            <a:ext cx="4000500" cy="457200"/>
          </a:xfrm>
        </p:spPr>
        <p:txBody>
          <a:bodyPr/>
          <a:lstStyle/>
          <a:p>
            <a:endParaRPr lang="es-AR"/>
          </a:p>
        </p:txBody>
      </p:sp>
      <p:sp>
        <p:nvSpPr>
          <p:cNvPr id="7" name="6 Rectángulo"/>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146304" y="6208776"/>
            <a:ext cx="457200" cy="457200"/>
          </a:xfrm>
        </p:spPr>
        <p:txBody>
          <a:bodyPr/>
          <a:lstStyle/>
          <a:p>
            <a:fld id="{8E582E8B-199C-4F6F-8EC8-52050B614945}" type="slidenum">
              <a:rPr lang="es-AR" smtClean="0"/>
              <a:pPr/>
              <a:t>‹#›</a:t>
            </a:fld>
            <a:endParaRPr lang="es-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2654D7C9-BE9C-4E83-97D2-844B98ACE7E8}" type="datetimeFigureOut">
              <a:rPr lang="es-AR" smtClean="0"/>
              <a:pPr/>
              <a:t>03/10/2016</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8E582E8B-199C-4F6F-8EC8-52050B614945}" type="slidenum">
              <a:rPr lang="es-AR" smtClean="0"/>
              <a:pPr/>
              <a:t>‹#›</a:t>
            </a:fld>
            <a:endParaRPr lang="es-AR"/>
          </a:p>
        </p:txBody>
      </p:sp>
      <p:sp>
        <p:nvSpPr>
          <p:cNvPr id="9" name="8 Marcador de contenido"/>
          <p:cNvSpPr>
            <a:spLocks noGrp="1"/>
          </p:cNvSpPr>
          <p:nvPr>
            <p:ph sz="quarter" idx="1"/>
          </p:nvPr>
        </p:nvSpPr>
        <p:spPr>
          <a:xfrm>
            <a:off x="91440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933950" y="1447800"/>
            <a:ext cx="3749040" cy="45720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914400" y="273050"/>
            <a:ext cx="7772400" cy="1143000"/>
          </a:xfrm>
        </p:spPr>
        <p:txBody>
          <a:bodyPr anchor="b" anchorCtr="0"/>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2654D7C9-BE9C-4E83-97D2-844B98ACE7E8}" type="datetimeFigureOut">
              <a:rPr lang="es-AR" smtClean="0"/>
              <a:pPr/>
              <a:t>03/10/2016</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8E582E8B-199C-4F6F-8EC8-52050B614945}" type="slidenum">
              <a:rPr lang="es-AR" smtClean="0"/>
              <a:pPr/>
              <a:t>‹#›</a:t>
            </a:fld>
            <a:endParaRPr lang="es-AR"/>
          </a:p>
        </p:txBody>
      </p:sp>
      <p:sp>
        <p:nvSpPr>
          <p:cNvPr id="11" name="10 Marcador de contenido"/>
          <p:cNvSpPr>
            <a:spLocks noGrp="1"/>
          </p:cNvSpPr>
          <p:nvPr>
            <p:ph sz="half" idx="2"/>
          </p:nvPr>
        </p:nvSpPr>
        <p:spPr>
          <a:xfrm>
            <a:off x="9144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4"/>
          </p:nvPr>
        </p:nvSpPr>
        <p:spPr>
          <a:xfrm>
            <a:off x="4953000" y="2247900"/>
            <a:ext cx="3733800" cy="38862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2654D7C9-BE9C-4E83-97D2-844B98ACE7E8}" type="datetimeFigureOut">
              <a:rPr lang="es-AR" smtClean="0"/>
              <a:pPr/>
              <a:t>03/10/2016</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8E582E8B-199C-4F6F-8EC8-52050B614945}" type="slidenum">
              <a:rPr lang="es-AR" smtClean="0"/>
              <a:pPr/>
              <a:t>‹#›</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654D7C9-BE9C-4E83-97D2-844B98ACE7E8}" type="datetimeFigureOut">
              <a:rPr lang="es-AR" smtClean="0"/>
              <a:pPr/>
              <a:t>03/10/2016</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8E582E8B-199C-4F6F-8EC8-52050B614945}" type="slidenum">
              <a:rPr lang="es-AR" smtClean="0"/>
              <a:pPr/>
              <a:t>‹#›</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8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914400" y="273050"/>
            <a:ext cx="7772400" cy="1143000"/>
          </a:xfrm>
        </p:spPr>
        <p:txBody>
          <a:bodyPr anchor="b" anchorCtr="0"/>
          <a:lstStyle>
            <a:lvl1pPr algn="l">
              <a:buNone/>
              <a:defRPr sz="4000" b="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2654D7C9-BE9C-4E83-97D2-844B98ACE7E8}" type="datetimeFigureOut">
              <a:rPr lang="es-AR" smtClean="0"/>
              <a:pPr/>
              <a:t>03/10/2016</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8E582E8B-199C-4F6F-8EC8-52050B614945}" type="slidenum">
              <a:rPr lang="es-AR" smtClean="0"/>
              <a:pPr/>
              <a:t>‹#›</a:t>
            </a:fld>
            <a:endParaRPr lang="es-AR"/>
          </a:p>
        </p:txBody>
      </p:sp>
      <p:sp>
        <p:nvSpPr>
          <p:cNvPr id="11" name="10 Marcador de contenido"/>
          <p:cNvSpPr>
            <a:spLocks noGrp="1"/>
          </p:cNvSpPr>
          <p:nvPr>
            <p:ph sz="quarter" idx="1"/>
          </p:nvPr>
        </p:nvSpPr>
        <p:spPr>
          <a:xfrm>
            <a:off x="2971800" y="1600200"/>
            <a:ext cx="5715000" cy="4495800"/>
          </a:xfrm>
        </p:spPr>
        <p:txBody>
          <a:bodyPr vert="horz"/>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2654D7C9-BE9C-4E83-97D2-844B98ACE7E8}" type="datetimeFigureOut">
              <a:rPr lang="es-AR" smtClean="0"/>
              <a:pPr/>
              <a:t>03/10/2016</a:t>
            </a:fld>
            <a:endParaRPr lang="es-AR"/>
          </a:p>
        </p:txBody>
      </p:sp>
      <p:sp>
        <p:nvSpPr>
          <p:cNvPr id="6" name="5 Marcador de pie de página"/>
          <p:cNvSpPr>
            <a:spLocks noGrp="1"/>
          </p:cNvSpPr>
          <p:nvPr>
            <p:ph type="ftr" sz="quarter" idx="11"/>
          </p:nvPr>
        </p:nvSpPr>
        <p:spPr>
          <a:xfrm>
            <a:off x="914400" y="6172200"/>
            <a:ext cx="3886200" cy="457200"/>
          </a:xfrm>
        </p:spPr>
        <p:txBody>
          <a:bodyPr/>
          <a:lstStyle/>
          <a:p>
            <a:endParaRPr lang="es-AR"/>
          </a:p>
        </p:txBody>
      </p:sp>
      <p:sp>
        <p:nvSpPr>
          <p:cNvPr id="7" name="6 Marcador de número de diapositiva"/>
          <p:cNvSpPr>
            <a:spLocks noGrp="1"/>
          </p:cNvSpPr>
          <p:nvPr>
            <p:ph type="sldNum" sz="quarter" idx="12"/>
          </p:nvPr>
        </p:nvSpPr>
        <p:spPr>
          <a:xfrm>
            <a:off x="146304" y="6208776"/>
            <a:ext cx="457200" cy="457200"/>
          </a:xfrm>
        </p:spPr>
        <p:txBody>
          <a:bodyPr/>
          <a:lstStyle/>
          <a:p>
            <a:fld id="{8E582E8B-199C-4F6F-8EC8-52050B614945}" type="slidenum">
              <a:rPr lang="es-AR" smtClean="0"/>
              <a:pPr/>
              <a:t>‹#›</a:t>
            </a:fld>
            <a:endParaRPr lang="es-AR"/>
          </a:p>
        </p:txBody>
      </p:sp>
      <p:sp>
        <p:nvSpPr>
          <p:cNvPr id="11" name="10 Rectángulo"/>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2 Marcador de posición de imagen"/>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s-ES"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8 Rectángulo"/>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7 Rectángulo redondeado"/>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21 Marcador de título"/>
          <p:cNvSpPr>
            <a:spLocks noGrp="1"/>
          </p:cNvSpPr>
          <p:nvPr>
            <p:ph type="title"/>
          </p:nvPr>
        </p:nvSpPr>
        <p:spPr>
          <a:xfrm>
            <a:off x="914400" y="274638"/>
            <a:ext cx="7772400" cy="1143000"/>
          </a:xfrm>
          <a:prstGeom prst="rect">
            <a:avLst/>
          </a:prstGeom>
        </p:spPr>
        <p:txBody>
          <a:bodyPr bIns="91440" anchor="b" anchorCtr="0">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2654D7C9-BE9C-4E83-97D2-844B98ACE7E8}" type="datetimeFigureOut">
              <a:rPr lang="es-AR" smtClean="0"/>
              <a:pPr/>
              <a:t>03/10/2016</a:t>
            </a:fld>
            <a:endParaRPr lang="es-AR"/>
          </a:p>
        </p:txBody>
      </p:sp>
      <p:sp>
        <p:nvSpPr>
          <p:cNvPr id="3" name="2 Marcador de pie de página"/>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s-AR"/>
          </a:p>
        </p:txBody>
      </p:sp>
      <p:sp>
        <p:nvSpPr>
          <p:cNvPr id="23" name="22 Marcador de número de diapositiva"/>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8E582E8B-199C-4F6F-8EC8-52050B614945}" type="slidenum">
              <a:rPr lang="es-AR" smtClean="0"/>
              <a:pPr/>
              <a:t>‹#›</a:t>
            </a:fld>
            <a:endParaRPr lang="es-AR"/>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hyperlink" Target="mailto:hgertel@gmail.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9.png"/><Relationship Id="rId7" Type="http://schemas.openxmlformats.org/officeDocument/2006/relationships/image" Target="../media/image7.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6.wmf"/><Relationship Id="rId4" Type="http://schemas.openxmlformats.org/officeDocument/2006/relationships/oleObject" Target="../embeddings/oleObject1.bin"/><Relationship Id="rId9" Type="http://schemas.openxmlformats.org/officeDocument/2006/relationships/image" Target="../media/image8.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mailto:hgertel@gmail.com" TargetMode="External"/><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13.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unesdoc.unesco.org/images/0014/001470/147066e.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1412776"/>
            <a:ext cx="9144000" cy="2108182"/>
          </a:xfrm>
          <a:solidFill>
            <a:schemeClr val="accent2"/>
          </a:solidFill>
        </p:spPr>
        <p:txBody>
          <a:bodyPr>
            <a:normAutofit fontScale="90000"/>
          </a:bodyPr>
          <a:lstStyle/>
          <a:p>
            <a:r>
              <a:rPr lang="en-US" dirty="0" smtClean="0"/>
              <a:t> </a:t>
            </a:r>
            <a:r>
              <a:rPr lang="en-US" sz="3300" b="1" dirty="0">
                <a:solidFill>
                  <a:schemeClr val="bg1"/>
                </a:solidFill>
                <a:latin typeface="Calibri" pitchFamily="34" charset="0"/>
                <a:ea typeface="+mn-ea"/>
                <a:cs typeface="Times New Roman" pitchFamily="18" charset="0"/>
              </a:rPr>
              <a:t>Towards explaining variations in achievement between seemingly similar countries: </a:t>
            </a:r>
            <a:r>
              <a:rPr lang="en-US" sz="3300" b="1" dirty="0" smtClean="0">
                <a:solidFill>
                  <a:schemeClr val="bg1"/>
                </a:solidFill>
                <a:latin typeface="Calibri" pitchFamily="34" charset="0"/>
                <a:ea typeface="+mn-ea"/>
                <a:cs typeface="Times New Roman" pitchFamily="18" charset="0"/>
              </a:rPr>
              <a:t/>
            </a:r>
            <a:br>
              <a:rPr lang="en-US" sz="3300" b="1" dirty="0" smtClean="0">
                <a:solidFill>
                  <a:schemeClr val="bg1"/>
                </a:solidFill>
                <a:latin typeface="Calibri" pitchFamily="34" charset="0"/>
                <a:ea typeface="+mn-ea"/>
                <a:cs typeface="Times New Roman" pitchFamily="18" charset="0"/>
              </a:rPr>
            </a:br>
            <a:r>
              <a:rPr lang="en-US" sz="3300" b="1" dirty="0" smtClean="0">
                <a:solidFill>
                  <a:schemeClr val="bg1"/>
                </a:solidFill>
                <a:latin typeface="Calibri" pitchFamily="34" charset="0"/>
                <a:ea typeface="+mn-ea"/>
                <a:cs typeface="Times New Roman" pitchFamily="18" charset="0"/>
              </a:rPr>
              <a:t>Findings </a:t>
            </a:r>
            <a:r>
              <a:rPr lang="en-US" sz="3300" b="1" dirty="0">
                <a:solidFill>
                  <a:schemeClr val="bg1"/>
                </a:solidFill>
                <a:latin typeface="Calibri" pitchFamily="34" charset="0"/>
                <a:ea typeface="+mn-ea"/>
                <a:cs typeface="Times New Roman" pitchFamily="18" charset="0"/>
              </a:rPr>
              <a:t>from a comparative achievement study, PISA 2012 in Latin America </a:t>
            </a:r>
            <a:endParaRPr lang="es-AR" sz="3300" b="1" dirty="0">
              <a:solidFill>
                <a:schemeClr val="bg1"/>
              </a:solidFill>
              <a:latin typeface="Calibri" pitchFamily="34" charset="0"/>
              <a:ea typeface="+mn-ea"/>
              <a:cs typeface="Times New Roman" pitchFamily="18" charset="0"/>
            </a:endParaRPr>
          </a:p>
        </p:txBody>
      </p:sp>
      <p:sp>
        <p:nvSpPr>
          <p:cNvPr id="4" name="Rectangle 3"/>
          <p:cNvSpPr txBox="1">
            <a:spLocks noChangeArrowheads="1"/>
          </p:cNvSpPr>
          <p:nvPr/>
        </p:nvSpPr>
        <p:spPr>
          <a:xfrm>
            <a:off x="1115616" y="3736982"/>
            <a:ext cx="6659586" cy="2500330"/>
          </a:xfrm>
          <a:prstGeom prst="rect">
            <a:avLst/>
          </a:prstGeom>
        </p:spPr>
        <p:txBody>
          <a:bodyPr>
            <a:normAutofit/>
          </a:bodyPr>
          <a:lstStyle/>
          <a:p>
            <a:pPr marL="0" marR="0" lvl="0" indent="0" algn="ctr" defTabSz="914400" rtl="0" eaLnBrk="1" fontAlgn="auto" latinLnBrk="0" hangingPunct="1">
              <a:lnSpc>
                <a:spcPct val="100000"/>
              </a:lnSpc>
              <a:spcBef>
                <a:spcPts val="580"/>
              </a:spcBef>
              <a:spcAft>
                <a:spcPts val="0"/>
              </a:spcAft>
              <a:buClr>
                <a:schemeClr val="accent1"/>
              </a:buClr>
              <a:buSzPct val="85000"/>
              <a:buFont typeface="Wingdings" pitchFamily="2" charset="2"/>
              <a:buNone/>
              <a:tabLst/>
              <a:defRPr/>
            </a:pPr>
            <a:r>
              <a:rPr kumimoji="0" lang="it-IT" sz="1900" b="1" i="0" u="none" strike="noStrike" kern="1200" cap="none" spc="0" normalizeH="0" baseline="0" noProof="0" dirty="0" smtClean="0">
                <a:ln>
                  <a:noFill/>
                </a:ln>
                <a:solidFill>
                  <a:schemeClr val="tx1"/>
                </a:solidFill>
                <a:effectLst/>
                <a:uLnTx/>
                <a:uFillTx/>
                <a:latin typeface="Calibri" pitchFamily="34" charset="0"/>
                <a:cs typeface="Calibri" pitchFamily="34" charset="0"/>
              </a:rPr>
              <a:t>Ignacio Fichetti</a:t>
            </a:r>
          </a:p>
          <a:p>
            <a:pPr marL="0" marR="0" lvl="0" indent="0" algn="ctr" defTabSz="914400" rtl="0" eaLnBrk="1" fontAlgn="auto" latinLnBrk="0" hangingPunct="1">
              <a:lnSpc>
                <a:spcPct val="100000"/>
              </a:lnSpc>
              <a:spcBef>
                <a:spcPts val="580"/>
              </a:spcBef>
              <a:spcAft>
                <a:spcPts val="0"/>
              </a:spcAft>
              <a:buClr>
                <a:schemeClr val="accent1"/>
              </a:buClr>
              <a:buSzPct val="85000"/>
              <a:buFont typeface="Wingdings 2"/>
              <a:buNone/>
              <a:tabLst/>
              <a:defRPr/>
            </a:pPr>
            <a:r>
              <a:rPr kumimoji="0" lang="it-IT" sz="1900" b="1" i="0" u="none" strike="noStrike" kern="1200" cap="none" spc="0" normalizeH="0" baseline="0" noProof="0" dirty="0" smtClean="0">
                <a:ln>
                  <a:noFill/>
                </a:ln>
                <a:solidFill>
                  <a:schemeClr val="tx1"/>
                </a:solidFill>
                <a:effectLst/>
                <a:uLnTx/>
                <a:uFillTx/>
                <a:latin typeface="Calibri" pitchFamily="34" charset="0"/>
                <a:cs typeface="Calibri" pitchFamily="34" charset="0"/>
              </a:rPr>
              <a:t>Héctor R. Gertel (presenter)</a:t>
            </a:r>
          </a:p>
          <a:p>
            <a:pPr marL="0" marR="0" lvl="0" indent="0" algn="ctr" defTabSz="914400" rtl="0" eaLnBrk="1" fontAlgn="auto" latinLnBrk="0" hangingPunct="1">
              <a:lnSpc>
                <a:spcPct val="100000"/>
              </a:lnSpc>
              <a:spcBef>
                <a:spcPts val="580"/>
              </a:spcBef>
              <a:spcAft>
                <a:spcPts val="0"/>
              </a:spcAft>
              <a:buClr>
                <a:schemeClr val="accent1"/>
              </a:buClr>
              <a:buSzPct val="85000"/>
              <a:buFont typeface="Wingdings" pitchFamily="2" charset="2"/>
              <a:buNone/>
              <a:tabLst/>
              <a:defRPr/>
            </a:pPr>
            <a:endParaRPr kumimoji="0" lang="it-IT" sz="1900" b="1"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0" marR="0" lvl="0" indent="0" algn="ctr" defTabSz="914400" rtl="0" eaLnBrk="1" fontAlgn="auto" latinLnBrk="0" hangingPunct="1">
              <a:lnSpc>
                <a:spcPct val="100000"/>
              </a:lnSpc>
              <a:spcBef>
                <a:spcPts val="580"/>
              </a:spcBef>
              <a:spcAft>
                <a:spcPts val="0"/>
              </a:spcAft>
              <a:buClr>
                <a:schemeClr val="accent1"/>
              </a:buClr>
              <a:buSzPct val="85000"/>
              <a:buFont typeface="Wingdings" pitchFamily="2" charset="2"/>
              <a:buNone/>
              <a:tabLst/>
              <a:defRPr/>
            </a:pPr>
            <a:r>
              <a:rPr kumimoji="0" lang="it-IT" sz="1700" b="1" i="0" u="none" strike="noStrike" kern="1200" cap="none" spc="0" normalizeH="0" baseline="0" noProof="0" dirty="0" smtClean="0">
                <a:ln>
                  <a:noFill/>
                </a:ln>
                <a:solidFill>
                  <a:schemeClr val="tx1"/>
                </a:solidFill>
                <a:effectLst/>
                <a:uLnTx/>
                <a:uFillTx/>
                <a:latin typeface="Calibri" pitchFamily="34" charset="0"/>
                <a:cs typeface="Calibri" pitchFamily="34" charset="0"/>
              </a:rPr>
              <a:t>Facultad de Ciencias Económicas</a:t>
            </a:r>
          </a:p>
          <a:p>
            <a:pPr marL="0" marR="0" lvl="0" indent="0" algn="ctr" defTabSz="914400" rtl="0" eaLnBrk="1" fontAlgn="auto" latinLnBrk="0" hangingPunct="1">
              <a:lnSpc>
                <a:spcPct val="100000"/>
              </a:lnSpc>
              <a:spcBef>
                <a:spcPts val="580"/>
              </a:spcBef>
              <a:spcAft>
                <a:spcPts val="0"/>
              </a:spcAft>
              <a:buClr>
                <a:schemeClr val="accent1"/>
              </a:buClr>
              <a:buSzPct val="85000"/>
              <a:buFont typeface="Wingdings" pitchFamily="2" charset="2"/>
              <a:buNone/>
              <a:tabLst/>
              <a:defRPr/>
            </a:pPr>
            <a:r>
              <a:rPr kumimoji="0" lang="it-IT" sz="1700" b="1" i="0" u="none" strike="noStrike" kern="1200" cap="none" spc="0" normalizeH="0" baseline="0" noProof="0" dirty="0" smtClean="0">
                <a:ln>
                  <a:noFill/>
                </a:ln>
                <a:solidFill>
                  <a:schemeClr val="tx1"/>
                </a:solidFill>
                <a:effectLst/>
                <a:uLnTx/>
                <a:uFillTx/>
                <a:latin typeface="Calibri" pitchFamily="34" charset="0"/>
                <a:cs typeface="Calibri" pitchFamily="34" charset="0"/>
              </a:rPr>
              <a:t>Universidad Nacional de Córdoba - Argentina</a:t>
            </a:r>
            <a:r>
              <a:rPr kumimoji="0" lang="es-ES" sz="1700" b="1"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p>
        </p:txBody>
      </p:sp>
      <p:pic>
        <p:nvPicPr>
          <p:cNvPr id="5" name="Picture 4" descr="logo_ief_pie_png32"/>
          <p:cNvPicPr>
            <a:picLocks noChangeAspect="1" noChangeArrowheads="1"/>
          </p:cNvPicPr>
          <p:nvPr/>
        </p:nvPicPr>
        <p:blipFill>
          <a:blip r:embed="rId2" cstate="print"/>
          <a:srcRect/>
          <a:stretch>
            <a:fillRect/>
          </a:stretch>
        </p:blipFill>
        <p:spPr bwMode="auto">
          <a:xfrm>
            <a:off x="1144588" y="5348305"/>
            <a:ext cx="904875" cy="581025"/>
          </a:xfrm>
          <a:prstGeom prst="rect">
            <a:avLst/>
          </a:prstGeom>
          <a:noFill/>
          <a:ln w="9525">
            <a:noFill/>
            <a:miter lim="800000"/>
            <a:headEnd/>
            <a:tailEnd/>
          </a:ln>
        </p:spPr>
      </p:pic>
      <p:pic>
        <p:nvPicPr>
          <p:cNvPr id="6" name="Imagen 1" descr="logo_unc"/>
          <p:cNvPicPr>
            <a:picLocks noChangeAspect="1" noChangeArrowheads="1"/>
          </p:cNvPicPr>
          <p:nvPr/>
        </p:nvPicPr>
        <p:blipFill>
          <a:blip r:embed="rId3" cstate="print"/>
          <a:srcRect/>
          <a:stretch>
            <a:fillRect/>
          </a:stretch>
        </p:blipFill>
        <p:spPr bwMode="auto">
          <a:xfrm>
            <a:off x="7092950" y="5408630"/>
            <a:ext cx="1019175" cy="514350"/>
          </a:xfrm>
          <a:prstGeom prst="rect">
            <a:avLst/>
          </a:prstGeom>
          <a:noFill/>
          <a:ln w="9525">
            <a:noFill/>
            <a:miter lim="800000"/>
            <a:headEnd/>
            <a:tailEnd/>
          </a:ln>
        </p:spPr>
      </p:pic>
      <p:sp>
        <p:nvSpPr>
          <p:cNvPr id="7" name="Rectangle 6"/>
          <p:cNvSpPr>
            <a:spLocks noChangeArrowheads="1"/>
          </p:cNvSpPr>
          <p:nvPr/>
        </p:nvSpPr>
        <p:spPr bwMode="auto">
          <a:xfrm>
            <a:off x="468313" y="330884"/>
            <a:ext cx="8496175" cy="646331"/>
          </a:xfrm>
          <a:prstGeom prst="rect">
            <a:avLst/>
          </a:prstGeom>
          <a:noFill/>
          <a:ln w="9525">
            <a:noFill/>
            <a:miter lim="800000"/>
            <a:headEnd/>
            <a:tailEnd/>
          </a:ln>
        </p:spPr>
        <p:txBody>
          <a:bodyPr wrap="square" anchor="ctr">
            <a:spAutoFit/>
          </a:bodyPr>
          <a:lstStyle/>
          <a:p>
            <a:pPr algn="ctr"/>
            <a:r>
              <a:rPr lang="en-US" b="1" i="1" dirty="0" smtClean="0">
                <a:latin typeface="Calibri" pitchFamily="34" charset="0"/>
                <a:cs typeface="Times New Roman" pitchFamily="18" charset="0"/>
              </a:rPr>
              <a:t>XIV </a:t>
            </a:r>
            <a:r>
              <a:rPr lang="es-ES" b="1" i="1" dirty="0" err="1" smtClean="0">
                <a:latin typeface="Calibri" pitchFamily="34" charset="0"/>
                <a:cs typeface="Times New Roman" pitchFamily="18" charset="0"/>
              </a:rPr>
              <a:t>Arnoldshain</a:t>
            </a:r>
            <a:r>
              <a:rPr lang="es-ES" b="1" i="1" dirty="0" smtClean="0">
                <a:latin typeface="Calibri" pitchFamily="34" charset="0"/>
                <a:cs typeface="Times New Roman" pitchFamily="18" charset="0"/>
              </a:rPr>
              <a:t> </a:t>
            </a:r>
            <a:r>
              <a:rPr lang="es-ES" b="1" i="1" dirty="0" err="1">
                <a:latin typeface="Calibri" pitchFamily="34" charset="0"/>
                <a:cs typeface="Times New Roman" pitchFamily="18" charset="0"/>
              </a:rPr>
              <a:t>Seminar</a:t>
            </a:r>
            <a:r>
              <a:rPr lang="en-US" b="1" i="1" dirty="0">
                <a:latin typeface="Calibri" pitchFamily="34" charset="0"/>
                <a:cs typeface="Times New Roman" pitchFamily="18" charset="0"/>
              </a:rPr>
              <a:t> </a:t>
            </a:r>
            <a:r>
              <a:rPr lang="en-US" b="1" i="1" dirty="0" smtClean="0">
                <a:latin typeface="Calibri" pitchFamily="34" charset="0"/>
                <a:cs typeface="Times New Roman" pitchFamily="18" charset="0"/>
              </a:rPr>
              <a:t> </a:t>
            </a:r>
          </a:p>
          <a:p>
            <a:pPr algn="ctr"/>
            <a:r>
              <a:rPr lang="en-US" i="1" dirty="0" smtClean="0">
                <a:latin typeface="Calibri" pitchFamily="34" charset="0"/>
                <a:cs typeface="Times New Roman" pitchFamily="18" charset="0"/>
              </a:rPr>
              <a:t>La </a:t>
            </a:r>
            <a:r>
              <a:rPr lang="en-US" i="1" dirty="0" err="1" smtClean="0">
                <a:latin typeface="Calibri" pitchFamily="34" charset="0"/>
                <a:cs typeface="Times New Roman" pitchFamily="18" charset="0"/>
              </a:rPr>
              <a:t>Cumbre</a:t>
            </a:r>
            <a:r>
              <a:rPr lang="en-US" i="1" dirty="0" smtClean="0">
                <a:latin typeface="Calibri" pitchFamily="34" charset="0"/>
                <a:cs typeface="Times New Roman" pitchFamily="18" charset="0"/>
              </a:rPr>
              <a:t>, Argentina. October 3-6, 2016</a:t>
            </a:r>
            <a:r>
              <a:rPr lang="es-ES" dirty="0" smtClean="0">
                <a:latin typeface="Calibri" pitchFamily="34" charset="0"/>
                <a:cs typeface="Times New Roman" pitchFamily="18" charset="0"/>
              </a:rPr>
              <a:t> </a:t>
            </a:r>
            <a:endParaRPr lang="es-ES" dirty="0">
              <a:latin typeface="Calibri" pitchFamily="34" charset="0"/>
              <a:cs typeface="Times New Roman" pitchFamily="18" charset="0"/>
            </a:endParaRPr>
          </a:p>
        </p:txBody>
      </p:sp>
      <p:sp>
        <p:nvSpPr>
          <p:cNvPr id="8" name="Rectangle 7"/>
          <p:cNvSpPr>
            <a:spLocks noChangeArrowheads="1"/>
          </p:cNvSpPr>
          <p:nvPr/>
        </p:nvSpPr>
        <p:spPr bwMode="auto">
          <a:xfrm>
            <a:off x="5791200" y="6189663"/>
            <a:ext cx="2658100" cy="338554"/>
          </a:xfrm>
          <a:prstGeom prst="rect">
            <a:avLst/>
          </a:prstGeom>
          <a:noFill/>
          <a:ln w="9525">
            <a:noFill/>
            <a:miter lim="800000"/>
            <a:headEnd/>
            <a:tailEnd/>
          </a:ln>
        </p:spPr>
        <p:txBody>
          <a:bodyPr wrap="none">
            <a:spAutoFit/>
          </a:bodyPr>
          <a:lstStyle/>
          <a:p>
            <a:r>
              <a:rPr lang="it-IT" sz="1600" b="1" dirty="0">
                <a:latin typeface="Calibri" pitchFamily="34" charset="0"/>
                <a:cs typeface="Calibri" pitchFamily="34" charset="0"/>
              </a:rPr>
              <a:t>Contact: </a:t>
            </a:r>
            <a:r>
              <a:rPr lang="it-IT" sz="1600" b="1" dirty="0">
                <a:latin typeface="Calibri" pitchFamily="34" charset="0"/>
                <a:cs typeface="Calibri" pitchFamily="34" charset="0"/>
                <a:hlinkClick r:id="rId4"/>
              </a:rPr>
              <a:t>hgertel@gmail.com</a:t>
            </a:r>
            <a:r>
              <a:rPr lang="it-IT" sz="1600" b="1" dirty="0">
                <a:latin typeface="Calibri" pitchFamily="34" charset="0"/>
                <a:cs typeface="Calibri" pitchFamily="34" charset="0"/>
              </a:rPr>
              <a:t> </a:t>
            </a:r>
            <a:endParaRPr lang="es-ES"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noGrp="1"/>
          </p:cNvSpPr>
          <p:nvPr>
            <p:ph type="title"/>
          </p:nvPr>
        </p:nvSpPr>
        <p:spPr>
          <a:xfrm>
            <a:off x="0" y="-27384"/>
            <a:ext cx="9144000" cy="884616"/>
          </a:xfrm>
          <a:prstGeom prst="rect">
            <a:avLst/>
          </a:prstGeom>
          <a:solidFill>
            <a:schemeClr val="accent2"/>
          </a:solidFill>
        </p:spPr>
        <p:txBody>
          <a:bodyPr anchor="ctr">
            <a:noAutofit/>
          </a:bodyPr>
          <a:lstStyle/>
          <a:p>
            <a:pPr>
              <a:defRPr/>
            </a:pPr>
            <a:r>
              <a:rPr lang="en-AU" sz="3600" b="1" dirty="0" smtClean="0">
                <a:solidFill>
                  <a:schemeClr val="bg1"/>
                </a:solidFill>
                <a:latin typeface="Calibri" pitchFamily="34" charset="0"/>
                <a:cs typeface="Times New Roman" pitchFamily="18" charset="0"/>
              </a:rPr>
              <a:t>Causality and Institutions in education analysis</a:t>
            </a:r>
            <a:endParaRPr lang="en-AU" sz="3600" b="1" dirty="0">
              <a:solidFill>
                <a:schemeClr val="bg1"/>
              </a:solidFill>
              <a:latin typeface="Calibri" pitchFamily="34" charset="0"/>
              <a:cs typeface="Times New Roman" pitchFamily="18" charset="0"/>
            </a:endParaRPr>
          </a:p>
        </p:txBody>
      </p:sp>
      <p:sp>
        <p:nvSpPr>
          <p:cNvPr id="7" name="6 CuadroTexto"/>
          <p:cNvSpPr txBox="1"/>
          <p:nvPr/>
        </p:nvSpPr>
        <p:spPr>
          <a:xfrm>
            <a:off x="0" y="857232"/>
            <a:ext cx="9144000" cy="5940088"/>
          </a:xfrm>
          <a:prstGeom prst="rect">
            <a:avLst/>
          </a:prstGeom>
          <a:noFill/>
        </p:spPr>
        <p:txBody>
          <a:bodyPr wrap="square" rtlCol="0">
            <a:spAutoFit/>
          </a:bodyPr>
          <a:lstStyle/>
          <a:p>
            <a:pPr marL="342900" indent="-342900">
              <a:buFont typeface="Wingdings" panose="05000000000000000000" pitchFamily="2" charset="2"/>
              <a:buChar char="Ø"/>
            </a:pPr>
            <a:r>
              <a:rPr lang="en-US" sz="2000" dirty="0" smtClean="0">
                <a:latin typeface="Calibri" pitchFamily="34" charset="0"/>
                <a:cs typeface="Calibri" pitchFamily="34" charset="0"/>
              </a:rPr>
              <a:t>The early literature pondered about the merits of national educational planning: does it help in manpower planning for development, or it is constrained by the incentives rooted in inherited social and economic institutions, such as intellectual and moral climate, contract enforcement, rule of law, or property rights? (</a:t>
            </a:r>
            <a:r>
              <a:rPr lang="en-US" sz="2000" dirty="0" err="1" smtClean="0">
                <a:latin typeface="Calibri" pitchFamily="34" charset="0"/>
                <a:cs typeface="Calibri" pitchFamily="34" charset="0"/>
              </a:rPr>
              <a:t>Blaug</a:t>
            </a:r>
            <a:r>
              <a:rPr lang="en-US" sz="2000" dirty="0" smtClean="0">
                <a:latin typeface="Calibri" pitchFamily="34" charset="0"/>
                <a:cs typeface="Calibri" pitchFamily="34" charset="0"/>
              </a:rPr>
              <a:t>, 1970; Bowman &amp; Anderson, 1970). BUT: International linkages, absent!</a:t>
            </a:r>
          </a:p>
          <a:p>
            <a:pPr marL="342900" indent="-342900"/>
            <a:endParaRPr lang="es-ES" sz="2000" dirty="0"/>
          </a:p>
          <a:p>
            <a:pPr marL="342900" indent="-342900">
              <a:buFont typeface="Wingdings" panose="05000000000000000000" pitchFamily="2" charset="2"/>
              <a:buChar char="Ø"/>
            </a:pPr>
            <a:r>
              <a:rPr lang="en-US" sz="2000" dirty="0">
                <a:latin typeface="Calibri" pitchFamily="34" charset="0"/>
                <a:cs typeface="Calibri" pitchFamily="34" charset="0"/>
              </a:rPr>
              <a:t>Interest  in studying the impact of intensity of international linkages on national education  has been rising lately.  </a:t>
            </a:r>
            <a:r>
              <a:rPr lang="en-US" sz="2000" dirty="0" smtClean="0">
                <a:latin typeface="Calibri" pitchFamily="34" charset="0"/>
                <a:cs typeface="Calibri" pitchFamily="34" charset="0"/>
              </a:rPr>
              <a:t>EXAMPLE: Attempts </a:t>
            </a:r>
            <a:r>
              <a:rPr lang="en-US" sz="2000" dirty="0">
                <a:latin typeface="Calibri" pitchFamily="34" charset="0"/>
                <a:cs typeface="Calibri" pitchFamily="34" charset="0"/>
              </a:rPr>
              <a:t>at identifying </a:t>
            </a:r>
            <a:r>
              <a:rPr lang="en-US" sz="2000" dirty="0">
                <a:effectLst>
                  <a:outerShdw blurRad="38100" dist="38100" dir="2700000" algn="tl">
                    <a:srgbClr val="000000">
                      <a:alpha val="43137"/>
                    </a:srgbClr>
                  </a:outerShdw>
                </a:effectLst>
                <a:latin typeface="Calibri" pitchFamily="34" charset="0"/>
                <a:cs typeface="Calibri" pitchFamily="34" charset="0"/>
              </a:rPr>
              <a:t>"country </a:t>
            </a:r>
            <a:r>
              <a:rPr lang="en-US" sz="2000" dirty="0" smtClean="0">
                <a:effectLst>
                  <a:outerShdw blurRad="38100" dist="38100" dir="2700000" algn="tl">
                    <a:srgbClr val="000000">
                      <a:alpha val="43137"/>
                    </a:srgbClr>
                  </a:outerShdw>
                </a:effectLst>
                <a:latin typeface="Calibri" pitchFamily="34" charset="0"/>
                <a:cs typeface="Calibri" pitchFamily="34" charset="0"/>
              </a:rPr>
              <a:t>effects“</a:t>
            </a:r>
            <a:r>
              <a:rPr lang="en-US" sz="2000" dirty="0" smtClean="0">
                <a:latin typeface="Calibri" pitchFamily="34" charset="0"/>
                <a:cs typeface="Calibri" pitchFamily="34" charset="0"/>
              </a:rPr>
              <a:t> as </a:t>
            </a:r>
            <a:r>
              <a:rPr lang="en-US" sz="2000" dirty="0">
                <a:latin typeface="Calibri" pitchFamily="34" charset="0"/>
                <a:cs typeface="Calibri" pitchFamily="34" charset="0"/>
              </a:rPr>
              <a:t>the  unexplained part of the between countries gap in </a:t>
            </a:r>
            <a:r>
              <a:rPr lang="en-US" sz="2000" dirty="0" smtClean="0">
                <a:latin typeface="Calibri" pitchFamily="34" charset="0"/>
                <a:cs typeface="Calibri" pitchFamily="34" charset="0"/>
              </a:rPr>
              <a:t>PISA average scores </a:t>
            </a:r>
            <a:r>
              <a:rPr lang="en-US" sz="2000" dirty="0">
                <a:latin typeface="Calibri" pitchFamily="34" charset="0"/>
                <a:cs typeface="Calibri" pitchFamily="34" charset="0"/>
              </a:rPr>
              <a:t>(</a:t>
            </a:r>
            <a:r>
              <a:rPr lang="en-US" sz="2000" dirty="0" err="1">
                <a:latin typeface="Calibri" pitchFamily="34" charset="0"/>
                <a:cs typeface="Calibri" pitchFamily="34" charset="0"/>
              </a:rPr>
              <a:t>Schütz</a:t>
            </a:r>
            <a:r>
              <a:rPr lang="en-US" sz="2000" dirty="0">
                <a:latin typeface="Calibri" pitchFamily="34" charset="0"/>
                <a:cs typeface="Calibri" pitchFamily="34" charset="0"/>
              </a:rPr>
              <a:t>, West &amp; </a:t>
            </a:r>
            <a:r>
              <a:rPr lang="en-US" sz="2000" dirty="0" err="1">
                <a:latin typeface="Calibri" pitchFamily="34" charset="0"/>
                <a:cs typeface="Calibri" pitchFamily="34" charset="0"/>
              </a:rPr>
              <a:t>Woessman</a:t>
            </a:r>
            <a:r>
              <a:rPr lang="en-US" sz="2000" dirty="0">
                <a:latin typeface="Calibri" pitchFamily="34" charset="0"/>
                <a:cs typeface="Calibri" pitchFamily="34" charset="0"/>
              </a:rPr>
              <a:t>, 2007; OECD, 2012; </a:t>
            </a:r>
            <a:r>
              <a:rPr lang="en-US" sz="2000" dirty="0" err="1">
                <a:latin typeface="Calibri" pitchFamily="34" charset="0"/>
                <a:cs typeface="Calibri" pitchFamily="34" charset="0"/>
              </a:rPr>
              <a:t>Willms</a:t>
            </a:r>
            <a:r>
              <a:rPr lang="en-US" sz="2000" dirty="0">
                <a:latin typeface="Calibri" pitchFamily="34" charset="0"/>
                <a:cs typeface="Calibri" pitchFamily="34" charset="0"/>
              </a:rPr>
              <a:t>, 2006). </a:t>
            </a:r>
            <a:r>
              <a:rPr lang="en-US" sz="2000" dirty="0" smtClean="0">
                <a:latin typeface="Calibri" pitchFamily="34" charset="0"/>
                <a:cs typeface="Calibri" pitchFamily="34" charset="0"/>
              </a:rPr>
              <a:t>YET, </a:t>
            </a:r>
            <a:r>
              <a:rPr lang="en-US" sz="2000" dirty="0">
                <a:latin typeface="Calibri" pitchFamily="34" charset="0"/>
                <a:cs typeface="Calibri" pitchFamily="34" charset="0"/>
              </a:rPr>
              <a:t>measuring </a:t>
            </a:r>
            <a:r>
              <a:rPr lang="en-US" sz="2000" dirty="0">
                <a:effectLst>
                  <a:outerShdw blurRad="38100" dist="38100" dir="2700000" algn="tl">
                    <a:srgbClr val="000000">
                      <a:alpha val="43137"/>
                    </a:srgbClr>
                  </a:outerShdw>
                </a:effectLst>
                <a:latin typeface="Calibri" pitchFamily="34" charset="0"/>
                <a:cs typeface="Calibri" pitchFamily="34" charset="0"/>
              </a:rPr>
              <a:t>"country effect" </a:t>
            </a:r>
            <a:r>
              <a:rPr lang="en-US" sz="2000" dirty="0">
                <a:latin typeface="Calibri" pitchFamily="34" charset="0"/>
                <a:cs typeface="Calibri" pitchFamily="34" charset="0"/>
              </a:rPr>
              <a:t>did not help to elucidating about the institutions which more strongly contributed to the channeling of interdependency effects of nations, on national  achievements in PISA</a:t>
            </a:r>
            <a:r>
              <a:rPr lang="en-US" sz="2000" dirty="0" smtClean="0">
                <a:latin typeface="Calibri" pitchFamily="34" charset="0"/>
                <a:cs typeface="Calibri" pitchFamily="34" charset="0"/>
              </a:rPr>
              <a:t>.</a:t>
            </a:r>
          </a:p>
          <a:p>
            <a:pPr marL="342900" indent="-342900">
              <a:buFont typeface="Wingdings" panose="05000000000000000000" pitchFamily="2" charset="2"/>
              <a:buChar char="Ø"/>
            </a:pPr>
            <a:endParaRPr lang="en-US" sz="2000" dirty="0">
              <a:latin typeface="Calibri" pitchFamily="34" charset="0"/>
              <a:cs typeface="Calibri" pitchFamily="34" charset="0"/>
            </a:endParaRPr>
          </a:p>
          <a:p>
            <a:pPr marL="342900" indent="-342900">
              <a:buFont typeface="Wingdings" panose="05000000000000000000" pitchFamily="2" charset="2"/>
              <a:buChar char="Ø"/>
            </a:pPr>
            <a:r>
              <a:rPr lang="en-US" sz="2000" dirty="0">
                <a:latin typeface="Calibri" pitchFamily="34" charset="0"/>
                <a:cs typeface="Calibri" pitchFamily="34" charset="0"/>
              </a:rPr>
              <a:t>More recently, Institutional analysis provided </a:t>
            </a:r>
            <a:r>
              <a:rPr lang="en-US" sz="2000" dirty="0" smtClean="0">
                <a:latin typeface="Calibri" pitchFamily="34" charset="0"/>
                <a:cs typeface="Calibri" pitchFamily="34" charset="0"/>
              </a:rPr>
              <a:t>fresh insights about </a:t>
            </a:r>
            <a:r>
              <a:rPr lang="en-US" sz="2000" dirty="0" smtClean="0">
                <a:effectLst>
                  <a:outerShdw blurRad="38100" dist="38100" dir="2700000" algn="tl">
                    <a:srgbClr val="000000">
                      <a:alpha val="43137"/>
                    </a:srgbClr>
                  </a:outerShdw>
                </a:effectLst>
                <a:latin typeface="Calibri" pitchFamily="34" charset="0"/>
                <a:cs typeface="Calibri" pitchFamily="34" charset="0"/>
              </a:rPr>
              <a:t>“</a:t>
            </a:r>
            <a:r>
              <a:rPr lang="en-US" sz="2000" dirty="0">
                <a:effectLst>
                  <a:outerShdw blurRad="38100" dist="38100" dir="2700000" algn="tl">
                    <a:srgbClr val="000000">
                      <a:alpha val="43137"/>
                    </a:srgbClr>
                  </a:outerShdw>
                </a:effectLst>
                <a:latin typeface="Calibri" pitchFamily="34" charset="0"/>
                <a:cs typeface="Calibri" pitchFamily="34" charset="0"/>
              </a:rPr>
              <a:t>country effects” </a:t>
            </a:r>
            <a:r>
              <a:rPr lang="en-US" sz="2000" dirty="0">
                <a:latin typeface="Calibri" pitchFamily="34" charset="0"/>
                <a:cs typeface="Calibri" pitchFamily="34" charset="0"/>
              </a:rPr>
              <a:t>on PISA results. The PISA tests have been designed to providing a signal about the </a:t>
            </a:r>
            <a:r>
              <a:rPr lang="en-US" sz="2000" dirty="0">
                <a:effectLst>
                  <a:outerShdw blurRad="38100" dist="38100" dir="2700000" algn="tl">
                    <a:srgbClr val="000000">
                      <a:alpha val="43137"/>
                    </a:srgbClr>
                  </a:outerShdw>
                </a:effectLst>
                <a:latin typeface="Calibri" pitchFamily="34" charset="0"/>
                <a:cs typeface="Calibri" pitchFamily="34" charset="0"/>
              </a:rPr>
              <a:t>preparedness of the young of a nation to integrate into the global knowledge society</a:t>
            </a:r>
            <a:r>
              <a:rPr lang="en-US" sz="2000" dirty="0">
                <a:latin typeface="Calibri" pitchFamily="34" charset="0"/>
                <a:cs typeface="Calibri" pitchFamily="34" charset="0"/>
              </a:rPr>
              <a:t>. There are different </a:t>
            </a:r>
            <a:r>
              <a:rPr lang="en-US" sz="2000" dirty="0" smtClean="0">
                <a:latin typeface="Calibri" pitchFamily="34" charset="0"/>
                <a:cs typeface="Calibri" pitchFamily="34" charset="0"/>
              </a:rPr>
              <a:t>country-specific responses </a:t>
            </a:r>
            <a:r>
              <a:rPr lang="en-US" sz="2000" dirty="0">
                <a:latin typeface="Calibri" pitchFamily="34" charset="0"/>
                <a:cs typeface="Calibri" pitchFamily="34" charset="0"/>
              </a:rPr>
              <a:t>to </a:t>
            </a:r>
            <a:r>
              <a:rPr lang="en-US" sz="2000" dirty="0" smtClean="0">
                <a:latin typeface="Calibri" pitchFamily="34" charset="0"/>
                <a:cs typeface="Calibri" pitchFamily="34" charset="0"/>
              </a:rPr>
              <a:t>PISA </a:t>
            </a:r>
            <a:r>
              <a:rPr lang="en-US" sz="2000" dirty="0">
                <a:latin typeface="Calibri" pitchFamily="34" charset="0"/>
                <a:cs typeface="Calibri" pitchFamily="34" charset="0"/>
              </a:rPr>
              <a:t>as a </a:t>
            </a:r>
            <a:r>
              <a:rPr lang="en-US" sz="2000" dirty="0" smtClean="0">
                <a:latin typeface="Calibri" pitchFamily="34" charset="0"/>
                <a:cs typeface="Calibri" pitchFamily="34" charset="0"/>
              </a:rPr>
              <a:t>standardized signaling device (</a:t>
            </a:r>
            <a:r>
              <a:rPr lang="en-US" sz="2000" dirty="0" err="1" smtClean="0">
                <a:latin typeface="Calibri" pitchFamily="34" charset="0"/>
                <a:cs typeface="Calibri" pitchFamily="34" charset="0"/>
              </a:rPr>
              <a:t>Benavot</a:t>
            </a:r>
            <a:r>
              <a:rPr lang="en-US" sz="2000" dirty="0" smtClean="0">
                <a:latin typeface="Calibri" pitchFamily="34" charset="0"/>
                <a:cs typeface="Calibri" pitchFamily="34" charset="0"/>
              </a:rPr>
              <a:t> </a:t>
            </a:r>
            <a:r>
              <a:rPr lang="en-US" sz="2000" dirty="0">
                <a:latin typeface="Calibri" pitchFamily="34" charset="0"/>
                <a:cs typeface="Calibri" pitchFamily="34" charset="0"/>
              </a:rPr>
              <a:t>&amp; Meyer, 2013; </a:t>
            </a:r>
            <a:r>
              <a:rPr lang="en-US" sz="2000" dirty="0" err="1">
                <a:latin typeface="Calibri" pitchFamily="34" charset="0"/>
                <a:cs typeface="Calibri" pitchFamily="34" charset="0"/>
              </a:rPr>
              <a:t>Pereyra</a:t>
            </a:r>
            <a:r>
              <a:rPr lang="en-US" sz="2000" dirty="0">
                <a:latin typeface="Calibri" pitchFamily="34" charset="0"/>
                <a:cs typeface="Calibri" pitchFamily="34" charset="0"/>
              </a:rPr>
              <a:t>, </a:t>
            </a:r>
            <a:r>
              <a:rPr lang="en-US" sz="2000" dirty="0" err="1">
                <a:latin typeface="Calibri" pitchFamily="34" charset="0"/>
                <a:cs typeface="Calibri" pitchFamily="34" charset="0"/>
              </a:rPr>
              <a:t>Kothoff</a:t>
            </a:r>
            <a:r>
              <a:rPr lang="en-US" sz="2000" dirty="0">
                <a:latin typeface="Calibri" pitchFamily="34" charset="0"/>
                <a:cs typeface="Calibri" pitchFamily="34" charset="0"/>
              </a:rPr>
              <a:t> &amp; Cowen, 2011</a:t>
            </a:r>
            <a:r>
              <a:rPr lang="en-US" sz="2000" dirty="0" smtClean="0">
                <a:latin typeface="Calibri" pitchFamily="34" charset="0"/>
                <a:cs typeface="Calibri" pitchFamily="34" charset="0"/>
              </a:rPr>
              <a:t>).</a:t>
            </a:r>
            <a:endParaRPr lang="en-US" sz="2000" dirty="0">
              <a:latin typeface="Calibri" pitchFamily="34" charset="0"/>
              <a:cs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0" y="1052890"/>
            <a:ext cx="8686800" cy="5688478"/>
          </a:xfrm>
        </p:spPr>
        <p:txBody>
          <a:bodyPr>
            <a:normAutofit fontScale="77500" lnSpcReduction="20000"/>
          </a:bodyPr>
          <a:lstStyle/>
          <a:p>
            <a:pPr algn="just">
              <a:spcBef>
                <a:spcPts val="300"/>
              </a:spcBef>
              <a:buFont typeface="Wingdings" pitchFamily="2" charset="2"/>
              <a:buChar char="Ø"/>
            </a:pPr>
            <a:r>
              <a:rPr lang="en-US" dirty="0" smtClean="0">
                <a:latin typeface="Calibri" pitchFamily="34" charset="0"/>
                <a:cs typeface="Calibri" pitchFamily="34" charset="0"/>
              </a:rPr>
              <a:t>The research design introduces a tri-level HLM with random intercept. Focus is on level 3 where the contribution of institutions to explain PISA scores is explored.</a:t>
            </a:r>
          </a:p>
          <a:p>
            <a:pPr algn="just">
              <a:spcBef>
                <a:spcPts val="300"/>
              </a:spcBef>
              <a:buNone/>
            </a:pPr>
            <a:r>
              <a:rPr lang="en-US" sz="1200" dirty="0" smtClean="0">
                <a:latin typeface="Calibri" pitchFamily="34" charset="0"/>
                <a:cs typeface="Calibri" pitchFamily="34" charset="0"/>
              </a:rPr>
              <a:t> </a:t>
            </a:r>
            <a:endParaRPr lang="en-US" sz="1200" dirty="0" smtClean="0">
              <a:solidFill>
                <a:srgbClr val="FF0000"/>
              </a:solidFill>
              <a:latin typeface="Calibri" pitchFamily="34" charset="0"/>
              <a:cs typeface="Calibri" pitchFamily="34" charset="0"/>
            </a:endParaRPr>
          </a:p>
          <a:p>
            <a:pPr algn="just">
              <a:spcBef>
                <a:spcPts val="300"/>
              </a:spcBef>
              <a:buFont typeface="Wingdings" pitchFamily="2" charset="2"/>
              <a:buChar char="Ø"/>
            </a:pPr>
            <a:r>
              <a:rPr lang="en-US" dirty="0" smtClean="0">
                <a:latin typeface="Calibri" pitchFamily="34" charset="0"/>
                <a:cs typeface="Calibri" pitchFamily="34" charset="0"/>
              </a:rPr>
              <a:t>Assumptions:</a:t>
            </a:r>
          </a:p>
          <a:p>
            <a:pPr marL="788670" lvl="1" indent="-514350" algn="just">
              <a:spcBef>
                <a:spcPts val="300"/>
              </a:spcBef>
              <a:buFont typeface="+mj-lt"/>
              <a:buAutoNum type="arabicPeriod"/>
            </a:pPr>
            <a:r>
              <a:rPr lang="en-US" dirty="0">
                <a:latin typeface="Calibri" pitchFamily="34" charset="0"/>
                <a:cs typeface="Calibri" pitchFamily="34" charset="0"/>
              </a:rPr>
              <a:t>PISA  form part of a global educational strategy that </a:t>
            </a:r>
            <a:r>
              <a:rPr lang="en-US" dirty="0" smtClean="0">
                <a:latin typeface="Calibri" pitchFamily="34" charset="0"/>
                <a:cs typeface="Calibri" pitchFamily="34" charset="0"/>
              </a:rPr>
              <a:t>promote alignment of local school environments </a:t>
            </a:r>
            <a:r>
              <a:rPr lang="en-US" dirty="0">
                <a:latin typeface="Calibri" pitchFamily="34" charset="0"/>
                <a:cs typeface="Calibri" pitchFamily="34" charset="0"/>
              </a:rPr>
              <a:t>with the global knowledge society</a:t>
            </a:r>
            <a:r>
              <a:rPr lang="en-US" dirty="0" smtClean="0">
                <a:latin typeface="Calibri" pitchFamily="34" charset="0"/>
                <a:cs typeface="Calibri" pitchFamily="34" charset="0"/>
              </a:rPr>
              <a:t>.</a:t>
            </a:r>
          </a:p>
          <a:p>
            <a:pPr marL="788670" lvl="1" indent="-514350" algn="just">
              <a:spcBef>
                <a:spcPts val="300"/>
              </a:spcBef>
              <a:buFont typeface="+mj-lt"/>
              <a:buAutoNum type="arabicPeriod"/>
            </a:pPr>
            <a:r>
              <a:rPr lang="en-US" dirty="0" smtClean="0">
                <a:latin typeface="Calibri" pitchFamily="34" charset="0"/>
                <a:cs typeface="Calibri" pitchFamily="34" charset="0"/>
              </a:rPr>
              <a:t>The supportive institutions of national education development reflect the willingness of a country to participate in the global knowledge society.</a:t>
            </a:r>
          </a:p>
          <a:p>
            <a:pPr marL="788670" lvl="1" indent="-514350" algn="just">
              <a:spcBef>
                <a:spcPts val="300"/>
              </a:spcBef>
              <a:buFont typeface="+mj-lt"/>
              <a:buAutoNum type="arabicPeriod"/>
            </a:pPr>
            <a:r>
              <a:rPr lang="en-US" dirty="0" smtClean="0">
                <a:latin typeface="Calibri" pitchFamily="34" charset="0"/>
                <a:cs typeface="Calibri" pitchFamily="34" charset="0"/>
              </a:rPr>
              <a:t>Supportive institutions that facilitates alignment with the global knowledge society are key in promoting signaling devices that stimulate circulation of ideas and creativity, that lay behind the quest for quality of national education.</a:t>
            </a:r>
          </a:p>
          <a:p>
            <a:pPr marL="788670" lvl="1" indent="-514350" algn="just">
              <a:spcBef>
                <a:spcPts val="300"/>
              </a:spcBef>
              <a:buNone/>
            </a:pPr>
            <a:endParaRPr lang="en-US" sz="1200" dirty="0" smtClean="0">
              <a:latin typeface="Calibri" pitchFamily="34" charset="0"/>
              <a:cs typeface="Calibri" pitchFamily="34" charset="0"/>
            </a:endParaRPr>
          </a:p>
          <a:p>
            <a:pPr algn="just">
              <a:spcBef>
                <a:spcPts val="300"/>
              </a:spcBef>
              <a:buFont typeface="Wingdings" pitchFamily="2" charset="2"/>
              <a:buChar char="Ø"/>
            </a:pPr>
            <a:r>
              <a:rPr lang="en-US" dirty="0" smtClean="0">
                <a:latin typeface="Calibri" pitchFamily="34" charset="0"/>
                <a:cs typeface="Calibri" pitchFamily="34" charset="0"/>
              </a:rPr>
              <a:t>Selecting the signaling devices operating at level 3:</a:t>
            </a:r>
          </a:p>
          <a:p>
            <a:pPr marL="788670" lvl="1" indent="-514350" algn="just">
              <a:spcBef>
                <a:spcPts val="300"/>
              </a:spcBef>
              <a:buFont typeface="+mj-lt"/>
              <a:buAutoNum type="arabicPeriod"/>
            </a:pPr>
            <a:r>
              <a:rPr lang="en-US" dirty="0" smtClean="0">
                <a:latin typeface="Calibri" pitchFamily="34" charset="0"/>
                <a:cs typeface="Calibri" pitchFamily="34" charset="0"/>
              </a:rPr>
              <a:t>Broadband access is a proxy for circulation of ideas.</a:t>
            </a:r>
          </a:p>
          <a:p>
            <a:pPr marL="788670" lvl="1" indent="-514350" algn="just">
              <a:spcBef>
                <a:spcPts val="300"/>
              </a:spcBef>
              <a:buFont typeface="+mj-lt"/>
              <a:buAutoNum type="arabicPeriod"/>
            </a:pPr>
            <a:r>
              <a:rPr lang="en-US" dirty="0" smtClean="0">
                <a:latin typeface="Calibri" pitchFamily="34" charset="0"/>
                <a:cs typeface="Calibri" pitchFamily="34" charset="0"/>
              </a:rPr>
              <a:t>Attitude towards innovation is a proxy for creativity.</a:t>
            </a:r>
          </a:p>
          <a:p>
            <a:pPr marL="788670" lvl="1" indent="-514350" algn="just">
              <a:spcBef>
                <a:spcPts val="300"/>
              </a:spcBef>
              <a:buNone/>
            </a:pPr>
            <a:endParaRPr lang="en-US" sz="1300" dirty="0" smtClean="0">
              <a:latin typeface="Calibri" pitchFamily="34" charset="0"/>
              <a:cs typeface="Calibri" pitchFamily="34" charset="0"/>
            </a:endParaRPr>
          </a:p>
          <a:p>
            <a:pPr marL="274320" lvl="1" indent="-274320" algn="just">
              <a:spcBef>
                <a:spcPts val="300"/>
              </a:spcBef>
              <a:buClr>
                <a:schemeClr val="accent1"/>
              </a:buClr>
              <a:buFont typeface="Wingdings" pitchFamily="2" charset="2"/>
              <a:buChar char="Ø"/>
            </a:pPr>
            <a:r>
              <a:rPr lang="en-US" sz="2600" dirty="0">
                <a:latin typeface="Calibri" pitchFamily="34" charset="0"/>
                <a:cs typeface="Calibri" pitchFamily="34" charset="0"/>
              </a:rPr>
              <a:t>What is that we intend to observe?:</a:t>
            </a:r>
          </a:p>
          <a:p>
            <a:pPr marL="788670" lvl="1" indent="-514350" algn="just">
              <a:spcBef>
                <a:spcPts val="300"/>
              </a:spcBef>
              <a:buFont typeface="+mj-lt"/>
              <a:buAutoNum type="arabicPeriod"/>
            </a:pPr>
            <a:r>
              <a:rPr lang="en-US" dirty="0" smtClean="0">
                <a:latin typeface="Calibri" pitchFamily="34" charset="0"/>
                <a:cs typeface="Calibri" pitchFamily="34" charset="0"/>
              </a:rPr>
              <a:t>Better previous access </a:t>
            </a:r>
            <a:r>
              <a:rPr lang="en-US" dirty="0">
                <a:latin typeface="Calibri" pitchFamily="34" charset="0"/>
                <a:cs typeface="Calibri" pitchFamily="34" charset="0"/>
              </a:rPr>
              <a:t>to </a:t>
            </a:r>
            <a:r>
              <a:rPr lang="en-US" dirty="0" smtClean="0">
                <a:latin typeface="Calibri" pitchFamily="34" charset="0"/>
                <a:cs typeface="Calibri" pitchFamily="34" charset="0"/>
              </a:rPr>
              <a:t>broadband </a:t>
            </a:r>
            <a:r>
              <a:rPr lang="en-US" dirty="0">
                <a:latin typeface="Calibri" pitchFamily="34" charset="0"/>
                <a:cs typeface="Calibri" pitchFamily="34" charset="0"/>
              </a:rPr>
              <a:t>and a more favorable attitude towards innovation are efficient </a:t>
            </a:r>
            <a:r>
              <a:rPr lang="en-US" dirty="0" smtClean="0">
                <a:latin typeface="Calibri" pitchFamily="34" charset="0"/>
                <a:cs typeface="Calibri" pitchFamily="34" charset="0"/>
              </a:rPr>
              <a:t>signaling </a:t>
            </a:r>
            <a:r>
              <a:rPr lang="en-US" dirty="0">
                <a:latin typeface="Calibri" pitchFamily="34" charset="0"/>
                <a:cs typeface="Calibri" pitchFamily="34" charset="0"/>
              </a:rPr>
              <a:t>devices to capture </a:t>
            </a:r>
            <a:r>
              <a:rPr lang="en-US" dirty="0" smtClean="0">
                <a:latin typeface="Calibri" pitchFamily="34" charset="0"/>
                <a:cs typeface="Calibri" pitchFamily="34" charset="0"/>
              </a:rPr>
              <a:t>the independent </a:t>
            </a:r>
            <a:r>
              <a:rPr lang="en-US" dirty="0">
                <a:latin typeface="Calibri" pitchFamily="34" charset="0"/>
                <a:cs typeface="Calibri" pitchFamily="34" charset="0"/>
              </a:rPr>
              <a:t>effects of supportive institutions on </a:t>
            </a:r>
            <a:r>
              <a:rPr lang="en-US" dirty="0" smtClean="0">
                <a:latin typeface="Calibri" pitchFamily="34" charset="0"/>
                <a:cs typeface="Calibri" pitchFamily="34" charset="0"/>
              </a:rPr>
              <a:t>aligning </a:t>
            </a:r>
            <a:r>
              <a:rPr lang="en-US" dirty="0">
                <a:latin typeface="Calibri" pitchFamily="34" charset="0"/>
                <a:cs typeface="Calibri" pitchFamily="34" charset="0"/>
              </a:rPr>
              <a:t>the local demand of quality  </a:t>
            </a:r>
            <a:r>
              <a:rPr lang="en-US" dirty="0" smtClean="0">
                <a:latin typeface="Calibri" pitchFamily="34" charset="0"/>
                <a:cs typeface="Calibri" pitchFamily="34" charset="0"/>
              </a:rPr>
              <a:t>education </a:t>
            </a:r>
            <a:r>
              <a:rPr lang="en-US" dirty="0">
                <a:latin typeface="Calibri" pitchFamily="34" charset="0"/>
                <a:cs typeface="Calibri" pitchFamily="34" charset="0"/>
              </a:rPr>
              <a:t>to certain world standards, such as those set by PISA.</a:t>
            </a:r>
            <a:endParaRPr lang="en-US" dirty="0" smtClean="0">
              <a:latin typeface="Calibri" pitchFamily="34" charset="0"/>
              <a:cs typeface="Calibri" pitchFamily="34" charset="0"/>
            </a:endParaRPr>
          </a:p>
          <a:p>
            <a:endParaRPr lang="es-AR" dirty="0"/>
          </a:p>
        </p:txBody>
      </p:sp>
      <p:sp>
        <p:nvSpPr>
          <p:cNvPr id="5" name="1 Título"/>
          <p:cNvSpPr txBox="1">
            <a:spLocks/>
          </p:cNvSpPr>
          <p:nvPr/>
        </p:nvSpPr>
        <p:spPr>
          <a:xfrm>
            <a:off x="0" y="0"/>
            <a:ext cx="9144000" cy="1052736"/>
          </a:xfrm>
          <a:prstGeom prst="rect">
            <a:avLst/>
          </a:prstGeom>
          <a:solidFill>
            <a:schemeClr val="accent2"/>
          </a:solidFill>
        </p:spPr>
        <p:txBody>
          <a:bodyPr anchor="ctr">
            <a:normAutofit/>
          </a:bodyPr>
          <a:lstStyle/>
          <a:p>
            <a:pPr lvl="0">
              <a:spcBef>
                <a:spcPct val="0"/>
              </a:spcBef>
              <a:defRPr/>
            </a:pPr>
            <a:r>
              <a:rPr kumimoji="0" lang="en-AU" sz="3600" b="1" i="0" u="none" strike="noStrike" kern="1200" cap="none" spc="0" normalizeH="0" baseline="0" dirty="0" smtClean="0">
                <a:ln>
                  <a:noFill/>
                </a:ln>
                <a:solidFill>
                  <a:schemeClr val="bg1"/>
                </a:solidFill>
                <a:effectLst/>
                <a:uLnTx/>
                <a:uFillTx/>
                <a:latin typeface="Calibri" pitchFamily="34" charset="0"/>
                <a:ea typeface="+mj-ea"/>
                <a:cs typeface="Calibri" pitchFamily="34" charset="0"/>
              </a:rPr>
              <a:t>Research design</a:t>
            </a:r>
          </a:p>
        </p:txBody>
      </p:sp>
    </p:spTree>
    <p:extLst>
      <p:ext uri="{BB962C8B-B14F-4D97-AF65-F5344CB8AC3E}">
        <p14:creationId xmlns:p14="http://schemas.microsoft.com/office/powerpoint/2010/main" val="41790536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2"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4"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9466"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9465" name="Picture 9"/>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6450" y="5557882"/>
            <a:ext cx="7488832" cy="433238"/>
          </a:xfrm>
          <a:prstGeom prst="rect">
            <a:avLst/>
          </a:prstGeom>
          <a:noFill/>
        </p:spPr>
      </p:pic>
      <p:sp>
        <p:nvSpPr>
          <p:cNvPr id="15" name="14 Rectángulo"/>
          <p:cNvSpPr/>
          <p:nvPr/>
        </p:nvSpPr>
        <p:spPr>
          <a:xfrm>
            <a:off x="262434" y="5413866"/>
            <a:ext cx="7704856" cy="72008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15 Rectángulo"/>
          <p:cNvSpPr/>
          <p:nvPr/>
        </p:nvSpPr>
        <p:spPr>
          <a:xfrm>
            <a:off x="8183314" y="5557882"/>
            <a:ext cx="466794" cy="369332"/>
          </a:xfrm>
          <a:prstGeom prst="rect">
            <a:avLst/>
          </a:prstGeom>
        </p:spPr>
        <p:txBody>
          <a:bodyPr wrap="none">
            <a:spAutoFit/>
          </a:bodyPr>
          <a:lstStyle/>
          <a:p>
            <a:r>
              <a:rPr lang="es-ES" i="1" dirty="0" smtClean="0"/>
              <a:t>(4)</a:t>
            </a:r>
            <a:endParaRPr lang="en-US" dirty="0"/>
          </a:p>
        </p:txBody>
      </p:sp>
      <p:sp>
        <p:nvSpPr>
          <p:cNvPr id="17" name="16 CuadroTexto"/>
          <p:cNvSpPr txBox="1"/>
          <p:nvPr/>
        </p:nvSpPr>
        <p:spPr>
          <a:xfrm>
            <a:off x="179512" y="1052736"/>
            <a:ext cx="8964488" cy="830997"/>
          </a:xfrm>
          <a:prstGeom prst="rect">
            <a:avLst/>
          </a:prstGeom>
          <a:noFill/>
        </p:spPr>
        <p:txBody>
          <a:bodyPr wrap="square" rtlCol="0">
            <a:spAutoFit/>
          </a:bodyPr>
          <a:lstStyle/>
          <a:p>
            <a:r>
              <a:rPr lang="en-AU" sz="2400" dirty="0" smtClean="0">
                <a:latin typeface="Calibri" pitchFamily="34" charset="0"/>
                <a:cs typeface="Calibri" pitchFamily="34" charset="0"/>
              </a:rPr>
              <a:t>With explanatory variables for students (X), schools (Z) and countries (W):</a:t>
            </a:r>
            <a:endParaRPr lang="en-AU" sz="2400" dirty="0">
              <a:latin typeface="Calibri" pitchFamily="34" charset="0"/>
              <a:cs typeface="Calibri" pitchFamily="34" charset="0"/>
            </a:endParaRPr>
          </a:p>
        </p:txBody>
      </p:sp>
      <p:sp>
        <p:nvSpPr>
          <p:cNvPr id="20" name="1 Título"/>
          <p:cNvSpPr txBox="1">
            <a:spLocks/>
          </p:cNvSpPr>
          <p:nvPr/>
        </p:nvSpPr>
        <p:spPr>
          <a:xfrm>
            <a:off x="0" y="154"/>
            <a:ext cx="9144000" cy="1052736"/>
          </a:xfrm>
          <a:prstGeom prst="rect">
            <a:avLst/>
          </a:prstGeom>
          <a:solidFill>
            <a:schemeClr val="accent2"/>
          </a:solidFill>
        </p:spPr>
        <p:txBody>
          <a:bodyPr anchor="ctr">
            <a:normAutofit/>
          </a:bodyPr>
          <a:lstStyle/>
          <a:p>
            <a:pPr marL="514350" lvl="0" indent="-514350">
              <a:spcBef>
                <a:spcPct val="0"/>
              </a:spcBef>
              <a:defRPr/>
            </a:pPr>
            <a:r>
              <a:rPr lang="en-US" sz="3600" b="1" dirty="0">
                <a:solidFill>
                  <a:schemeClr val="bg1"/>
                </a:solidFill>
                <a:latin typeface="Calibri" pitchFamily="34" charset="0"/>
              </a:rPr>
              <a:t>  </a:t>
            </a:r>
            <a:r>
              <a:rPr lang="en-US" sz="3600" b="1" dirty="0" smtClean="0">
                <a:solidFill>
                  <a:schemeClr val="bg1"/>
                </a:solidFill>
                <a:latin typeface="Calibri" pitchFamily="34" charset="0"/>
              </a:rPr>
              <a:t>Model estimation</a:t>
            </a:r>
            <a:endParaRPr lang="en-US" sz="3600" b="1" dirty="0" smtClean="0">
              <a:solidFill>
                <a:schemeClr val="bg1"/>
              </a:solidFill>
              <a:latin typeface="Calibri" pitchFamily="34" charset="0"/>
              <a:cs typeface="Calibri" pitchFamily="34" charset="0"/>
            </a:endParaRPr>
          </a:p>
        </p:txBody>
      </p:sp>
      <p:grpSp>
        <p:nvGrpSpPr>
          <p:cNvPr id="19" name="2 Grupo"/>
          <p:cNvGrpSpPr/>
          <p:nvPr/>
        </p:nvGrpSpPr>
        <p:grpSpPr>
          <a:xfrm>
            <a:off x="785081" y="2101498"/>
            <a:ext cx="4419347" cy="2568286"/>
            <a:chOff x="838498" y="1981484"/>
            <a:chExt cx="4419347" cy="2568286"/>
          </a:xfrm>
        </p:grpSpPr>
        <p:graphicFrame>
          <p:nvGraphicFramePr>
            <p:cNvPr id="21" name="Object 1"/>
            <p:cNvGraphicFramePr>
              <a:graphicFrameLocks noChangeAspect="1"/>
            </p:cNvGraphicFramePr>
            <p:nvPr>
              <p:extLst>
                <p:ext uri="{D42A27DB-BD31-4B8C-83A1-F6EECF244321}">
                  <p14:modId xmlns:p14="http://schemas.microsoft.com/office/powerpoint/2010/main" val="1198079173"/>
                </p:ext>
              </p:extLst>
            </p:nvPr>
          </p:nvGraphicFramePr>
          <p:xfrm>
            <a:off x="910506" y="1981484"/>
            <a:ext cx="3312368" cy="552061"/>
          </p:xfrm>
          <a:graphic>
            <a:graphicData uri="http://schemas.openxmlformats.org/presentationml/2006/ole">
              <mc:AlternateContent xmlns:mc="http://schemas.openxmlformats.org/markup-compatibility/2006">
                <mc:Choice xmlns:v="urn:schemas-microsoft-com:vml" Requires="v">
                  <p:oleObj spid="_x0000_s2320" r:id="rId4" imgW="1435100" imgH="241300" progId="">
                    <p:embed/>
                  </p:oleObj>
                </mc:Choice>
                <mc:Fallback>
                  <p:oleObj r:id="rId4" imgW="1435100" imgH="241300" progId="">
                    <p:embed/>
                    <p:pic>
                      <p:nvPicPr>
                        <p:cNvPr id="0" name="Picture 25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0506" y="1981484"/>
                          <a:ext cx="3312368" cy="55206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2" name="21 Rectángulo"/>
            <p:cNvSpPr/>
            <p:nvPr/>
          </p:nvSpPr>
          <p:spPr>
            <a:xfrm>
              <a:off x="4726930" y="2101498"/>
              <a:ext cx="530915" cy="369332"/>
            </a:xfrm>
            <a:prstGeom prst="rect">
              <a:avLst/>
            </a:prstGeom>
          </p:spPr>
          <p:txBody>
            <a:bodyPr wrap="none">
              <a:spAutoFit/>
            </a:bodyPr>
            <a:lstStyle/>
            <a:p>
              <a:r>
                <a:rPr lang="es-ES" i="1" dirty="0" smtClean="0"/>
                <a:t>(1)</a:t>
              </a:r>
              <a:r>
                <a:rPr lang="es-ES" dirty="0" smtClean="0"/>
                <a:t> </a:t>
              </a:r>
              <a:endParaRPr lang="en-US" dirty="0"/>
            </a:p>
          </p:txBody>
        </p:sp>
        <p:graphicFrame>
          <p:nvGraphicFramePr>
            <p:cNvPr id="23" name="Object 3"/>
            <p:cNvGraphicFramePr>
              <a:graphicFrameLocks noChangeAspect="1"/>
            </p:cNvGraphicFramePr>
            <p:nvPr>
              <p:extLst>
                <p:ext uri="{D42A27DB-BD31-4B8C-83A1-F6EECF244321}">
                  <p14:modId xmlns:p14="http://schemas.microsoft.com/office/powerpoint/2010/main" val="286096471"/>
                </p:ext>
              </p:extLst>
            </p:nvPr>
          </p:nvGraphicFramePr>
          <p:xfrm>
            <a:off x="838498" y="3037602"/>
            <a:ext cx="3323619" cy="504056"/>
          </p:xfrm>
          <a:graphic>
            <a:graphicData uri="http://schemas.openxmlformats.org/presentationml/2006/ole">
              <mc:AlternateContent xmlns:mc="http://schemas.openxmlformats.org/markup-compatibility/2006">
                <mc:Choice xmlns:v="urn:schemas-microsoft-com:vml" Requires="v">
                  <p:oleObj spid="_x0000_s2321" r:id="rId6" imgW="1523339" imgH="241195" progId="">
                    <p:embed/>
                  </p:oleObj>
                </mc:Choice>
                <mc:Fallback>
                  <p:oleObj r:id="rId6" imgW="1523339" imgH="241195" progId="">
                    <p:embed/>
                    <p:pic>
                      <p:nvPicPr>
                        <p:cNvPr id="0" name="Picture 25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498" y="3037602"/>
                          <a:ext cx="3323619" cy="5040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4" name="23 Rectángulo"/>
            <p:cNvSpPr/>
            <p:nvPr/>
          </p:nvSpPr>
          <p:spPr>
            <a:xfrm>
              <a:off x="4726930" y="3109610"/>
              <a:ext cx="466794" cy="369332"/>
            </a:xfrm>
            <a:prstGeom prst="rect">
              <a:avLst/>
            </a:prstGeom>
          </p:spPr>
          <p:txBody>
            <a:bodyPr wrap="none">
              <a:spAutoFit/>
            </a:bodyPr>
            <a:lstStyle/>
            <a:p>
              <a:r>
                <a:rPr lang="es-ES" i="1" dirty="0" smtClean="0"/>
                <a:t>(2)</a:t>
              </a:r>
              <a:endParaRPr lang="en-US" dirty="0"/>
            </a:p>
          </p:txBody>
        </p:sp>
        <p:graphicFrame>
          <p:nvGraphicFramePr>
            <p:cNvPr id="25" name="Object 5"/>
            <p:cNvGraphicFramePr>
              <a:graphicFrameLocks noChangeAspect="1"/>
            </p:cNvGraphicFramePr>
            <p:nvPr>
              <p:extLst>
                <p:ext uri="{D42A27DB-BD31-4B8C-83A1-F6EECF244321}">
                  <p14:modId xmlns:p14="http://schemas.microsoft.com/office/powerpoint/2010/main" val="2582491375"/>
                </p:ext>
              </p:extLst>
            </p:nvPr>
          </p:nvGraphicFramePr>
          <p:xfrm>
            <a:off x="838498" y="4045714"/>
            <a:ext cx="3323619" cy="504056"/>
          </p:xfrm>
          <a:graphic>
            <a:graphicData uri="http://schemas.openxmlformats.org/presentationml/2006/ole">
              <mc:AlternateContent xmlns:mc="http://schemas.openxmlformats.org/markup-compatibility/2006">
                <mc:Choice xmlns:v="urn:schemas-microsoft-com:vml" Requires="v">
                  <p:oleObj spid="_x0000_s2322" r:id="rId8" imgW="1510644" imgH="241195" progId="">
                    <p:embed/>
                  </p:oleObj>
                </mc:Choice>
                <mc:Fallback>
                  <p:oleObj r:id="rId8" imgW="1510644" imgH="241195" progId="">
                    <p:embed/>
                    <p:pic>
                      <p:nvPicPr>
                        <p:cNvPr id="0" name="Picture 25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8498" y="4045714"/>
                          <a:ext cx="3323619" cy="50405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6" name="25 Rectángulo"/>
            <p:cNvSpPr/>
            <p:nvPr/>
          </p:nvSpPr>
          <p:spPr>
            <a:xfrm>
              <a:off x="4726930" y="4045714"/>
              <a:ext cx="466794" cy="369332"/>
            </a:xfrm>
            <a:prstGeom prst="rect">
              <a:avLst/>
            </a:prstGeom>
          </p:spPr>
          <p:txBody>
            <a:bodyPr wrap="none">
              <a:spAutoFit/>
            </a:bodyPr>
            <a:lstStyle/>
            <a:p>
              <a:r>
                <a:rPr lang="es-ES" i="1" dirty="0" smtClean="0"/>
                <a:t>(3)</a:t>
              </a:r>
              <a:endParaRPr lang="en-US" dirty="0"/>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51520" y="1223412"/>
            <a:ext cx="8496944" cy="5401479"/>
          </a:xfrm>
          <a:prstGeom prst="rect">
            <a:avLst/>
          </a:prstGeom>
        </p:spPr>
        <p:txBody>
          <a:bodyPr wrap="square" anchor="ctr">
            <a:spAutoFit/>
          </a:bodyPr>
          <a:lstStyle/>
          <a:p>
            <a:r>
              <a:rPr lang="en-US" sz="2300" b="1" dirty="0" smtClean="0">
                <a:latin typeface="Calibri" pitchFamily="34" charset="0"/>
                <a:cs typeface="Calibri" pitchFamily="34" charset="0"/>
              </a:rPr>
              <a:t>Sources:</a:t>
            </a:r>
          </a:p>
          <a:p>
            <a:pPr marL="342900" indent="-342900" algn="just">
              <a:buFont typeface="Wingdings" panose="05000000000000000000" pitchFamily="2" charset="2"/>
              <a:buChar char="Ø"/>
            </a:pPr>
            <a:r>
              <a:rPr lang="en-US" sz="2300" dirty="0">
                <a:latin typeface="Calibri" pitchFamily="34" charset="0"/>
                <a:cs typeface="Calibri" pitchFamily="34" charset="0"/>
              </a:rPr>
              <a:t>PISA data for </a:t>
            </a:r>
            <a:r>
              <a:rPr lang="en-US" sz="2300" dirty="0" smtClean="0">
                <a:effectLst>
                  <a:outerShdw blurRad="38100" dist="38100" dir="2700000" algn="tl">
                    <a:srgbClr val="000000">
                      <a:alpha val="43137"/>
                    </a:srgbClr>
                  </a:outerShdw>
                </a:effectLst>
                <a:latin typeface="Calibri" pitchFamily="34" charset="0"/>
                <a:cs typeface="Calibri" pitchFamily="34" charset="0"/>
              </a:rPr>
              <a:t>scores, individual, family and school characteristics </a:t>
            </a:r>
            <a:r>
              <a:rPr lang="en-US" sz="2300" dirty="0" smtClean="0">
                <a:latin typeface="Calibri" pitchFamily="34" charset="0"/>
                <a:cs typeface="Calibri" pitchFamily="34" charset="0"/>
              </a:rPr>
              <a:t>for Chile</a:t>
            </a:r>
            <a:r>
              <a:rPr lang="en-US" sz="2300" dirty="0">
                <a:latin typeface="Calibri" pitchFamily="34" charset="0"/>
                <a:cs typeface="Calibri" pitchFamily="34" charset="0"/>
              </a:rPr>
              <a:t>, México, Uruguay, Costa Rica, Peru, Colombia, Brazil and </a:t>
            </a:r>
            <a:r>
              <a:rPr lang="en-US" sz="2300" dirty="0" smtClean="0">
                <a:latin typeface="Calibri" pitchFamily="34" charset="0"/>
                <a:cs typeface="Calibri" pitchFamily="34" charset="0"/>
              </a:rPr>
              <a:t>Argentina come from </a:t>
            </a:r>
            <a:r>
              <a:rPr lang="en-US" sz="2300" dirty="0">
                <a:latin typeface="Calibri" pitchFamily="34" charset="0"/>
                <a:cs typeface="Calibri" pitchFamily="34" charset="0"/>
              </a:rPr>
              <a:t>PISA </a:t>
            </a:r>
            <a:r>
              <a:rPr lang="en-US" sz="2300" dirty="0" smtClean="0">
                <a:latin typeface="Calibri" pitchFamily="34" charset="0"/>
                <a:cs typeface="Calibri" pitchFamily="34" charset="0"/>
              </a:rPr>
              <a:t>2012 database.</a:t>
            </a:r>
          </a:p>
          <a:p>
            <a:pPr marL="342900" indent="-342900" algn="just">
              <a:buClr>
                <a:schemeClr val="accent2"/>
              </a:buClr>
              <a:buFont typeface="Wingdings" pitchFamily="2" charset="2"/>
              <a:buChar char="Ø"/>
            </a:pPr>
            <a:r>
              <a:rPr lang="en-US" sz="2300" dirty="0">
                <a:effectLst>
                  <a:outerShdw blurRad="38100" dist="38100" dir="2700000" algn="tl">
                    <a:srgbClr val="000000">
                      <a:alpha val="43137"/>
                    </a:srgbClr>
                  </a:outerShdw>
                </a:effectLst>
                <a:latin typeface="Calibri" pitchFamily="34" charset="0"/>
                <a:cs typeface="Calibri" pitchFamily="34" charset="0"/>
              </a:rPr>
              <a:t>Country average use of broadband </a:t>
            </a:r>
            <a:r>
              <a:rPr lang="en-US" sz="2300" dirty="0">
                <a:latin typeface="Calibri" pitchFamily="34" charset="0"/>
                <a:cs typeface="Calibri" pitchFamily="34" charset="0"/>
              </a:rPr>
              <a:t>was obtained from ITU</a:t>
            </a:r>
            <a:r>
              <a:rPr lang="en-US" sz="2300" dirty="0">
                <a:effectLst>
                  <a:outerShdw blurRad="38100" dist="38100" dir="2700000" algn="tl">
                    <a:srgbClr val="000000">
                      <a:alpha val="43137"/>
                    </a:srgbClr>
                  </a:outerShdw>
                </a:effectLst>
                <a:latin typeface="Calibri" pitchFamily="34" charset="0"/>
                <a:cs typeface="Calibri" pitchFamily="34" charset="0"/>
              </a:rPr>
              <a:t>.</a:t>
            </a:r>
          </a:p>
          <a:p>
            <a:pPr marL="342900" indent="-342900" algn="just">
              <a:buClr>
                <a:schemeClr val="accent2"/>
              </a:buClr>
              <a:buFont typeface="Wingdings" pitchFamily="2" charset="2"/>
              <a:buChar char="Ø"/>
            </a:pPr>
            <a:r>
              <a:rPr lang="en-US" sz="2300" dirty="0">
                <a:effectLst>
                  <a:outerShdw blurRad="38100" dist="38100" dir="2700000" algn="tl">
                    <a:srgbClr val="000000">
                      <a:alpha val="43137"/>
                    </a:srgbClr>
                  </a:outerShdw>
                </a:effectLst>
                <a:latin typeface="Calibri" pitchFamily="34" charset="0"/>
                <a:cs typeface="Calibri" pitchFamily="34" charset="0"/>
              </a:rPr>
              <a:t>Country average of innovative environment </a:t>
            </a:r>
            <a:r>
              <a:rPr lang="en-US" sz="2300" dirty="0">
                <a:latin typeface="Calibri" pitchFamily="34" charset="0"/>
                <a:cs typeface="Calibri" pitchFamily="34" charset="0"/>
              </a:rPr>
              <a:t>was taken from WEF databases.</a:t>
            </a:r>
            <a:endParaRPr lang="es-MX" sz="2300" dirty="0">
              <a:latin typeface="Calibri" pitchFamily="34" charset="0"/>
              <a:cs typeface="Calibri" pitchFamily="34" charset="0"/>
            </a:endParaRPr>
          </a:p>
          <a:p>
            <a:pPr algn="just"/>
            <a:endParaRPr lang="en-US" sz="2300" b="1" dirty="0" smtClean="0">
              <a:latin typeface="Calibri" pitchFamily="34" charset="0"/>
              <a:cs typeface="Calibri" pitchFamily="34" charset="0"/>
            </a:endParaRPr>
          </a:p>
          <a:p>
            <a:r>
              <a:rPr lang="en-US" sz="2300" b="1" dirty="0" smtClean="0">
                <a:latin typeface="Calibri" pitchFamily="34" charset="0"/>
                <a:cs typeface="Calibri" pitchFamily="34" charset="0"/>
              </a:rPr>
              <a:t>Treatment:</a:t>
            </a:r>
          </a:p>
          <a:p>
            <a:pPr marL="342900" indent="-342900" algn="just">
              <a:buClr>
                <a:schemeClr val="accent2"/>
              </a:buClr>
              <a:buFont typeface="Wingdings" pitchFamily="2" charset="2"/>
              <a:buChar char="Ø"/>
            </a:pPr>
            <a:r>
              <a:rPr lang="en-US" sz="2300" dirty="0" smtClean="0">
                <a:latin typeface="Calibri" pitchFamily="34" charset="0"/>
                <a:cs typeface="Calibri" pitchFamily="34" charset="0"/>
              </a:rPr>
              <a:t>Information was aggregated to obtain a regional total of individuals and schools in all the selected countries. </a:t>
            </a:r>
          </a:p>
          <a:p>
            <a:pPr marL="342900" indent="-342900" algn="just">
              <a:buClr>
                <a:schemeClr val="accent2"/>
              </a:buClr>
              <a:buFont typeface="Wingdings" pitchFamily="2" charset="2"/>
              <a:buChar char="Ø"/>
            </a:pPr>
            <a:r>
              <a:rPr lang="en-US" sz="2300" dirty="0" smtClean="0">
                <a:latin typeface="Calibri" pitchFamily="34" charset="0"/>
                <a:cs typeface="Calibri" pitchFamily="34" charset="0"/>
              </a:rPr>
              <a:t>Only students who reported information on all the variables of interest are included in our estimation model ( n=81.825). </a:t>
            </a:r>
          </a:p>
          <a:p>
            <a:pPr marL="342900" indent="-342900" algn="just">
              <a:buClr>
                <a:schemeClr val="accent2"/>
              </a:buClr>
              <a:buFont typeface="Wingdings" pitchFamily="2" charset="2"/>
              <a:buChar char="Ø"/>
            </a:pPr>
            <a:r>
              <a:rPr lang="en-US" sz="2300" dirty="0" smtClean="0">
                <a:latin typeface="Calibri" pitchFamily="34" charset="0"/>
                <a:cs typeface="Calibri" pitchFamily="34" charset="0"/>
              </a:rPr>
              <a:t>PISA sample weights were re-escalated accordingly (</a:t>
            </a:r>
            <a:r>
              <a:rPr lang="es-MX" sz="2300" dirty="0" err="1" smtClean="0">
                <a:latin typeface="Calibri" pitchFamily="34" charset="0"/>
                <a:cs typeface="Calibri" pitchFamily="34" charset="0"/>
              </a:rPr>
              <a:t>Pfeffermann</a:t>
            </a:r>
            <a:r>
              <a:rPr lang="es-MX" sz="2300" dirty="0" smtClean="0">
                <a:latin typeface="Calibri" pitchFamily="34" charset="0"/>
                <a:cs typeface="Calibri" pitchFamily="34" charset="0"/>
              </a:rPr>
              <a:t>, 1998).</a:t>
            </a:r>
          </a:p>
        </p:txBody>
      </p:sp>
      <p:sp>
        <p:nvSpPr>
          <p:cNvPr id="6" name="1 Título"/>
          <p:cNvSpPr txBox="1">
            <a:spLocks/>
          </p:cNvSpPr>
          <p:nvPr/>
        </p:nvSpPr>
        <p:spPr>
          <a:xfrm>
            <a:off x="0" y="154"/>
            <a:ext cx="9144000" cy="1052736"/>
          </a:xfrm>
          <a:prstGeom prst="rect">
            <a:avLst/>
          </a:prstGeom>
          <a:solidFill>
            <a:schemeClr val="accent2"/>
          </a:solidFill>
        </p:spPr>
        <p:txBody>
          <a:bodyPr anchor="ctr">
            <a:normAutofit/>
          </a:bodyPr>
          <a:lstStyle/>
          <a:p>
            <a:pPr marL="514350" lvl="0" indent="-514350">
              <a:spcBef>
                <a:spcPct val="0"/>
              </a:spcBef>
              <a:defRPr/>
            </a:pPr>
            <a:r>
              <a:rPr lang="en-US" sz="3600" b="1" dirty="0">
                <a:solidFill>
                  <a:schemeClr val="bg1"/>
                </a:solidFill>
                <a:latin typeface="Calibri" pitchFamily="34" charset="0"/>
              </a:rPr>
              <a:t>  </a:t>
            </a:r>
            <a:r>
              <a:rPr lang="en-US" sz="3600" b="1" dirty="0" smtClean="0">
                <a:solidFill>
                  <a:schemeClr val="bg1"/>
                </a:solidFill>
                <a:latin typeface="Calibri" pitchFamily="34" charset="0"/>
              </a:rPr>
              <a:t>Data source and data treatment</a:t>
            </a:r>
            <a:endParaRPr lang="en-US" sz="3600" b="1" dirty="0" smtClean="0">
              <a:solidFill>
                <a:schemeClr val="bg1"/>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92624" y="1529491"/>
            <a:ext cx="8064896" cy="5293757"/>
          </a:xfrm>
          <a:prstGeom prst="rect">
            <a:avLst/>
          </a:prstGeom>
          <a:noFill/>
        </p:spPr>
        <p:txBody>
          <a:bodyPr wrap="square" rtlCol="0">
            <a:spAutoFit/>
          </a:bodyPr>
          <a:lstStyle/>
          <a:p>
            <a:pPr algn="just">
              <a:buClr>
                <a:schemeClr val="accent2"/>
              </a:buClr>
              <a:buFont typeface="Wingdings" pitchFamily="2" charset="2"/>
              <a:buChar char="Ø"/>
            </a:pPr>
            <a:r>
              <a:rPr lang="en-US" sz="2400" dirty="0" smtClean="0">
                <a:latin typeface="Calibri" pitchFamily="34" charset="0"/>
                <a:cs typeface="Calibri" pitchFamily="34" charset="0"/>
              </a:rPr>
              <a:t>Dependent variable:</a:t>
            </a:r>
          </a:p>
          <a:p>
            <a:pPr marL="342900" indent="-342900" algn="just">
              <a:buClr>
                <a:schemeClr val="accent2"/>
              </a:buClr>
              <a:buFont typeface="Arial" pitchFamily="34" charset="0"/>
              <a:buChar char="•"/>
            </a:pPr>
            <a:r>
              <a:rPr lang="en-US" sz="2200" dirty="0" smtClean="0">
                <a:latin typeface="Calibri" pitchFamily="34" charset="0"/>
                <a:cs typeface="Calibri" pitchFamily="34" charset="0"/>
              </a:rPr>
              <a:t> Individual score in math, PISA 2012 (applying plausible values treatment).</a:t>
            </a:r>
          </a:p>
          <a:p>
            <a:pPr algn="just">
              <a:buClr>
                <a:schemeClr val="accent2"/>
              </a:buClr>
              <a:buFont typeface="Arial" pitchFamily="34" charset="0"/>
              <a:buChar char="•"/>
            </a:pPr>
            <a:endParaRPr lang="en-US" sz="2400" dirty="0" smtClean="0">
              <a:latin typeface="Calibri" pitchFamily="34" charset="0"/>
              <a:cs typeface="Calibri" pitchFamily="34" charset="0"/>
            </a:endParaRPr>
          </a:p>
          <a:p>
            <a:pPr algn="just">
              <a:buClr>
                <a:schemeClr val="accent2"/>
              </a:buClr>
              <a:buFont typeface="Wingdings" pitchFamily="2" charset="2"/>
              <a:buChar char="Ø"/>
            </a:pPr>
            <a:r>
              <a:rPr lang="en-US" sz="2400" dirty="0" smtClean="0">
                <a:latin typeface="Calibri" pitchFamily="34" charset="0"/>
                <a:cs typeface="Calibri" pitchFamily="34" charset="0"/>
              </a:rPr>
              <a:t>Selected co-variables:</a:t>
            </a:r>
          </a:p>
          <a:p>
            <a:pPr algn="just">
              <a:buClr>
                <a:schemeClr val="accent2"/>
              </a:buClr>
            </a:pPr>
            <a:endParaRPr lang="en-US" sz="2000" dirty="0" smtClean="0">
              <a:latin typeface="Calibri" pitchFamily="34" charset="0"/>
              <a:cs typeface="Calibri" pitchFamily="34" charset="0"/>
            </a:endParaRPr>
          </a:p>
          <a:p>
            <a:pPr marL="342900" indent="-342900" algn="just">
              <a:buClr>
                <a:schemeClr val="accent2"/>
              </a:buClr>
            </a:pPr>
            <a:r>
              <a:rPr lang="en-US" sz="2400" dirty="0" smtClean="0">
                <a:effectLst>
                  <a:outerShdw blurRad="38100" dist="38100" dir="2700000" algn="tl">
                    <a:srgbClr val="000000">
                      <a:alpha val="43137"/>
                    </a:srgbClr>
                  </a:outerShdw>
                </a:effectLst>
                <a:latin typeface="Calibri" pitchFamily="34" charset="0"/>
                <a:cs typeface="Calibri" pitchFamily="34" charset="0"/>
              </a:rPr>
              <a:t>      Student and home unit: </a:t>
            </a:r>
            <a:endParaRPr lang="en-US" sz="2000" dirty="0" smtClean="0">
              <a:effectLst>
                <a:outerShdw blurRad="38100" dist="38100" dir="2700000" algn="tl">
                  <a:srgbClr val="000000">
                    <a:alpha val="43137"/>
                  </a:srgbClr>
                </a:outerShdw>
              </a:effectLst>
              <a:latin typeface="Calibri" pitchFamily="34" charset="0"/>
              <a:cs typeface="Calibri" pitchFamily="34" charset="0"/>
            </a:endParaRPr>
          </a:p>
          <a:p>
            <a:pPr algn="just">
              <a:buClr>
                <a:schemeClr val="accent2"/>
              </a:buClr>
            </a:pPr>
            <a:endParaRPr lang="en-US" sz="2000" dirty="0" smtClean="0">
              <a:latin typeface="Calibri" pitchFamily="34" charset="0"/>
              <a:cs typeface="Calibri" pitchFamily="34" charset="0"/>
            </a:endParaRPr>
          </a:p>
          <a:p>
            <a:pPr marL="342900" indent="-342900" algn="just">
              <a:buClr>
                <a:schemeClr val="accent2"/>
              </a:buClr>
              <a:buFont typeface="Arial" pitchFamily="34" charset="0"/>
              <a:buChar char="•"/>
            </a:pPr>
            <a:r>
              <a:rPr lang="en-US" sz="2200" dirty="0" smtClean="0">
                <a:latin typeface="Calibri" pitchFamily="34" charset="0"/>
                <a:cs typeface="Calibri" pitchFamily="34" charset="0"/>
              </a:rPr>
              <a:t> Gender (Female=1)</a:t>
            </a:r>
          </a:p>
          <a:p>
            <a:pPr marL="342900" indent="-342900" algn="just">
              <a:buClr>
                <a:schemeClr val="accent2"/>
              </a:buClr>
              <a:buFont typeface="Arial" pitchFamily="34" charset="0"/>
              <a:buChar char="•"/>
            </a:pPr>
            <a:r>
              <a:rPr lang="en-US" sz="2200" dirty="0" smtClean="0">
                <a:latin typeface="Calibri" pitchFamily="34" charset="0"/>
                <a:cs typeface="Calibri" pitchFamily="34" charset="0"/>
              </a:rPr>
              <a:t> Repeated (Repeated=1)</a:t>
            </a:r>
          </a:p>
          <a:p>
            <a:pPr marL="342900" indent="-342900" algn="just">
              <a:buClr>
                <a:schemeClr val="accent2"/>
              </a:buClr>
              <a:buFont typeface="Arial" pitchFamily="34" charset="0"/>
              <a:buChar char="•"/>
            </a:pPr>
            <a:r>
              <a:rPr lang="en-US" sz="2200" dirty="0" smtClean="0">
                <a:latin typeface="Calibri" pitchFamily="34" charset="0"/>
                <a:cs typeface="Calibri" pitchFamily="34" charset="0"/>
              </a:rPr>
              <a:t> Highest education level of parents (PARED)</a:t>
            </a:r>
          </a:p>
          <a:p>
            <a:pPr marL="342900" indent="-342900" algn="just">
              <a:buClr>
                <a:schemeClr val="accent2"/>
              </a:buClr>
              <a:buFont typeface="Arial" pitchFamily="34" charset="0"/>
              <a:buChar char="•"/>
            </a:pPr>
            <a:r>
              <a:rPr lang="en-US" sz="2200" dirty="0" smtClean="0">
                <a:latin typeface="Calibri" pitchFamily="34" charset="0"/>
                <a:cs typeface="Calibri" pitchFamily="34" charset="0"/>
              </a:rPr>
              <a:t> Highest occupational status of parents (HISEI)</a:t>
            </a:r>
          </a:p>
          <a:p>
            <a:pPr marL="342900" indent="-342900" algn="just">
              <a:buClr>
                <a:schemeClr val="accent2"/>
              </a:buClr>
              <a:buFont typeface="Arial" pitchFamily="34" charset="0"/>
              <a:buChar char="•"/>
            </a:pPr>
            <a:r>
              <a:rPr lang="en-US" sz="2200" dirty="0" smtClean="0">
                <a:latin typeface="Calibri" pitchFamily="34" charset="0"/>
                <a:cs typeface="Calibri" pitchFamily="34" charset="0"/>
              </a:rPr>
              <a:t> Home possessions  (HOMEPOS)</a:t>
            </a:r>
          </a:p>
          <a:p>
            <a:endParaRPr lang="en-US" sz="2400" u="sng" dirty="0" smtClean="0">
              <a:latin typeface="Calibri" pitchFamily="34" charset="0"/>
              <a:cs typeface="Calibri" pitchFamily="34" charset="0"/>
            </a:endParaRPr>
          </a:p>
          <a:p>
            <a:endParaRPr lang="en-US" sz="2400" u="sng" dirty="0">
              <a:latin typeface="Calibri" pitchFamily="34" charset="0"/>
              <a:cs typeface="Calibri" pitchFamily="34" charset="0"/>
            </a:endParaRPr>
          </a:p>
        </p:txBody>
      </p:sp>
      <p:sp>
        <p:nvSpPr>
          <p:cNvPr id="5" name="1 Título"/>
          <p:cNvSpPr txBox="1">
            <a:spLocks/>
          </p:cNvSpPr>
          <p:nvPr/>
        </p:nvSpPr>
        <p:spPr>
          <a:xfrm>
            <a:off x="0" y="0"/>
            <a:ext cx="9144000" cy="1052736"/>
          </a:xfrm>
          <a:prstGeom prst="rect">
            <a:avLst/>
          </a:prstGeom>
          <a:solidFill>
            <a:schemeClr val="accent2"/>
          </a:solidFill>
        </p:spPr>
        <p:txBody>
          <a:bodyPr anchor="ctr">
            <a:normAutofit/>
          </a:bodyPr>
          <a:lstStyle/>
          <a:p>
            <a:pPr marL="514350" lvl="0" indent="-514350">
              <a:spcBef>
                <a:spcPct val="0"/>
              </a:spcBef>
              <a:defRPr/>
            </a:pPr>
            <a:r>
              <a:rPr lang="en-US" sz="3600" b="1" dirty="0">
                <a:solidFill>
                  <a:schemeClr val="bg1"/>
                </a:solidFill>
                <a:latin typeface="Calibri" pitchFamily="34" charset="0"/>
                <a:cs typeface="Calibri" pitchFamily="34" charset="0"/>
              </a:rPr>
              <a:t>  </a:t>
            </a:r>
            <a:r>
              <a:rPr lang="en-US" sz="3600" b="1" dirty="0" smtClean="0">
                <a:solidFill>
                  <a:schemeClr val="bg1"/>
                </a:solidFill>
                <a:latin typeface="Calibri" pitchFamily="34" charset="0"/>
                <a:cs typeface="Calibri" pitchFamily="34" charset="0"/>
              </a:rPr>
              <a:t>Summary of v</a:t>
            </a:r>
            <a:r>
              <a:rPr lang="en-AU" sz="3600" b="1" dirty="0" err="1" smtClean="0">
                <a:solidFill>
                  <a:schemeClr val="bg1"/>
                </a:solidFill>
                <a:latin typeface="Calibri" pitchFamily="34" charset="0"/>
                <a:cs typeface="Calibri" pitchFamily="34" charset="0"/>
              </a:rPr>
              <a:t>ariables</a:t>
            </a:r>
            <a:r>
              <a:rPr lang="en-AU" sz="3600" b="1" dirty="0" smtClean="0">
                <a:solidFill>
                  <a:schemeClr val="bg1"/>
                </a:solidFill>
                <a:latin typeface="Calibri" pitchFamily="34" charset="0"/>
                <a:cs typeface="Calibri" pitchFamily="34" charset="0"/>
              </a:rPr>
              <a:t> definition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28596" y="1441132"/>
            <a:ext cx="8280920" cy="5416868"/>
          </a:xfrm>
          <a:prstGeom prst="rect">
            <a:avLst/>
          </a:prstGeom>
          <a:noFill/>
        </p:spPr>
        <p:txBody>
          <a:bodyPr wrap="square" rtlCol="0">
            <a:spAutoFit/>
          </a:bodyPr>
          <a:lstStyle/>
          <a:p>
            <a:pPr marL="342900" indent="-342900" algn="just">
              <a:buClr>
                <a:schemeClr val="accent2"/>
              </a:buClr>
            </a:pPr>
            <a:r>
              <a:rPr lang="en-US" sz="2400" dirty="0" smtClean="0">
                <a:effectLst>
                  <a:outerShdw blurRad="38100" dist="38100" dir="2700000" algn="tl">
                    <a:srgbClr val="000000">
                      <a:alpha val="43137"/>
                    </a:srgbClr>
                  </a:outerShdw>
                </a:effectLst>
                <a:latin typeface="Calibri" pitchFamily="34" charset="0"/>
                <a:cs typeface="Calibri" pitchFamily="34" charset="0"/>
              </a:rPr>
              <a:t>           School unit: </a:t>
            </a:r>
          </a:p>
          <a:p>
            <a:pPr marL="342900" indent="-342900" algn="just">
              <a:buClr>
                <a:schemeClr val="accent2"/>
              </a:buClr>
              <a:buFont typeface="Wingdings" pitchFamily="2" charset="2"/>
              <a:buChar char="Ø"/>
            </a:pPr>
            <a:endParaRPr lang="en-US" sz="2000" i="1" dirty="0" smtClean="0">
              <a:latin typeface="Calibri" pitchFamily="34" charset="0"/>
              <a:cs typeface="Calibri" pitchFamily="34" charset="0"/>
            </a:endParaRPr>
          </a:p>
          <a:p>
            <a:pPr marL="800100" lvl="1" indent="-342900" algn="just">
              <a:buClr>
                <a:schemeClr val="accent2"/>
              </a:buClr>
              <a:buFont typeface="Arial" pitchFamily="34" charset="0"/>
              <a:buChar char="•"/>
            </a:pPr>
            <a:r>
              <a:rPr lang="en-US" sz="2400" dirty="0" smtClean="0">
                <a:latin typeface="Calibri" pitchFamily="34" charset="0"/>
                <a:cs typeface="Calibri" pitchFamily="34" charset="0"/>
              </a:rPr>
              <a:t> </a:t>
            </a:r>
            <a:r>
              <a:rPr lang="en-US" sz="2200" dirty="0">
                <a:latin typeface="Calibri" pitchFamily="34" charset="0"/>
                <a:cs typeface="Calibri" pitchFamily="34" charset="0"/>
              </a:rPr>
              <a:t>SCHTYPE </a:t>
            </a:r>
            <a:r>
              <a:rPr lang="en-US" sz="2200" dirty="0" smtClean="0">
                <a:latin typeface="Calibri" pitchFamily="34" charset="0"/>
                <a:cs typeface="Calibri" pitchFamily="34" charset="0"/>
              </a:rPr>
              <a:t>(Private=1)</a:t>
            </a:r>
          </a:p>
          <a:p>
            <a:pPr marL="800100" lvl="1" indent="-342900" algn="just">
              <a:buClr>
                <a:schemeClr val="accent2"/>
              </a:buClr>
              <a:buFont typeface="Arial" pitchFamily="34" charset="0"/>
              <a:buChar char="•"/>
            </a:pPr>
            <a:r>
              <a:rPr lang="en-US" sz="2200" dirty="0" smtClean="0">
                <a:latin typeface="Calibri" pitchFamily="34" charset="0"/>
                <a:cs typeface="Calibri" pitchFamily="34" charset="0"/>
              </a:rPr>
              <a:t> SCHAUTON (school autonomy)</a:t>
            </a:r>
          </a:p>
          <a:p>
            <a:pPr marL="800100" lvl="1" indent="-342900" algn="just">
              <a:buClr>
                <a:schemeClr val="accent2"/>
              </a:buClr>
              <a:buFont typeface="Arial" pitchFamily="34" charset="0"/>
              <a:buChar char="•"/>
            </a:pPr>
            <a:r>
              <a:rPr lang="en-US" sz="2200" dirty="0">
                <a:latin typeface="Calibri" pitchFamily="34" charset="0"/>
                <a:cs typeface="Calibri" pitchFamily="34" charset="0"/>
              </a:rPr>
              <a:t> SCHAUTON (Quality of Physical </a:t>
            </a:r>
            <a:r>
              <a:rPr lang="en-US" sz="2200" dirty="0" smtClean="0">
                <a:latin typeface="Calibri" pitchFamily="34" charset="0"/>
                <a:cs typeface="Calibri" pitchFamily="34" charset="0"/>
              </a:rPr>
              <a:t>Infrastructure)</a:t>
            </a:r>
          </a:p>
          <a:p>
            <a:pPr marL="800100" lvl="1" indent="-342900" algn="just">
              <a:buClr>
                <a:schemeClr val="accent2"/>
              </a:buClr>
              <a:buFont typeface="Arial" pitchFamily="34" charset="0"/>
              <a:buChar char="•"/>
            </a:pPr>
            <a:r>
              <a:rPr lang="en-US" sz="2200" dirty="0" smtClean="0">
                <a:latin typeface="Calibri" pitchFamily="34" charset="0"/>
                <a:cs typeface="Calibri" pitchFamily="34" charset="0"/>
              </a:rPr>
              <a:t> </a:t>
            </a:r>
            <a:r>
              <a:rPr lang="en-US" sz="2200" dirty="0">
                <a:latin typeface="Calibri" pitchFamily="34" charset="0"/>
                <a:cs typeface="Calibri" pitchFamily="34" charset="0"/>
              </a:rPr>
              <a:t>STUDCLIM (Student-related Factors Affecting School </a:t>
            </a:r>
            <a:r>
              <a:rPr lang="en-US" sz="2200" dirty="0" smtClean="0">
                <a:latin typeface="Calibri" pitchFamily="34" charset="0"/>
                <a:cs typeface="Calibri" pitchFamily="34" charset="0"/>
              </a:rPr>
              <a:t>Climate)</a:t>
            </a:r>
          </a:p>
          <a:p>
            <a:pPr marL="342900" indent="-342900" algn="just">
              <a:buClr>
                <a:schemeClr val="accent2"/>
              </a:buClr>
              <a:buFont typeface="Wingdings" pitchFamily="2" charset="2"/>
              <a:buChar char="Ø"/>
            </a:pPr>
            <a:endParaRPr lang="en-US" sz="2000" dirty="0" smtClean="0">
              <a:latin typeface="Calibri" pitchFamily="34" charset="0"/>
              <a:cs typeface="Calibri" pitchFamily="34" charset="0"/>
            </a:endParaRPr>
          </a:p>
          <a:p>
            <a:pPr marL="342900" indent="-342900" algn="just">
              <a:buClr>
                <a:schemeClr val="accent2"/>
              </a:buClr>
            </a:pPr>
            <a:r>
              <a:rPr lang="en-US" sz="2400" dirty="0" smtClean="0">
                <a:effectLst>
                  <a:outerShdw blurRad="38100" dist="38100" dir="2700000" algn="tl">
                    <a:srgbClr val="000000">
                      <a:alpha val="43137"/>
                    </a:srgbClr>
                  </a:outerShdw>
                </a:effectLst>
                <a:latin typeface="Calibri" pitchFamily="34" charset="0"/>
                <a:cs typeface="Calibri" pitchFamily="34" charset="0"/>
              </a:rPr>
              <a:t>           Country unit:</a:t>
            </a:r>
          </a:p>
          <a:p>
            <a:pPr marL="342900" indent="-342900" algn="just">
              <a:buClr>
                <a:schemeClr val="accent2"/>
              </a:buClr>
              <a:buFont typeface="Wingdings" pitchFamily="2" charset="2"/>
              <a:buChar char="Ø"/>
            </a:pPr>
            <a:endParaRPr lang="en-US" sz="2000" dirty="0" smtClean="0">
              <a:latin typeface="Calibri" pitchFamily="34" charset="0"/>
              <a:cs typeface="Calibri" pitchFamily="34" charset="0"/>
            </a:endParaRPr>
          </a:p>
          <a:p>
            <a:pPr marL="800100" lvl="1" indent="-342900" algn="just">
              <a:buClr>
                <a:schemeClr val="accent2"/>
              </a:buClr>
              <a:buFont typeface="Arial" pitchFamily="34" charset="0"/>
              <a:buChar char="•"/>
            </a:pPr>
            <a:r>
              <a:rPr lang="en-US" sz="2200" b="1" dirty="0" smtClean="0">
                <a:latin typeface="Calibri" pitchFamily="34" charset="0"/>
                <a:cs typeface="Calibri" pitchFamily="34" charset="0"/>
              </a:rPr>
              <a:t>Lagged index of innovative environment (t-5):</a:t>
            </a:r>
            <a:r>
              <a:rPr lang="en-US" sz="2200" dirty="0" smtClean="0">
                <a:latin typeface="Calibri" pitchFamily="34" charset="0"/>
                <a:cs typeface="Calibri" pitchFamily="34" charset="0"/>
              </a:rPr>
              <a:t> pillar of the Global Competitiveness Index (WEF), 2006-2007.</a:t>
            </a:r>
          </a:p>
          <a:p>
            <a:pPr marL="800100" lvl="1" indent="-342900">
              <a:buClr>
                <a:schemeClr val="accent2"/>
              </a:buClr>
              <a:buFont typeface="Arial" pitchFamily="34" charset="0"/>
              <a:buChar char="•"/>
            </a:pPr>
            <a:r>
              <a:rPr lang="en-US" sz="2200" dirty="0" smtClean="0">
                <a:latin typeface="Calibri" pitchFamily="34" charset="0"/>
                <a:cs typeface="Calibri" pitchFamily="34" charset="0"/>
              </a:rPr>
              <a:t> </a:t>
            </a:r>
            <a:r>
              <a:rPr lang="en-US" sz="2200" b="1" dirty="0" smtClean="0">
                <a:latin typeface="Calibri" pitchFamily="34" charset="0"/>
                <a:cs typeface="Calibri" pitchFamily="34" charset="0"/>
              </a:rPr>
              <a:t>Lagged index of </a:t>
            </a:r>
            <a:r>
              <a:rPr lang="en-US" sz="2200" b="1" dirty="0" err="1" smtClean="0">
                <a:latin typeface="Calibri" pitchFamily="34" charset="0"/>
                <a:cs typeface="Calibri" pitchFamily="34" charset="0"/>
              </a:rPr>
              <a:t>bandwith</a:t>
            </a:r>
            <a:r>
              <a:rPr lang="en-US" sz="2200" b="1" dirty="0" smtClean="0">
                <a:latin typeface="Calibri" pitchFamily="34" charset="0"/>
                <a:cs typeface="Calibri" pitchFamily="34" charset="0"/>
              </a:rPr>
              <a:t> capacity (t-5)</a:t>
            </a:r>
            <a:r>
              <a:rPr lang="en-US" sz="2200" dirty="0" smtClean="0">
                <a:latin typeface="Calibri" pitchFamily="34" charset="0"/>
                <a:cs typeface="Calibri" pitchFamily="34" charset="0"/>
              </a:rPr>
              <a:t>: users of broadband per 100 inhabitants (ITU database, 2007). </a:t>
            </a:r>
          </a:p>
          <a:p>
            <a:pPr marL="342900" indent="-342900">
              <a:buFont typeface="Wingdings" pitchFamily="2" charset="2"/>
              <a:buChar char="Ø"/>
            </a:pPr>
            <a:endParaRPr lang="en-US" sz="2000" dirty="0" smtClean="0">
              <a:latin typeface="Calibri" pitchFamily="34" charset="0"/>
              <a:cs typeface="Calibri" pitchFamily="34" charset="0"/>
            </a:endParaRPr>
          </a:p>
          <a:p>
            <a:pPr marL="342900" indent="-342900">
              <a:buFont typeface="Wingdings" pitchFamily="2" charset="2"/>
              <a:buChar char="Ø"/>
            </a:pPr>
            <a:endParaRPr lang="en-US" sz="2000" dirty="0" smtClean="0">
              <a:latin typeface="Calibri" pitchFamily="34" charset="0"/>
              <a:cs typeface="Calibri" pitchFamily="34" charset="0"/>
            </a:endParaRPr>
          </a:p>
          <a:p>
            <a:pPr marL="342900" indent="-342900"/>
            <a:endParaRPr lang="en-US" sz="2000" dirty="0" smtClean="0">
              <a:latin typeface="Calibri" pitchFamily="34" charset="0"/>
              <a:cs typeface="Calibri" pitchFamily="34" charset="0"/>
            </a:endParaRPr>
          </a:p>
        </p:txBody>
      </p:sp>
      <p:sp>
        <p:nvSpPr>
          <p:cNvPr id="7" name="1 Título"/>
          <p:cNvSpPr txBox="1">
            <a:spLocks/>
          </p:cNvSpPr>
          <p:nvPr/>
        </p:nvSpPr>
        <p:spPr>
          <a:xfrm>
            <a:off x="0" y="0"/>
            <a:ext cx="9144000" cy="1052736"/>
          </a:xfrm>
          <a:prstGeom prst="rect">
            <a:avLst/>
          </a:prstGeom>
          <a:solidFill>
            <a:schemeClr val="accent2"/>
          </a:solidFill>
        </p:spPr>
        <p:txBody>
          <a:bodyPr anchor="ctr">
            <a:normAutofit/>
          </a:bodyPr>
          <a:lstStyle/>
          <a:p>
            <a:pPr marL="514350" lvl="0" indent="-514350">
              <a:spcBef>
                <a:spcPct val="0"/>
              </a:spcBef>
              <a:defRPr/>
            </a:pPr>
            <a:r>
              <a:rPr lang="en-US" sz="3600" b="1" dirty="0">
                <a:solidFill>
                  <a:schemeClr val="bg1"/>
                </a:solidFill>
                <a:latin typeface="Calibri" pitchFamily="34" charset="0"/>
                <a:cs typeface="Calibri" pitchFamily="34" charset="0"/>
              </a:rPr>
              <a:t>  </a:t>
            </a:r>
            <a:r>
              <a:rPr lang="en-US" sz="3600" b="1" dirty="0" smtClean="0">
                <a:solidFill>
                  <a:schemeClr val="bg1"/>
                </a:solidFill>
                <a:latin typeface="Calibri" pitchFamily="34" charset="0"/>
                <a:cs typeface="Calibri" pitchFamily="34" charset="0"/>
              </a:rPr>
              <a:t>variables…</a:t>
            </a:r>
            <a:endParaRPr lang="en-AU" sz="3600" b="1" dirty="0" smtClean="0">
              <a:solidFill>
                <a:schemeClr val="bg1"/>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0" y="2571744"/>
            <a:ext cx="9144000" cy="1052736"/>
          </a:xfrm>
          <a:prstGeom prst="rect">
            <a:avLst/>
          </a:prstGeom>
          <a:solidFill>
            <a:schemeClr val="accent2"/>
          </a:solidFill>
        </p:spPr>
        <p:txBody>
          <a:bodyPr anchor="ctr">
            <a:normAutofit/>
          </a:bodyPr>
          <a:lstStyle/>
          <a:p>
            <a:pPr marL="514350" lvl="0" indent="-514350" algn="ctr">
              <a:spcBef>
                <a:spcPct val="0"/>
              </a:spcBef>
              <a:defRPr/>
            </a:pPr>
            <a:r>
              <a:rPr lang="en-US" sz="3600" b="1" dirty="0">
                <a:solidFill>
                  <a:schemeClr val="bg1"/>
                </a:solidFill>
                <a:latin typeface="Calibri" pitchFamily="34" charset="0"/>
                <a:cs typeface="Calibri" pitchFamily="34" charset="0"/>
              </a:rPr>
              <a:t> </a:t>
            </a:r>
            <a:r>
              <a:rPr lang="en-US" sz="3600" b="1" dirty="0" smtClean="0">
                <a:solidFill>
                  <a:schemeClr val="bg1"/>
                </a:solidFill>
                <a:latin typeface="Calibri" pitchFamily="34" charset="0"/>
                <a:cs typeface="Calibri" pitchFamily="34" charset="0"/>
              </a:rPr>
              <a:t>III. Results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CuadroTexto"/>
          <p:cNvSpPr txBox="1"/>
          <p:nvPr/>
        </p:nvSpPr>
        <p:spPr>
          <a:xfrm>
            <a:off x="683568" y="2708920"/>
            <a:ext cx="7920880" cy="2431435"/>
          </a:xfrm>
          <a:prstGeom prst="rect">
            <a:avLst/>
          </a:prstGeom>
          <a:noFill/>
        </p:spPr>
        <p:txBody>
          <a:bodyPr wrap="square" rtlCol="0">
            <a:spAutoFit/>
          </a:bodyPr>
          <a:lstStyle/>
          <a:p>
            <a:r>
              <a:rPr lang="es-AR" sz="3200" dirty="0" smtClean="0">
                <a:latin typeface="Calibri" pitchFamily="34" charset="0"/>
                <a:cs typeface="Calibri" pitchFamily="34" charset="0"/>
              </a:rPr>
              <a:t>1. </a:t>
            </a:r>
            <a:r>
              <a:rPr lang="en-US" sz="3200" dirty="0" smtClean="0">
                <a:latin typeface="Calibri" pitchFamily="34" charset="0"/>
                <a:cs typeface="Calibri" pitchFamily="34" charset="0"/>
              </a:rPr>
              <a:t>Variance decomposition (empty model).</a:t>
            </a:r>
          </a:p>
          <a:p>
            <a:endParaRPr lang="en-US" sz="3200" dirty="0" smtClean="0">
              <a:latin typeface="Calibri" pitchFamily="34" charset="0"/>
              <a:cs typeface="Calibri" pitchFamily="34" charset="0"/>
            </a:endParaRPr>
          </a:p>
          <a:p>
            <a:r>
              <a:rPr lang="en-US" sz="3200" dirty="0" smtClean="0">
                <a:latin typeface="Calibri" pitchFamily="34" charset="0"/>
                <a:cs typeface="Calibri" pitchFamily="34" charset="0"/>
              </a:rPr>
              <a:t>2. Complete model. </a:t>
            </a:r>
          </a:p>
          <a:p>
            <a:endParaRPr lang="en-US" sz="3200" dirty="0" smtClean="0"/>
          </a:p>
          <a:p>
            <a:endParaRPr lang="en-US" sz="2400" dirty="0"/>
          </a:p>
        </p:txBody>
      </p:sp>
      <p:sp>
        <p:nvSpPr>
          <p:cNvPr id="5" name="1 Título"/>
          <p:cNvSpPr txBox="1">
            <a:spLocks/>
          </p:cNvSpPr>
          <p:nvPr/>
        </p:nvSpPr>
        <p:spPr>
          <a:xfrm>
            <a:off x="0" y="0"/>
            <a:ext cx="9144000" cy="1052736"/>
          </a:xfrm>
          <a:prstGeom prst="rect">
            <a:avLst/>
          </a:prstGeom>
          <a:solidFill>
            <a:schemeClr val="accent2"/>
          </a:solidFill>
        </p:spPr>
        <p:txBody>
          <a:bodyPr anchor="ctr">
            <a:normAutofit/>
          </a:bodyPr>
          <a:lstStyle/>
          <a:p>
            <a:pPr marL="514350" lvl="0" indent="-514350">
              <a:spcBef>
                <a:spcPct val="0"/>
              </a:spcBef>
              <a:defRPr/>
            </a:pPr>
            <a:r>
              <a:rPr lang="en-US" sz="3600" b="1" dirty="0" smtClean="0">
                <a:solidFill>
                  <a:schemeClr val="bg1"/>
                </a:solidFill>
                <a:latin typeface="Calibri" pitchFamily="34" charset="0"/>
                <a:cs typeface="Calibri" pitchFamily="34" charset="0"/>
              </a:rPr>
              <a:t>  </a:t>
            </a:r>
            <a:r>
              <a:rPr lang="en-AU" sz="3600" b="1" dirty="0" smtClean="0">
                <a:solidFill>
                  <a:schemeClr val="bg1"/>
                </a:solidFill>
                <a:latin typeface="Calibri" pitchFamily="34" charset="0"/>
                <a:cs typeface="Calibri" pitchFamily="34" charset="0"/>
              </a:rPr>
              <a:t>Results</a:t>
            </a:r>
            <a:endParaRPr lang="en-AU" sz="3600" b="1" dirty="0">
              <a:solidFill>
                <a:schemeClr val="bg1"/>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305272" y="1052735"/>
            <a:ext cx="8533456" cy="5819223"/>
          </a:xfrm>
        </p:spPr>
        <p:txBody>
          <a:bodyPr>
            <a:normAutofit/>
          </a:bodyPr>
          <a:lstStyle/>
          <a:p>
            <a:pPr marL="0" indent="0" algn="just">
              <a:buNone/>
            </a:pPr>
            <a:r>
              <a:rPr lang="en-US" sz="2400" dirty="0" smtClean="0">
                <a:latin typeface="Calibri" pitchFamily="34" charset="0"/>
                <a:cs typeface="Calibri" pitchFamily="34" charset="0"/>
              </a:rPr>
              <a:t>Grand mean, Latin America estimated and reported </a:t>
            </a:r>
          </a:p>
          <a:p>
            <a:pPr marL="0" indent="0"/>
            <a:endParaRPr lang="es-AR" sz="2400" dirty="0" smtClean="0">
              <a:latin typeface="Calibri" pitchFamily="34" charset="0"/>
              <a:cs typeface="Calibri" pitchFamily="34" charset="0"/>
            </a:endParaRPr>
          </a:p>
          <a:p>
            <a:pPr marL="0" indent="0" algn="just">
              <a:buNone/>
            </a:pPr>
            <a:endParaRPr lang="es-AR" sz="2400" dirty="0">
              <a:latin typeface="Calibri" pitchFamily="34" charset="0"/>
              <a:cs typeface="Calibri" pitchFamily="34" charset="0"/>
            </a:endParaRPr>
          </a:p>
          <a:p>
            <a:pPr algn="just"/>
            <a:endParaRPr lang="es-AR" sz="2400" dirty="0" smtClean="0"/>
          </a:p>
          <a:p>
            <a:pPr algn="just"/>
            <a:endParaRPr lang="es-AR" sz="2400" dirty="0" smtClean="0"/>
          </a:p>
          <a:p>
            <a:pPr marL="0" indent="0" algn="just">
              <a:buNone/>
            </a:pPr>
            <a:endParaRPr lang="es-AR" sz="2400" dirty="0" smtClean="0"/>
          </a:p>
          <a:p>
            <a:pPr marL="0" indent="0">
              <a:buNone/>
            </a:pPr>
            <a:r>
              <a:rPr lang="es-AR" sz="2400" dirty="0" smtClean="0"/>
              <a:t>                                                   </a:t>
            </a:r>
          </a:p>
          <a:p>
            <a:endParaRPr lang="es-AR" sz="2400" dirty="0"/>
          </a:p>
          <a:p>
            <a:endParaRPr lang="es-AR" sz="2400" dirty="0" smtClean="0"/>
          </a:p>
          <a:p>
            <a:endParaRPr lang="es-AR" sz="2400" dirty="0"/>
          </a:p>
          <a:p>
            <a:endParaRPr lang="es-AR" sz="2400" dirty="0" smtClean="0"/>
          </a:p>
          <a:p>
            <a:endParaRPr lang="es-AR" sz="2400" dirty="0"/>
          </a:p>
          <a:p>
            <a:endParaRPr lang="es-AR" sz="2400" dirty="0" smtClean="0"/>
          </a:p>
          <a:p>
            <a:endParaRPr lang="es-AR" sz="2400" dirty="0"/>
          </a:p>
          <a:p>
            <a:pPr marL="0" indent="0">
              <a:buNone/>
            </a:pPr>
            <a:endParaRPr lang="es-AR" sz="2400" dirty="0"/>
          </a:p>
          <a:p>
            <a:pPr marL="0" indent="0">
              <a:buNone/>
            </a:pPr>
            <a:endParaRPr lang="es-AR" sz="2400" dirty="0" smtClean="0"/>
          </a:p>
          <a:p>
            <a:pPr marL="0" indent="0">
              <a:buNone/>
            </a:pPr>
            <a:endParaRPr lang="es-AR" sz="2400" dirty="0" smtClean="0"/>
          </a:p>
          <a:p>
            <a:endParaRPr lang="es-AR" sz="2400" dirty="0"/>
          </a:p>
          <a:p>
            <a:endParaRPr lang="es-AR" dirty="0"/>
          </a:p>
        </p:txBody>
      </p:sp>
      <p:sp>
        <p:nvSpPr>
          <p:cNvPr id="5" name="Rectangle 2"/>
          <p:cNvSpPr>
            <a:spLocks noChangeArrowheads="1"/>
          </p:cNvSpPr>
          <p:nvPr/>
        </p:nvSpPr>
        <p:spPr bwMode="auto">
          <a:xfrm>
            <a:off x="-10852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AR"/>
          </a:p>
        </p:txBody>
      </p:sp>
      <p:sp>
        <p:nvSpPr>
          <p:cNvPr id="7" name="Rectangle 3"/>
          <p:cNvSpPr>
            <a:spLocks noChangeArrowheads="1"/>
          </p:cNvSpPr>
          <p:nvPr/>
        </p:nvSpPr>
        <p:spPr bwMode="auto">
          <a:xfrm>
            <a:off x="-108520" y="4286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AR"/>
          </a:p>
        </p:txBody>
      </p:sp>
      <p:sp>
        <p:nvSpPr>
          <p:cNvPr id="16" name="15 CuadroTexto"/>
          <p:cNvSpPr txBox="1"/>
          <p:nvPr/>
        </p:nvSpPr>
        <p:spPr>
          <a:xfrm>
            <a:off x="428596" y="2643182"/>
            <a:ext cx="8286808" cy="369332"/>
          </a:xfrm>
          <a:prstGeom prst="rect">
            <a:avLst/>
          </a:prstGeom>
          <a:noFill/>
        </p:spPr>
        <p:txBody>
          <a:bodyPr wrap="square" rtlCol="0">
            <a:spAutoFit/>
          </a:bodyPr>
          <a:lstStyle/>
          <a:p>
            <a:pPr algn="ctr"/>
            <a:r>
              <a:rPr lang="en-US" b="1" dirty="0" smtClean="0">
                <a:latin typeface="Calibri" pitchFamily="34" charset="0"/>
                <a:cs typeface="Calibri" pitchFamily="34" charset="0"/>
              </a:rPr>
              <a:t>Table Nº 1.  Variance decomposition</a:t>
            </a:r>
            <a:endParaRPr lang="en-US" dirty="0">
              <a:latin typeface="Calibri" pitchFamily="34" charset="0"/>
              <a:cs typeface="Calibri" pitchFamily="34" charset="0"/>
            </a:endParaRPr>
          </a:p>
        </p:txBody>
      </p:sp>
      <p:graphicFrame>
        <p:nvGraphicFramePr>
          <p:cNvPr id="17" name="Tabla 3"/>
          <p:cNvGraphicFramePr>
            <a:graphicFrameLocks noGrp="1"/>
          </p:cNvGraphicFramePr>
          <p:nvPr>
            <p:extLst>
              <p:ext uri="{D42A27DB-BD31-4B8C-83A1-F6EECF244321}">
                <p14:modId xmlns:p14="http://schemas.microsoft.com/office/powerpoint/2010/main" val="3099626383"/>
              </p:ext>
            </p:extLst>
          </p:nvPr>
        </p:nvGraphicFramePr>
        <p:xfrm>
          <a:off x="498376" y="3212977"/>
          <a:ext cx="8147248" cy="2834623"/>
        </p:xfrm>
        <a:graphic>
          <a:graphicData uri="http://schemas.openxmlformats.org/drawingml/2006/table">
            <a:tbl>
              <a:tblPr firstRow="1" firstCol="1" bandRow="1">
                <a:tableStyleId>{5C22544A-7EE6-4342-B048-85BDC9FD1C3A}</a:tableStyleId>
              </a:tblPr>
              <a:tblGrid>
                <a:gridCol w="1422918"/>
                <a:gridCol w="3109556"/>
                <a:gridCol w="966000"/>
                <a:gridCol w="2648774"/>
              </a:tblGrid>
              <a:tr h="1152127">
                <a:tc>
                  <a:txBody>
                    <a:bodyPr/>
                    <a:lstStyle/>
                    <a:p>
                      <a:pPr algn="ctr">
                        <a:lnSpc>
                          <a:spcPct val="115000"/>
                        </a:lnSpc>
                        <a:spcAft>
                          <a:spcPts val="0"/>
                        </a:spcAft>
                      </a:pPr>
                      <a:r>
                        <a:rPr lang="en-029" sz="2400" noProof="0" dirty="0" smtClean="0">
                          <a:solidFill>
                            <a:schemeClr val="tx1"/>
                          </a:solidFill>
                          <a:effectLst/>
                          <a:latin typeface="Calibri" pitchFamily="34" charset="0"/>
                          <a:cs typeface="Calibri" pitchFamily="34" charset="0"/>
                        </a:rPr>
                        <a:t>Level</a:t>
                      </a:r>
                      <a:endParaRPr lang="en-029" sz="2400"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pPr>
                      <a:r>
                        <a:rPr kumimoji="0" lang="es-ES" sz="2400" b="1" i="0" kern="1200" dirty="0" err="1" smtClean="0">
                          <a:solidFill>
                            <a:schemeClr val="tx1"/>
                          </a:solidFill>
                          <a:latin typeface="Calibri" pitchFamily="34" charset="0"/>
                          <a:ea typeface="+mn-ea"/>
                          <a:cs typeface="Calibri" pitchFamily="34" charset="0"/>
                        </a:rPr>
                        <a:t>Observed</a:t>
                      </a:r>
                      <a:r>
                        <a:rPr kumimoji="0" lang="es-ES" sz="2400" b="1" i="0" kern="1200" dirty="0" smtClean="0">
                          <a:solidFill>
                            <a:schemeClr val="tx1"/>
                          </a:solidFill>
                          <a:latin typeface="Calibri" pitchFamily="34" charset="0"/>
                          <a:ea typeface="+mn-ea"/>
                          <a:cs typeface="Calibri" pitchFamily="34" charset="0"/>
                        </a:rPr>
                        <a:t> </a:t>
                      </a:r>
                      <a:r>
                        <a:rPr kumimoji="0" lang="es-ES" sz="2400" b="1" i="0" kern="1200" baseline="0" dirty="0" smtClean="0">
                          <a:solidFill>
                            <a:schemeClr val="tx1"/>
                          </a:solidFill>
                          <a:latin typeface="Calibri" pitchFamily="34" charset="0"/>
                          <a:ea typeface="+mn-ea"/>
                          <a:cs typeface="Calibri" pitchFamily="34" charset="0"/>
                        </a:rPr>
                        <a:t> </a:t>
                      </a:r>
                      <a:r>
                        <a:rPr kumimoji="0" lang="es-ES" sz="2400" b="1" i="0" kern="1200" dirty="0" err="1" smtClean="0">
                          <a:solidFill>
                            <a:schemeClr val="tx1"/>
                          </a:solidFill>
                          <a:latin typeface="Calibri" pitchFamily="34" charset="0"/>
                          <a:ea typeface="+mn-ea"/>
                          <a:cs typeface="Calibri" pitchFamily="34" charset="0"/>
                        </a:rPr>
                        <a:t>sample</a:t>
                      </a:r>
                      <a:r>
                        <a:rPr kumimoji="0" lang="es-ES" sz="2400" b="1" i="0" kern="1200" dirty="0" smtClean="0">
                          <a:solidFill>
                            <a:schemeClr val="tx1"/>
                          </a:solidFill>
                          <a:latin typeface="Calibri" pitchFamily="34" charset="0"/>
                          <a:ea typeface="+mn-ea"/>
                          <a:cs typeface="Calibri" pitchFamily="34" charset="0"/>
                        </a:rPr>
                        <a:t> </a:t>
                      </a:r>
                    </a:p>
                    <a:p>
                      <a:pPr algn="ctr">
                        <a:lnSpc>
                          <a:spcPct val="115000"/>
                        </a:lnSpc>
                        <a:spcAft>
                          <a:spcPts val="0"/>
                        </a:spcAft>
                      </a:pPr>
                      <a:r>
                        <a:rPr kumimoji="0" lang="es-ES" sz="2400" b="1" i="0" kern="1200" dirty="0" err="1" smtClean="0">
                          <a:solidFill>
                            <a:schemeClr val="tx1"/>
                          </a:solidFill>
                          <a:latin typeface="Calibri" pitchFamily="34" charset="0"/>
                          <a:ea typeface="+mn-ea"/>
                          <a:cs typeface="Calibri" pitchFamily="34" charset="0"/>
                        </a:rPr>
                        <a:t>Variance</a:t>
                      </a:r>
                      <a:endParaRPr lang="en-029" sz="2400" b="1"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pPr>
                      <a:r>
                        <a:rPr lang="en-029" sz="2400" noProof="0" dirty="0" smtClean="0">
                          <a:solidFill>
                            <a:schemeClr val="tx1"/>
                          </a:solidFill>
                          <a:effectLst/>
                          <a:latin typeface="Calibri" pitchFamily="34" charset="0"/>
                          <a:cs typeface="Calibri" pitchFamily="34" charset="0"/>
                        </a:rPr>
                        <a:t>Rho</a:t>
                      </a:r>
                      <a:endParaRPr lang="en-029" sz="2400"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pPr>
                      <a:r>
                        <a:rPr lang="en-029" sz="2400" noProof="0" dirty="0" smtClean="0">
                          <a:solidFill>
                            <a:schemeClr val="tx1"/>
                          </a:solidFill>
                          <a:effectLst/>
                          <a:latin typeface="Calibri" pitchFamily="34" charset="0"/>
                          <a:cs typeface="Calibri" pitchFamily="34" charset="0"/>
                        </a:rPr>
                        <a:t>Observed standard</a:t>
                      </a:r>
                      <a:r>
                        <a:rPr lang="en-029" sz="2400" baseline="0" noProof="0" dirty="0" smtClean="0">
                          <a:solidFill>
                            <a:schemeClr val="tx1"/>
                          </a:solidFill>
                          <a:effectLst/>
                          <a:latin typeface="Calibri" pitchFamily="34" charset="0"/>
                          <a:cs typeface="Calibri" pitchFamily="34" charset="0"/>
                        </a:rPr>
                        <a:t> deviation</a:t>
                      </a:r>
                      <a:endParaRPr lang="en-029" sz="2400"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86317">
                <a:tc>
                  <a:txBody>
                    <a:bodyPr/>
                    <a:lstStyle/>
                    <a:p>
                      <a:pPr algn="ctr">
                        <a:lnSpc>
                          <a:spcPct val="115000"/>
                        </a:lnSpc>
                        <a:spcAft>
                          <a:spcPts val="0"/>
                        </a:spcAft>
                      </a:pPr>
                      <a:r>
                        <a:rPr lang="en-029" sz="2400" noProof="0" smtClean="0">
                          <a:solidFill>
                            <a:schemeClr val="tx1"/>
                          </a:solidFill>
                          <a:effectLst/>
                          <a:latin typeface="Calibri" pitchFamily="34" charset="0"/>
                          <a:cs typeface="Calibri" pitchFamily="34" charset="0"/>
                        </a:rPr>
                        <a:t>Country</a:t>
                      </a:r>
                      <a:endParaRPr lang="en-029" sz="24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pPr>
                      <a:r>
                        <a:rPr lang="en-029" sz="2400" noProof="0" dirty="0" smtClean="0">
                          <a:solidFill>
                            <a:schemeClr val="tx1"/>
                          </a:solidFill>
                          <a:effectLst/>
                          <a:latin typeface="Calibri" pitchFamily="34" charset="0"/>
                          <a:cs typeface="Calibri" pitchFamily="34" charset="0"/>
                        </a:rPr>
                        <a:t>514.2</a:t>
                      </a:r>
                      <a:endParaRPr lang="en-029" sz="2400"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pPr>
                      <a:r>
                        <a:rPr lang="en-029" sz="2400" noProof="0" dirty="0" smtClean="0">
                          <a:solidFill>
                            <a:schemeClr val="tx1"/>
                          </a:solidFill>
                          <a:effectLst/>
                          <a:latin typeface="Calibri" pitchFamily="34" charset="0"/>
                          <a:cs typeface="Calibri" pitchFamily="34" charset="0"/>
                        </a:rPr>
                        <a:t>8.6%</a:t>
                      </a:r>
                      <a:endParaRPr lang="en-029" sz="2400"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pPr>
                      <a:r>
                        <a:rPr lang="en-029" sz="2400" noProof="0" smtClean="0">
                          <a:solidFill>
                            <a:schemeClr val="tx1"/>
                          </a:solidFill>
                          <a:effectLst/>
                          <a:latin typeface="Calibri" pitchFamily="34" charset="0"/>
                          <a:cs typeface="Calibri" pitchFamily="34" charset="0"/>
                        </a:rPr>
                        <a:t>22.6</a:t>
                      </a:r>
                      <a:endParaRPr lang="en-029" sz="24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78889">
                <a:tc>
                  <a:txBody>
                    <a:bodyPr/>
                    <a:lstStyle/>
                    <a:p>
                      <a:pPr algn="ctr">
                        <a:lnSpc>
                          <a:spcPct val="115000"/>
                        </a:lnSpc>
                        <a:spcAft>
                          <a:spcPts val="0"/>
                        </a:spcAft>
                      </a:pPr>
                      <a:r>
                        <a:rPr lang="en-029" sz="2400" noProof="0" smtClean="0">
                          <a:solidFill>
                            <a:schemeClr val="tx1"/>
                          </a:solidFill>
                          <a:effectLst/>
                          <a:latin typeface="Calibri" pitchFamily="34" charset="0"/>
                          <a:cs typeface="Calibri" pitchFamily="34" charset="0"/>
                        </a:rPr>
                        <a:t>School</a:t>
                      </a:r>
                      <a:endParaRPr lang="en-029" sz="24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pPr>
                      <a:r>
                        <a:rPr lang="en-029" sz="2400" noProof="0" smtClean="0">
                          <a:solidFill>
                            <a:schemeClr val="tx1"/>
                          </a:solidFill>
                          <a:effectLst/>
                          <a:latin typeface="Calibri" pitchFamily="34" charset="0"/>
                          <a:cs typeface="Calibri" pitchFamily="34" charset="0"/>
                        </a:rPr>
                        <a:t>2495.7</a:t>
                      </a:r>
                      <a:endParaRPr lang="en-029" sz="24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pPr>
                      <a:r>
                        <a:rPr lang="en-029" sz="2400" noProof="0" dirty="0" smtClean="0">
                          <a:solidFill>
                            <a:schemeClr val="tx1"/>
                          </a:solidFill>
                          <a:effectLst/>
                          <a:latin typeface="Calibri" pitchFamily="34" charset="0"/>
                          <a:cs typeface="Calibri" pitchFamily="34" charset="0"/>
                        </a:rPr>
                        <a:t>41.6%</a:t>
                      </a:r>
                      <a:endParaRPr lang="en-029" sz="2400"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pPr>
                      <a:r>
                        <a:rPr lang="en-029" sz="2400" noProof="0" dirty="0" smtClean="0">
                          <a:solidFill>
                            <a:schemeClr val="tx1"/>
                          </a:solidFill>
                          <a:effectLst/>
                          <a:latin typeface="Calibri" pitchFamily="34" charset="0"/>
                          <a:cs typeface="Calibri" pitchFamily="34" charset="0"/>
                        </a:rPr>
                        <a:t>49.9</a:t>
                      </a:r>
                      <a:endParaRPr lang="en-029" sz="2400"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86317">
                <a:tc>
                  <a:txBody>
                    <a:bodyPr/>
                    <a:lstStyle/>
                    <a:p>
                      <a:pPr algn="ctr">
                        <a:lnSpc>
                          <a:spcPct val="115000"/>
                        </a:lnSpc>
                        <a:spcAft>
                          <a:spcPts val="0"/>
                        </a:spcAft>
                      </a:pPr>
                      <a:r>
                        <a:rPr lang="en-029" sz="2400" noProof="0" smtClean="0">
                          <a:solidFill>
                            <a:schemeClr val="tx1"/>
                          </a:solidFill>
                          <a:effectLst/>
                          <a:latin typeface="Calibri" pitchFamily="34" charset="0"/>
                          <a:cs typeface="Calibri" pitchFamily="34" charset="0"/>
                        </a:rPr>
                        <a:t>Student</a:t>
                      </a:r>
                      <a:endParaRPr lang="en-029" sz="24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pPr>
                      <a:r>
                        <a:rPr lang="en-029" sz="2400" noProof="0" smtClean="0">
                          <a:solidFill>
                            <a:schemeClr val="tx1"/>
                          </a:solidFill>
                          <a:effectLst/>
                          <a:latin typeface="Calibri" pitchFamily="34" charset="0"/>
                          <a:cs typeface="Calibri" pitchFamily="34" charset="0"/>
                        </a:rPr>
                        <a:t>2982.2</a:t>
                      </a:r>
                      <a:endParaRPr lang="en-029" sz="24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pPr>
                      <a:r>
                        <a:rPr lang="en-029" sz="2400" noProof="0" smtClean="0">
                          <a:solidFill>
                            <a:schemeClr val="tx1"/>
                          </a:solidFill>
                          <a:effectLst/>
                          <a:latin typeface="Calibri" pitchFamily="34" charset="0"/>
                          <a:cs typeface="Calibri" pitchFamily="34" charset="0"/>
                        </a:rPr>
                        <a:t>49.8%</a:t>
                      </a:r>
                      <a:endParaRPr lang="en-029" sz="24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pPr>
                      <a:r>
                        <a:rPr lang="en-029" sz="2400" noProof="0" dirty="0" smtClean="0">
                          <a:solidFill>
                            <a:schemeClr val="tx1"/>
                          </a:solidFill>
                          <a:effectLst/>
                          <a:latin typeface="Calibri" pitchFamily="34" charset="0"/>
                          <a:cs typeface="Calibri" pitchFamily="34" charset="0"/>
                        </a:rPr>
                        <a:t>54.6</a:t>
                      </a:r>
                      <a:endParaRPr lang="en-029" sz="2400"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86317">
                <a:tc>
                  <a:txBody>
                    <a:bodyPr/>
                    <a:lstStyle/>
                    <a:p>
                      <a:pPr algn="ctr">
                        <a:lnSpc>
                          <a:spcPct val="115000"/>
                        </a:lnSpc>
                        <a:spcAft>
                          <a:spcPts val="0"/>
                        </a:spcAft>
                      </a:pPr>
                      <a:r>
                        <a:rPr lang="en-029" sz="2400" noProof="0" dirty="0" smtClean="0">
                          <a:solidFill>
                            <a:schemeClr val="tx1"/>
                          </a:solidFill>
                          <a:effectLst/>
                          <a:latin typeface="Calibri" pitchFamily="34" charset="0"/>
                          <a:cs typeface="Calibri" pitchFamily="34" charset="0"/>
                        </a:rPr>
                        <a:t>Total</a:t>
                      </a:r>
                      <a:endParaRPr lang="en-029" sz="2400"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pPr>
                      <a:r>
                        <a:rPr lang="en-029" sz="2400" b="0" noProof="0" smtClean="0">
                          <a:solidFill>
                            <a:schemeClr val="tx1"/>
                          </a:solidFill>
                          <a:effectLst/>
                          <a:latin typeface="Calibri" pitchFamily="34" charset="0"/>
                          <a:cs typeface="Calibri" pitchFamily="34" charset="0"/>
                        </a:rPr>
                        <a:t>5992.1</a:t>
                      </a:r>
                      <a:endParaRPr lang="en-029" sz="2400" b="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pPr>
                      <a:r>
                        <a:rPr lang="en-029" sz="2400" b="0" noProof="0" smtClean="0">
                          <a:solidFill>
                            <a:schemeClr val="tx1"/>
                          </a:solidFill>
                          <a:effectLst/>
                          <a:latin typeface="Calibri" pitchFamily="34" charset="0"/>
                          <a:cs typeface="Calibri" pitchFamily="34" charset="0"/>
                        </a:rPr>
                        <a:t>100%</a:t>
                      </a:r>
                      <a:endParaRPr lang="en-029" sz="2400" b="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ct val="115000"/>
                        </a:lnSpc>
                        <a:spcAft>
                          <a:spcPts val="0"/>
                        </a:spcAft>
                      </a:pPr>
                      <a:r>
                        <a:rPr lang="en-029" sz="2400" b="0" noProof="0" dirty="0" smtClean="0">
                          <a:solidFill>
                            <a:schemeClr val="tx1"/>
                          </a:solidFill>
                          <a:effectLst/>
                          <a:latin typeface="Calibri" pitchFamily="34" charset="0"/>
                          <a:cs typeface="Calibri" pitchFamily="34" charset="0"/>
                        </a:rPr>
                        <a:t>127.1</a:t>
                      </a:r>
                      <a:endParaRPr lang="en-029" sz="2400" b="0"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19" name="Rectángulo 1"/>
          <p:cNvSpPr/>
          <p:nvPr/>
        </p:nvSpPr>
        <p:spPr>
          <a:xfrm>
            <a:off x="1285852" y="6072206"/>
            <a:ext cx="6174432" cy="338554"/>
          </a:xfrm>
          <a:prstGeom prst="rect">
            <a:avLst/>
          </a:prstGeom>
        </p:spPr>
        <p:txBody>
          <a:bodyPr wrap="square">
            <a:spAutoFit/>
          </a:bodyPr>
          <a:lstStyle/>
          <a:p>
            <a:pPr algn="ctr"/>
            <a:r>
              <a:rPr lang="en-CA" sz="1600" dirty="0" smtClean="0">
                <a:latin typeface="Calibri" pitchFamily="34" charset="0"/>
                <a:cs typeface="Calibri" pitchFamily="34" charset="0"/>
              </a:rPr>
              <a:t>Source: own calculations. </a:t>
            </a:r>
            <a:endParaRPr lang="en-CA" sz="1600" dirty="0">
              <a:latin typeface="Calibri" pitchFamily="34" charset="0"/>
              <a:cs typeface="Calibri" pitchFamily="34" charset="0"/>
            </a:endParaRPr>
          </a:p>
        </p:txBody>
      </p:sp>
      <p:sp>
        <p:nvSpPr>
          <p:cNvPr id="4301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dirty="0"/>
          </a:p>
        </p:txBody>
      </p:sp>
      <p:pic>
        <p:nvPicPr>
          <p:cNvPr id="43009"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491880" y="1852161"/>
            <a:ext cx="2776604" cy="383162"/>
          </a:xfrm>
          <a:prstGeom prst="rect">
            <a:avLst/>
          </a:prstGeom>
          <a:noFill/>
        </p:spPr>
      </p:pic>
      <p:sp>
        <p:nvSpPr>
          <p:cNvPr id="12" name="11 Elipse"/>
          <p:cNvSpPr/>
          <p:nvPr/>
        </p:nvSpPr>
        <p:spPr>
          <a:xfrm>
            <a:off x="5004048" y="4302207"/>
            <a:ext cx="936104" cy="566953"/>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3" name="1 Título"/>
          <p:cNvSpPr txBox="1">
            <a:spLocks/>
          </p:cNvSpPr>
          <p:nvPr/>
        </p:nvSpPr>
        <p:spPr>
          <a:xfrm>
            <a:off x="0" y="0"/>
            <a:ext cx="9144000" cy="1052736"/>
          </a:xfrm>
          <a:prstGeom prst="rect">
            <a:avLst/>
          </a:prstGeom>
          <a:solidFill>
            <a:schemeClr val="accent2"/>
          </a:solidFill>
        </p:spPr>
        <p:txBody>
          <a:bodyPr anchor="ctr">
            <a:normAutofit/>
          </a:bodyPr>
          <a:lstStyle/>
          <a:p>
            <a:pPr marL="514350" lvl="0" indent="-514350">
              <a:spcBef>
                <a:spcPct val="0"/>
              </a:spcBef>
              <a:defRPr/>
            </a:pPr>
            <a:r>
              <a:rPr lang="en-US" sz="3600" b="1" dirty="0" smtClean="0">
                <a:solidFill>
                  <a:schemeClr val="bg1"/>
                </a:solidFill>
                <a:latin typeface="Calibri" pitchFamily="34" charset="0"/>
                <a:cs typeface="Calibri" pitchFamily="34" charset="0"/>
              </a:rPr>
              <a:t>Variance decomposition</a:t>
            </a:r>
            <a:endParaRPr lang="en-US" sz="3600" b="1" dirty="0">
              <a:solidFill>
                <a:schemeClr val="bg1"/>
              </a:solidFill>
              <a:latin typeface="Calibri" pitchFamily="34" charset="0"/>
              <a:cs typeface="Calibri" pitchFamily="34" charset="0"/>
            </a:endParaRPr>
          </a:p>
        </p:txBody>
      </p:sp>
      <p:sp>
        <p:nvSpPr>
          <p:cNvPr id="2" name="Down Arrow 1"/>
          <p:cNvSpPr/>
          <p:nvPr/>
        </p:nvSpPr>
        <p:spPr>
          <a:xfrm>
            <a:off x="4644008" y="1484784"/>
            <a:ext cx="72008" cy="36737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a:off x="5904148" y="1505528"/>
            <a:ext cx="72008" cy="36737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03147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0" y="0"/>
            <a:ext cx="9144000" cy="1052736"/>
          </a:xfrm>
          <a:prstGeom prst="rect">
            <a:avLst/>
          </a:prstGeom>
          <a:solidFill>
            <a:schemeClr val="accent2"/>
          </a:solidFill>
        </p:spPr>
        <p:txBody>
          <a:bodyPr anchor="ctr">
            <a:normAutofit/>
          </a:bodyPr>
          <a:lstStyle/>
          <a:p>
            <a:pPr marL="514350" lvl="0" indent="-514350">
              <a:spcBef>
                <a:spcPct val="0"/>
              </a:spcBef>
              <a:defRPr/>
            </a:pPr>
            <a:r>
              <a:rPr lang="en-US" sz="3600" b="1" dirty="0" smtClean="0">
                <a:solidFill>
                  <a:schemeClr val="bg1"/>
                </a:solidFill>
                <a:latin typeface="Calibri" pitchFamily="34" charset="0"/>
                <a:cs typeface="Calibri" pitchFamily="34" charset="0"/>
              </a:rPr>
              <a:t>Relevant results </a:t>
            </a:r>
            <a:r>
              <a:rPr lang="en-US" sz="3600" b="1" dirty="0">
                <a:solidFill>
                  <a:schemeClr val="bg1"/>
                </a:solidFill>
                <a:latin typeface="Calibri" pitchFamily="34" charset="0"/>
                <a:cs typeface="Calibri" pitchFamily="34" charset="0"/>
              </a:rPr>
              <a:t>of the complete model</a:t>
            </a:r>
          </a:p>
        </p:txBody>
      </p:sp>
      <p:graphicFrame>
        <p:nvGraphicFramePr>
          <p:cNvPr id="3" name="Tabla 1"/>
          <p:cNvGraphicFramePr>
            <a:graphicFrameLocks noGrp="1"/>
          </p:cNvGraphicFramePr>
          <p:nvPr>
            <p:extLst>
              <p:ext uri="{D42A27DB-BD31-4B8C-83A1-F6EECF244321}">
                <p14:modId xmlns:p14="http://schemas.microsoft.com/office/powerpoint/2010/main" val="1690930868"/>
              </p:ext>
            </p:extLst>
          </p:nvPr>
        </p:nvGraphicFramePr>
        <p:xfrm>
          <a:off x="1785918" y="2928934"/>
          <a:ext cx="5616625" cy="1577340"/>
        </p:xfrm>
        <a:graphic>
          <a:graphicData uri="http://schemas.openxmlformats.org/drawingml/2006/table">
            <a:tbl>
              <a:tblPr firstRow="1" firstCol="1" bandRow="1">
                <a:tableStyleId>{5C22544A-7EE6-4342-B048-85BDC9FD1C3A}</a:tableStyleId>
              </a:tblPr>
              <a:tblGrid>
                <a:gridCol w="3071834"/>
                <a:gridCol w="1285884"/>
                <a:gridCol w="1258907"/>
              </a:tblGrid>
              <a:tr h="593356">
                <a:tc>
                  <a:txBody>
                    <a:bodyPr/>
                    <a:lstStyle/>
                    <a:p>
                      <a:pPr algn="l">
                        <a:lnSpc>
                          <a:spcPct val="115000"/>
                        </a:lnSpc>
                        <a:spcAft>
                          <a:spcPts val="0"/>
                        </a:spcAft>
                      </a:pPr>
                      <a:r>
                        <a:rPr lang="es-AR" sz="1800" dirty="0" smtClean="0">
                          <a:solidFill>
                            <a:schemeClr val="tx1"/>
                          </a:solidFill>
                          <a:effectLst/>
                          <a:latin typeface="Calibri" pitchFamily="34" charset="0"/>
                          <a:cs typeface="Calibri" pitchFamily="34" charset="0"/>
                        </a:rPr>
                        <a:t>COUNTRY-LEVEL</a:t>
                      </a:r>
                      <a:r>
                        <a:rPr lang="es-AR" sz="1800" baseline="0" dirty="0" smtClean="0">
                          <a:solidFill>
                            <a:schemeClr val="tx1"/>
                          </a:solidFill>
                          <a:effectLst/>
                          <a:latin typeface="Calibri" pitchFamily="34" charset="0"/>
                          <a:cs typeface="Calibri" pitchFamily="34" charset="0"/>
                        </a:rPr>
                        <a:t> </a:t>
                      </a:r>
                      <a:r>
                        <a:rPr lang="es-AR" sz="1800" dirty="0" smtClean="0">
                          <a:solidFill>
                            <a:schemeClr val="tx1"/>
                          </a:solidFill>
                          <a:effectLst/>
                          <a:latin typeface="Calibri" pitchFamily="34" charset="0"/>
                          <a:cs typeface="Calibri" pitchFamily="34" charset="0"/>
                        </a:rPr>
                        <a:t>VARIABLES</a:t>
                      </a:r>
                      <a:endParaRPr lang="es-AR" sz="180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ct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s-AR" sz="1800" dirty="0" err="1" smtClean="0">
                          <a:solidFill>
                            <a:schemeClr val="tx1"/>
                          </a:solidFill>
                          <a:effectLst/>
                          <a:latin typeface="Calibri" pitchFamily="34" charset="0"/>
                          <a:cs typeface="Calibri" pitchFamily="34" charset="0"/>
                        </a:rPr>
                        <a:t>Coefficient</a:t>
                      </a:r>
                      <a:endParaRPr lang="es-AR" sz="180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ct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s-AR" sz="1800" dirty="0" smtClean="0">
                          <a:solidFill>
                            <a:schemeClr val="tx1"/>
                          </a:solidFill>
                          <a:effectLst/>
                          <a:latin typeface="Calibri" pitchFamily="34" charset="0"/>
                          <a:cs typeface="Calibri" pitchFamily="34" charset="0"/>
                        </a:rPr>
                        <a:t>Standard</a:t>
                      </a:r>
                      <a:r>
                        <a:rPr lang="es-AR" sz="1800" baseline="0" dirty="0" smtClean="0">
                          <a:solidFill>
                            <a:schemeClr val="tx1"/>
                          </a:solidFill>
                          <a:effectLst/>
                          <a:latin typeface="Calibri" pitchFamily="34" charset="0"/>
                          <a:cs typeface="Calibri" pitchFamily="34" charset="0"/>
                        </a:rPr>
                        <a:t> error</a:t>
                      </a:r>
                      <a:endParaRPr lang="es-AR" sz="180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ct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00959">
                <a:tc>
                  <a:txBody>
                    <a:bodyPr/>
                    <a:lstStyle/>
                    <a:p>
                      <a:pPr algn="l">
                        <a:lnSpc>
                          <a:spcPct val="115000"/>
                        </a:lnSpc>
                        <a:spcAft>
                          <a:spcPts val="0"/>
                        </a:spcAft>
                      </a:pPr>
                      <a:endParaRPr lang="es-AR" sz="1800" b="1"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T w="12700" cap="flat" cmpd="sng" algn="ctr">
                      <a:solidFill>
                        <a:schemeClr val="tx1"/>
                      </a:solidFill>
                      <a:prstDash val="solid"/>
                      <a:round/>
                      <a:headEnd type="none" w="med" len="med"/>
                      <a:tailEnd type="none" w="med" len="med"/>
                    </a:lnT>
                    <a:solidFill>
                      <a:schemeClr val="bg1"/>
                    </a:solidFill>
                  </a:tcPr>
                </a:tc>
                <a:tc>
                  <a:txBody>
                    <a:bodyPr/>
                    <a:lstStyle/>
                    <a:p>
                      <a:pPr algn="l">
                        <a:lnSpc>
                          <a:spcPct val="115000"/>
                        </a:lnSpc>
                        <a:spcAft>
                          <a:spcPts val="0"/>
                        </a:spcAft>
                      </a:pPr>
                      <a:r>
                        <a:rPr lang="es-AR" sz="1800" dirty="0" smtClean="0">
                          <a:solidFill>
                            <a:schemeClr val="tx1"/>
                          </a:solidFill>
                          <a:effectLst/>
                          <a:latin typeface="Calibri" pitchFamily="34" charset="0"/>
                          <a:cs typeface="Calibri" pitchFamily="34" charset="0"/>
                        </a:rPr>
                        <a:t> </a:t>
                      </a:r>
                      <a:endParaRPr lang="es-AR" sz="180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T w="12700" cap="flat" cmpd="sng" algn="ctr">
                      <a:solidFill>
                        <a:schemeClr val="tx1"/>
                      </a:solidFill>
                      <a:prstDash val="solid"/>
                      <a:round/>
                      <a:headEnd type="none" w="med" len="med"/>
                      <a:tailEnd type="none" w="med" len="med"/>
                    </a:lnT>
                    <a:solidFill>
                      <a:schemeClr val="bg1"/>
                    </a:solidFill>
                  </a:tcPr>
                </a:tc>
                <a:tc>
                  <a:txBody>
                    <a:bodyPr/>
                    <a:lstStyle/>
                    <a:p>
                      <a:pPr algn="l">
                        <a:lnSpc>
                          <a:spcPct val="115000"/>
                        </a:lnSpc>
                        <a:spcAft>
                          <a:spcPts val="0"/>
                        </a:spcAft>
                      </a:pPr>
                      <a:r>
                        <a:rPr lang="es-AR" sz="1800" dirty="0" smtClean="0">
                          <a:solidFill>
                            <a:schemeClr val="tx1"/>
                          </a:solidFill>
                          <a:effectLst/>
                          <a:latin typeface="Calibri" pitchFamily="34" charset="0"/>
                          <a:cs typeface="Calibri" pitchFamily="34" charset="0"/>
                        </a:rPr>
                        <a:t> </a:t>
                      </a:r>
                      <a:endParaRPr lang="es-AR" sz="180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T w="12700" cap="flat" cmpd="sng" algn="ctr">
                      <a:solidFill>
                        <a:schemeClr val="tx1"/>
                      </a:solidFill>
                      <a:prstDash val="solid"/>
                      <a:round/>
                      <a:headEnd type="none" w="med" len="med"/>
                      <a:tailEnd type="none" w="med" len="med"/>
                    </a:lnT>
                    <a:solidFill>
                      <a:schemeClr val="bg1"/>
                    </a:solidFill>
                  </a:tcPr>
                </a:tc>
              </a:tr>
              <a:tr h="300959">
                <a:tc>
                  <a:txBody>
                    <a:bodyPr/>
                    <a:lstStyle/>
                    <a:p>
                      <a:pPr algn="l">
                        <a:lnSpc>
                          <a:spcPct val="115000"/>
                        </a:lnSpc>
                        <a:spcAft>
                          <a:spcPts val="0"/>
                        </a:spcAft>
                      </a:pPr>
                      <a:r>
                        <a:rPr lang="es-AR" sz="1800" b="0" dirty="0" smtClean="0">
                          <a:solidFill>
                            <a:schemeClr val="tx1"/>
                          </a:solidFill>
                          <a:effectLst/>
                          <a:latin typeface="Calibri" panose="020F0502020204030204" pitchFamily="34" charset="0"/>
                          <a:ea typeface="Calibri" panose="020F0502020204030204" pitchFamily="34" charset="0"/>
                          <a:cs typeface="Calibri" pitchFamily="34" charset="0"/>
                        </a:rPr>
                        <a:t>BROADBAND</a:t>
                      </a:r>
                      <a:endParaRPr lang="es-AR" sz="1800" b="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s-AR" sz="1800" dirty="0" smtClean="0">
                          <a:solidFill>
                            <a:schemeClr val="tx1"/>
                          </a:solidFill>
                          <a:effectLst/>
                          <a:latin typeface="Calibri" pitchFamily="34" charset="0"/>
                          <a:cs typeface="Calibri" pitchFamily="34" charset="0"/>
                        </a:rPr>
                        <a:t>1.350*</a:t>
                      </a:r>
                      <a:endParaRPr lang="es-AR" sz="180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s-AR" sz="1800" dirty="0" smtClean="0">
                          <a:solidFill>
                            <a:schemeClr val="tx1"/>
                          </a:solidFill>
                          <a:effectLst/>
                          <a:latin typeface="Calibri" pitchFamily="34" charset="0"/>
                          <a:cs typeface="Calibri" pitchFamily="34" charset="0"/>
                        </a:rPr>
                        <a:t>0.819</a:t>
                      </a:r>
                      <a:endParaRPr lang="es-AR" sz="180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r>
              <a:tr h="300959">
                <a:tc>
                  <a:txBody>
                    <a:bodyPr/>
                    <a:lstStyle/>
                    <a:p>
                      <a:pPr algn="l">
                        <a:lnSpc>
                          <a:spcPct val="115000"/>
                        </a:lnSpc>
                        <a:spcAft>
                          <a:spcPts val="0"/>
                        </a:spcAft>
                      </a:pPr>
                      <a:r>
                        <a:rPr lang="es-AR" sz="1800" b="0" dirty="0" smtClean="0">
                          <a:solidFill>
                            <a:schemeClr val="tx1"/>
                          </a:solidFill>
                          <a:effectLst/>
                          <a:latin typeface="Calibri" panose="020F0502020204030204" pitchFamily="34" charset="0"/>
                          <a:ea typeface="Calibri" panose="020F0502020204030204" pitchFamily="34" charset="0"/>
                          <a:cs typeface="Calibri" pitchFamily="34" charset="0"/>
                        </a:rPr>
                        <a:t>INNOVATIVE ENVIRONMENT</a:t>
                      </a:r>
                      <a:endParaRPr lang="es-AR" sz="1800" b="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B w="28575"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s-AR" sz="1800" dirty="0" smtClean="0">
                          <a:solidFill>
                            <a:schemeClr val="tx1"/>
                          </a:solidFill>
                          <a:effectLst/>
                          <a:latin typeface="Calibri" pitchFamily="34" charset="0"/>
                          <a:cs typeface="Calibri" pitchFamily="34" charset="0"/>
                        </a:rPr>
                        <a:t>2.308*</a:t>
                      </a:r>
                      <a:endParaRPr lang="es-AR" sz="180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B w="28575"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s-AR" sz="1800" dirty="0" smtClean="0">
                          <a:solidFill>
                            <a:schemeClr val="tx1"/>
                          </a:solidFill>
                          <a:effectLst/>
                          <a:latin typeface="Calibri" pitchFamily="34" charset="0"/>
                          <a:ea typeface="+mn-ea"/>
                          <a:cs typeface="Calibri" pitchFamily="34" charset="0"/>
                        </a:rPr>
                        <a:t>1.217</a:t>
                      </a:r>
                      <a:endParaRPr lang="es-AR" sz="180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B w="28575" cap="flat" cmpd="sng" algn="ctr">
                      <a:solidFill>
                        <a:schemeClr val="tx1"/>
                      </a:solidFill>
                      <a:prstDash val="solid"/>
                      <a:round/>
                      <a:headEnd type="none" w="med" len="med"/>
                      <a:tailEnd type="none" w="med" len="med"/>
                    </a:lnB>
                    <a:solidFill>
                      <a:schemeClr val="bg1"/>
                    </a:solidFill>
                  </a:tcPr>
                </a:tc>
              </a:tr>
            </a:tbl>
          </a:graphicData>
        </a:graphic>
      </p:graphicFrame>
      <p:sp>
        <p:nvSpPr>
          <p:cNvPr id="4" name="3 Rectángulo"/>
          <p:cNvSpPr/>
          <p:nvPr/>
        </p:nvSpPr>
        <p:spPr>
          <a:xfrm>
            <a:off x="285720" y="2143116"/>
            <a:ext cx="8572560" cy="646331"/>
          </a:xfrm>
          <a:prstGeom prst="rect">
            <a:avLst/>
          </a:prstGeom>
        </p:spPr>
        <p:txBody>
          <a:bodyPr wrap="square">
            <a:spAutoFit/>
          </a:bodyPr>
          <a:lstStyle/>
          <a:p>
            <a:pPr algn="ctr"/>
            <a:r>
              <a:rPr lang="es-AR" b="1" dirty="0" err="1" smtClean="0">
                <a:latin typeface="Calibri" pitchFamily="34" charset="0"/>
                <a:cs typeface="Calibri" pitchFamily="34" charset="0"/>
              </a:rPr>
              <a:t>Table</a:t>
            </a:r>
            <a:r>
              <a:rPr lang="es-AR" b="1" dirty="0" smtClean="0">
                <a:latin typeface="Calibri" pitchFamily="34" charset="0"/>
                <a:cs typeface="Calibri" pitchFamily="34" charset="0"/>
              </a:rPr>
              <a:t> Nº 2</a:t>
            </a:r>
            <a:r>
              <a:rPr lang="en-US" b="1" dirty="0" smtClean="0">
                <a:latin typeface="Calibri" pitchFamily="34" charset="0"/>
                <a:cs typeface="Calibri" pitchFamily="34" charset="0"/>
              </a:rPr>
              <a:t>: The contribution of institutional variables reflecting the degree of PISA results to country alignment  to global knowledge society</a:t>
            </a:r>
            <a:endParaRPr lang="es-AR" b="1" dirty="0"/>
          </a:p>
        </p:txBody>
      </p:sp>
      <p:sp>
        <p:nvSpPr>
          <p:cNvPr id="6" name="CuadroTexto 2"/>
          <p:cNvSpPr txBox="1"/>
          <p:nvPr/>
        </p:nvSpPr>
        <p:spPr>
          <a:xfrm>
            <a:off x="1714480" y="4643446"/>
            <a:ext cx="6120680" cy="1123384"/>
          </a:xfrm>
          <a:prstGeom prst="rect">
            <a:avLst/>
          </a:prstGeom>
          <a:noFill/>
        </p:spPr>
        <p:txBody>
          <a:bodyPr wrap="square" rtlCol="0">
            <a:spAutoFit/>
          </a:bodyPr>
          <a:lstStyle/>
          <a:p>
            <a:r>
              <a:rPr lang="es-AR" sz="1500" dirty="0" smtClean="0">
                <a:latin typeface="Perpetua (CAL)"/>
              </a:rPr>
              <a:t>*** </a:t>
            </a:r>
            <a:r>
              <a:rPr lang="es-AR" sz="1500" dirty="0">
                <a:latin typeface="Perpetua (CAL)"/>
              </a:rPr>
              <a:t>p&lt;0,01, ** p&lt;0,05, * </a:t>
            </a:r>
            <a:r>
              <a:rPr lang="es-AR" sz="1500" dirty="0" smtClean="0">
                <a:latin typeface="Perpetua (CAL)"/>
              </a:rPr>
              <a:t>p&lt;0,1</a:t>
            </a:r>
          </a:p>
          <a:p>
            <a:pPr algn="ctr"/>
            <a:r>
              <a:rPr lang="es-ES" sz="1600" dirty="0" smtClean="0">
                <a:latin typeface="Perpetua (CAL)"/>
              </a:rPr>
              <a:t> </a:t>
            </a:r>
            <a:endParaRPr lang="es-AR" sz="1600" dirty="0">
              <a:latin typeface="Perpetua (CAL)"/>
            </a:endParaRPr>
          </a:p>
          <a:p>
            <a:endParaRPr lang="es-AR" dirty="0"/>
          </a:p>
          <a:p>
            <a:endParaRPr lang="es-AR" dirty="0"/>
          </a:p>
        </p:txBody>
      </p:sp>
    </p:spTree>
    <p:extLst>
      <p:ext uri="{BB962C8B-B14F-4D97-AF65-F5344CB8AC3E}">
        <p14:creationId xmlns:p14="http://schemas.microsoft.com/office/powerpoint/2010/main" val="4231851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457200" y="277813"/>
            <a:ext cx="8229600" cy="703262"/>
          </a:xfrm>
          <a:prstGeom prst="rect">
            <a:avLst/>
          </a:prstGeom>
        </p:spPr>
        <p:txBody>
          <a:bodyPr bIns="91440" anchor="b" anchorCtr="0">
            <a:normAutofit lnSpcReduction="10000"/>
          </a:bodyPr>
          <a:lstStyle/>
          <a:p>
            <a:pPr marL="0" marR="0" lvl="0" indent="0" defTabSz="914400" rtl="0" eaLnBrk="1" fontAlgn="auto" latinLnBrk="0" hangingPunct="1">
              <a:lnSpc>
                <a:spcPct val="100000"/>
              </a:lnSpc>
              <a:spcBef>
                <a:spcPct val="0"/>
              </a:spcBef>
              <a:spcAft>
                <a:spcPts val="0"/>
              </a:spcAft>
              <a:buClrTx/>
              <a:buSzTx/>
              <a:buFontTx/>
              <a:buNone/>
              <a:tabLst/>
              <a:defRPr/>
            </a:pPr>
            <a:endParaRPr kumimoji="0" lang="es-ES" sz="4000" b="1" i="0" u="none" strike="noStrike" kern="1200" cap="none" spc="0" normalizeH="0" baseline="0" noProof="0" dirty="0" smtClean="0">
              <a:ln>
                <a:noFill/>
              </a:ln>
              <a:solidFill>
                <a:schemeClr val="tx2"/>
              </a:solidFill>
              <a:effectLst/>
              <a:uLnTx/>
              <a:uFillTx/>
              <a:latin typeface="Calibri" pitchFamily="34" charset="0"/>
              <a:ea typeface="+mj-ea"/>
              <a:cs typeface="Times New Roman" pitchFamily="18" charset="0"/>
            </a:endParaRPr>
          </a:p>
        </p:txBody>
      </p:sp>
      <p:sp>
        <p:nvSpPr>
          <p:cNvPr id="5" name="Rectangle 3"/>
          <p:cNvSpPr txBox="1">
            <a:spLocks noChangeArrowheads="1"/>
          </p:cNvSpPr>
          <p:nvPr/>
        </p:nvSpPr>
        <p:spPr>
          <a:xfrm>
            <a:off x="285720" y="928670"/>
            <a:ext cx="8643998" cy="5740690"/>
          </a:xfrm>
          <a:prstGeom prst="rect">
            <a:avLst/>
          </a:prstGeom>
        </p:spPr>
        <p:txBody>
          <a:bodyPr>
            <a:noAutofit/>
          </a:bodyPr>
          <a:lstStyle/>
          <a:p>
            <a:pPr algn="just">
              <a:spcBef>
                <a:spcPct val="50000"/>
              </a:spcBef>
              <a:buSzPct val="100000"/>
              <a:defRPr/>
            </a:pPr>
            <a:endParaRPr lang="en-US" sz="2500" dirty="0" smtClean="0">
              <a:latin typeface="Calibri" pitchFamily="34" charset="0"/>
            </a:endParaRPr>
          </a:p>
          <a:p>
            <a:pPr marL="571500" indent="-571500">
              <a:lnSpc>
                <a:spcPct val="110000"/>
              </a:lnSpc>
              <a:spcBef>
                <a:spcPct val="50000"/>
              </a:spcBef>
              <a:buSzPct val="100000"/>
              <a:defRPr/>
            </a:pPr>
            <a:r>
              <a:rPr lang="en-US" sz="3200" dirty="0" smtClean="0">
                <a:latin typeface="Calibri" pitchFamily="34" charset="0"/>
              </a:rPr>
              <a:t>I</a:t>
            </a:r>
            <a:r>
              <a:rPr lang="en-US" sz="3200" smtClean="0">
                <a:latin typeface="Calibri" pitchFamily="34" charset="0"/>
              </a:rPr>
              <a:t>.  Motivation</a:t>
            </a:r>
            <a:endParaRPr lang="en-US" sz="3200" dirty="0" smtClean="0">
              <a:latin typeface="Calibri" pitchFamily="34" charset="0"/>
            </a:endParaRPr>
          </a:p>
          <a:p>
            <a:pPr marL="571500" indent="-571500">
              <a:lnSpc>
                <a:spcPct val="110000"/>
              </a:lnSpc>
              <a:spcBef>
                <a:spcPct val="50000"/>
              </a:spcBef>
              <a:buSzPct val="100000"/>
              <a:buAutoNum type="romanUcPeriod"/>
              <a:defRPr/>
            </a:pPr>
            <a:endParaRPr lang="en-US" sz="2000" dirty="0" smtClean="0">
              <a:latin typeface="Calibri" pitchFamily="34" charset="0"/>
            </a:endParaRPr>
          </a:p>
          <a:p>
            <a:pPr marL="571500" indent="-571500">
              <a:lnSpc>
                <a:spcPct val="110000"/>
              </a:lnSpc>
              <a:spcBef>
                <a:spcPct val="50000"/>
              </a:spcBef>
              <a:buSzPct val="100000"/>
              <a:defRPr/>
            </a:pPr>
            <a:r>
              <a:rPr lang="en-US" sz="3200" dirty="0" smtClean="0">
                <a:latin typeface="Calibri" pitchFamily="34" charset="0"/>
              </a:rPr>
              <a:t>II. Methods, Research Instruments and Data Sources</a:t>
            </a:r>
          </a:p>
          <a:p>
            <a:pPr marL="571500" indent="-571500">
              <a:lnSpc>
                <a:spcPct val="110000"/>
              </a:lnSpc>
              <a:spcBef>
                <a:spcPct val="50000"/>
              </a:spcBef>
              <a:buSzPct val="100000"/>
              <a:defRPr/>
            </a:pPr>
            <a:endParaRPr lang="en-US" sz="2000" dirty="0" smtClean="0">
              <a:latin typeface="Calibri" pitchFamily="34" charset="0"/>
            </a:endParaRPr>
          </a:p>
          <a:p>
            <a:pPr marL="571500" indent="-571500">
              <a:lnSpc>
                <a:spcPct val="110000"/>
              </a:lnSpc>
              <a:spcBef>
                <a:spcPct val="50000"/>
              </a:spcBef>
              <a:buSzPct val="100000"/>
              <a:defRPr/>
            </a:pPr>
            <a:r>
              <a:rPr lang="en-US" sz="3200" dirty="0" smtClean="0">
                <a:latin typeface="Calibri" pitchFamily="34" charset="0"/>
              </a:rPr>
              <a:t>III. Results</a:t>
            </a:r>
          </a:p>
          <a:p>
            <a:pPr marL="571500" indent="-571500">
              <a:lnSpc>
                <a:spcPct val="110000"/>
              </a:lnSpc>
              <a:spcBef>
                <a:spcPct val="50000"/>
              </a:spcBef>
              <a:buSzPct val="100000"/>
              <a:defRPr/>
            </a:pPr>
            <a:endParaRPr lang="en-US" sz="2000" dirty="0" smtClean="0">
              <a:latin typeface="Calibri" pitchFamily="34" charset="0"/>
            </a:endParaRPr>
          </a:p>
          <a:p>
            <a:pPr marL="571500" indent="-571500">
              <a:lnSpc>
                <a:spcPct val="110000"/>
              </a:lnSpc>
              <a:spcBef>
                <a:spcPct val="50000"/>
              </a:spcBef>
              <a:buSzPct val="100000"/>
              <a:defRPr/>
            </a:pPr>
            <a:r>
              <a:rPr lang="en-US" sz="3200" dirty="0" smtClean="0">
                <a:latin typeface="Calibri" pitchFamily="34" charset="0"/>
              </a:rPr>
              <a:t>IV. Final remarks</a:t>
            </a:r>
          </a:p>
          <a:p>
            <a:pPr>
              <a:spcBef>
                <a:spcPct val="50000"/>
              </a:spcBef>
              <a:buSzPct val="100000"/>
              <a:defRPr/>
            </a:pPr>
            <a:endParaRPr lang="en-US" sz="2500" dirty="0" smtClean="0">
              <a:latin typeface="Calibri" pitchFamily="34" charset="0"/>
            </a:endParaRPr>
          </a:p>
          <a:p>
            <a:pPr marR="0" lvl="0" algn="just" defTabSz="914400" rtl="0" eaLnBrk="1" fontAlgn="auto" latinLnBrk="0" hangingPunct="1">
              <a:lnSpc>
                <a:spcPct val="100000"/>
              </a:lnSpc>
              <a:spcBef>
                <a:spcPct val="50000"/>
              </a:spcBef>
              <a:spcAft>
                <a:spcPts val="0"/>
              </a:spcAft>
              <a:buClr>
                <a:schemeClr val="accent1"/>
              </a:buClr>
              <a:buSzPct val="100000"/>
              <a:buFont typeface="Wingdings" pitchFamily="2" charset="2"/>
              <a:buNone/>
              <a:tabLst/>
              <a:defRPr/>
            </a:pPr>
            <a:endParaRPr kumimoji="0" lang="en-US" sz="2500" b="0" i="0" u="none" strike="noStrike" kern="1200" cap="none" spc="0" normalizeH="0" baseline="0" noProof="0" dirty="0" smtClean="0">
              <a:ln>
                <a:noFill/>
              </a:ln>
              <a:solidFill>
                <a:schemeClr val="tx1"/>
              </a:solidFill>
              <a:effectLst/>
              <a:uLnTx/>
              <a:uFillTx/>
              <a:latin typeface="Calibri" pitchFamily="34" charset="0"/>
            </a:endParaRPr>
          </a:p>
          <a:p>
            <a:pPr marR="0" lvl="0" algn="just" defTabSz="914400" rtl="0" eaLnBrk="1" fontAlgn="auto" latinLnBrk="0" hangingPunct="1">
              <a:lnSpc>
                <a:spcPct val="100000"/>
              </a:lnSpc>
              <a:spcBef>
                <a:spcPct val="50000"/>
              </a:spcBef>
              <a:spcAft>
                <a:spcPts val="0"/>
              </a:spcAft>
              <a:buClr>
                <a:schemeClr val="accent1"/>
              </a:buClr>
              <a:buSzPct val="85000"/>
              <a:buFont typeface="+mj-lt"/>
              <a:buAutoNum type="arabicParenR"/>
              <a:tabLst/>
              <a:defRPr/>
            </a:pPr>
            <a:endParaRPr kumimoji="0" lang="en-US" sz="2500" b="0" i="0" u="none" strike="noStrike" kern="1200" cap="none" spc="0" normalizeH="0" baseline="0" noProof="0" dirty="0" smtClean="0">
              <a:ln>
                <a:noFill/>
              </a:ln>
              <a:solidFill>
                <a:schemeClr val="tx1"/>
              </a:solidFill>
              <a:effectLst/>
              <a:uLnTx/>
              <a:uFillTx/>
              <a:latin typeface="Calibri" pitchFamily="34" charset="0"/>
            </a:endParaRPr>
          </a:p>
          <a:p>
            <a:pPr marR="0" lvl="0" algn="just" defTabSz="914400" rtl="0" eaLnBrk="1" fontAlgn="auto" latinLnBrk="0" hangingPunct="1">
              <a:lnSpc>
                <a:spcPct val="100000"/>
              </a:lnSpc>
              <a:spcBef>
                <a:spcPct val="50000"/>
              </a:spcBef>
              <a:spcAft>
                <a:spcPts val="0"/>
              </a:spcAft>
              <a:buClr>
                <a:schemeClr val="accent1"/>
              </a:buClr>
              <a:buSzPct val="85000"/>
              <a:buFont typeface="Wingdings" pitchFamily="2" charset="2"/>
              <a:buNone/>
              <a:tabLst/>
              <a:defRPr/>
            </a:pPr>
            <a:endParaRPr kumimoji="0" lang="en-US" sz="2500" b="0" i="0" u="none" strike="noStrike" kern="1200" cap="none" spc="0" normalizeH="0" baseline="0" noProof="0" dirty="0" smtClean="0">
              <a:ln>
                <a:noFill/>
              </a:ln>
              <a:solidFill>
                <a:schemeClr val="tx1"/>
              </a:solidFill>
              <a:effectLst/>
              <a:uLnTx/>
              <a:uFillTx/>
              <a:latin typeface="Calibri" pitchFamily="34" charset="0"/>
            </a:endParaRPr>
          </a:p>
          <a:p>
            <a:pPr marR="0" lvl="0" algn="just" defTabSz="914400" rtl="0" eaLnBrk="1" fontAlgn="auto" latinLnBrk="0" hangingPunct="1">
              <a:lnSpc>
                <a:spcPct val="100000"/>
              </a:lnSpc>
              <a:spcBef>
                <a:spcPct val="50000"/>
              </a:spcBef>
              <a:spcAft>
                <a:spcPts val="0"/>
              </a:spcAft>
              <a:buClr>
                <a:schemeClr val="accent1"/>
              </a:buClr>
              <a:buSzPct val="85000"/>
              <a:buFont typeface="Wingdings" pitchFamily="2" charset="2"/>
              <a:buNone/>
              <a:tabLst/>
              <a:defRPr/>
            </a:pPr>
            <a:endParaRPr kumimoji="0" lang="en-US" sz="2500" b="0" i="0" u="none" strike="noStrike" kern="1200" cap="none" spc="0" normalizeH="0" baseline="0" noProof="0" dirty="0" smtClean="0">
              <a:ln>
                <a:noFill/>
              </a:ln>
              <a:solidFill>
                <a:schemeClr val="tx1"/>
              </a:solidFill>
              <a:effectLst/>
              <a:uLnTx/>
              <a:uFillTx/>
              <a:latin typeface="Calibri" pitchFamily="34" charset="0"/>
            </a:endParaRPr>
          </a:p>
        </p:txBody>
      </p:sp>
      <p:sp>
        <p:nvSpPr>
          <p:cNvPr id="6" name="1 Título"/>
          <p:cNvSpPr txBox="1">
            <a:spLocks/>
          </p:cNvSpPr>
          <p:nvPr/>
        </p:nvSpPr>
        <p:spPr>
          <a:xfrm>
            <a:off x="0" y="0"/>
            <a:ext cx="9144000" cy="1052736"/>
          </a:xfrm>
          <a:prstGeom prst="rect">
            <a:avLst/>
          </a:prstGeom>
          <a:solidFill>
            <a:schemeClr val="accent2"/>
          </a:solidFill>
        </p:spPr>
        <p:txBody>
          <a:bodyPr anchor="ctr">
            <a:normAutofit/>
          </a:bodyPr>
          <a:lstStyle/>
          <a:p>
            <a:pPr lvl="0">
              <a:spcBef>
                <a:spcPct val="0"/>
              </a:spcBef>
              <a:defRPr/>
            </a:pPr>
            <a:r>
              <a:rPr lang="en-AU" sz="3600" b="1" dirty="0" smtClean="0">
                <a:solidFill>
                  <a:schemeClr val="bg1"/>
                </a:solidFill>
                <a:latin typeface="Calibri" pitchFamily="34" charset="0"/>
                <a:cs typeface="Times New Roman" pitchFamily="18" charset="0"/>
              </a:rPr>
              <a:t> Presentation structure</a:t>
            </a:r>
            <a:endParaRPr lang="en-AU" sz="3600" b="1" dirty="0">
              <a:solidFill>
                <a:schemeClr val="bg1"/>
              </a:solidFill>
              <a:latin typeface="Calibri"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23661" y="836712"/>
            <a:ext cx="8712968" cy="6647974"/>
          </a:xfrm>
          <a:prstGeom prst="rect">
            <a:avLst/>
          </a:prstGeom>
          <a:noFill/>
        </p:spPr>
        <p:txBody>
          <a:bodyPr wrap="square" rtlCol="0">
            <a:spAutoFit/>
          </a:bodyPr>
          <a:lstStyle/>
          <a:p>
            <a:pPr marL="342900" indent="-342900" algn="just">
              <a:buClr>
                <a:schemeClr val="accent2"/>
              </a:buClr>
              <a:buFont typeface="Wingdings" pitchFamily="2" charset="2"/>
              <a:buChar char="Ø"/>
            </a:pPr>
            <a:r>
              <a:rPr lang="en-US" sz="2000" dirty="0">
                <a:latin typeface="Calibri" pitchFamily="34" charset="0"/>
              </a:rPr>
              <a:t>The coefficients of co-variables included at the country-level confirmed the importance of using the suggested expanded model to examine the role of institutions on PISA results. Both showed the expected sign and were statistically significant.</a:t>
            </a:r>
            <a:endParaRPr lang="en-US" sz="2000" dirty="0" smtClean="0">
              <a:latin typeface="Calibri" pitchFamily="34" charset="0"/>
            </a:endParaRPr>
          </a:p>
          <a:p>
            <a:pPr marL="800100" lvl="1" indent="-342900" algn="just">
              <a:buClr>
                <a:schemeClr val="accent2"/>
              </a:buClr>
              <a:buFont typeface="Wingdings" pitchFamily="2" charset="2"/>
              <a:buChar char="ü"/>
            </a:pPr>
            <a:r>
              <a:rPr lang="en-US" sz="2000" dirty="0">
                <a:latin typeface="Calibri" pitchFamily="34" charset="0"/>
              </a:rPr>
              <a:t>The positive sign of the broadband coefficient is suggesting an average child of families living in countries where broadband began expanding earliest could achieve today a better performance in math</a:t>
            </a:r>
            <a:r>
              <a:rPr lang="en-US" sz="2000" dirty="0" smtClean="0">
                <a:latin typeface="Calibri" pitchFamily="34" charset="0"/>
              </a:rPr>
              <a:t>.</a:t>
            </a:r>
          </a:p>
          <a:p>
            <a:pPr marL="800100" lvl="1" indent="-342900" algn="just">
              <a:buClr>
                <a:schemeClr val="accent2"/>
              </a:buClr>
              <a:buFont typeface="Wingdings" pitchFamily="2" charset="2"/>
              <a:buChar char="ü"/>
            </a:pPr>
            <a:r>
              <a:rPr lang="en-US" sz="2000" dirty="0">
                <a:latin typeface="Calibri" pitchFamily="34" charset="0"/>
              </a:rPr>
              <a:t>The positive sign for the innovative environment coefficient is also suggesting that those children from families living in countries earliest positioned on top of a world ranking in creativity, could achieve today a better performance in math</a:t>
            </a:r>
            <a:r>
              <a:rPr lang="en-US" sz="2000" dirty="0" smtClean="0">
                <a:latin typeface="Calibri" pitchFamily="34" charset="0"/>
              </a:rPr>
              <a:t>.</a:t>
            </a:r>
          </a:p>
          <a:p>
            <a:pPr marL="800100" lvl="1" indent="-342900" algn="just">
              <a:buClr>
                <a:schemeClr val="accent2"/>
              </a:buClr>
              <a:buFont typeface="Wingdings" pitchFamily="2" charset="2"/>
              <a:buChar char="ü"/>
            </a:pPr>
            <a:r>
              <a:rPr lang="en-US" sz="2000" dirty="0" smtClean="0">
                <a:latin typeface="Calibri" pitchFamily="34" charset="0"/>
              </a:rPr>
              <a:t>After calculation of the Pseudo R2, these two variables were able to remove about 2/3 of the country level variance.</a:t>
            </a:r>
          </a:p>
          <a:p>
            <a:pPr marL="342900" indent="-342900" algn="just" fontAlgn="b">
              <a:buClr>
                <a:schemeClr val="accent2"/>
              </a:buClr>
              <a:buFont typeface="Wingdings" pitchFamily="2" charset="2"/>
              <a:buChar char="Ø"/>
            </a:pPr>
            <a:endParaRPr lang="en-US" sz="2000" dirty="0" smtClean="0">
              <a:latin typeface="Calibri" pitchFamily="34" charset="0"/>
            </a:endParaRPr>
          </a:p>
          <a:p>
            <a:pPr marL="342900" indent="-342900" algn="just" fontAlgn="b">
              <a:buClr>
                <a:schemeClr val="accent2"/>
              </a:buClr>
              <a:buFont typeface="Wingdings" pitchFamily="2" charset="2"/>
              <a:buChar char="Ø"/>
            </a:pPr>
            <a:r>
              <a:rPr lang="en-US" sz="2000" dirty="0" smtClean="0">
                <a:latin typeface="Calibri" pitchFamily="34" charset="0"/>
              </a:rPr>
              <a:t>The coefficients for the traditional level 1 and level 2 variables throw the expected sign and were statistically significant </a:t>
            </a:r>
          </a:p>
          <a:p>
            <a:pPr marL="800100" lvl="1" indent="-342900" algn="just" fontAlgn="b">
              <a:buClr>
                <a:schemeClr val="accent2"/>
              </a:buClr>
              <a:buFont typeface="Wingdings" pitchFamily="2" charset="2"/>
              <a:buChar char="ü"/>
            </a:pPr>
            <a:r>
              <a:rPr lang="en-US" sz="2000" dirty="0" smtClean="0">
                <a:latin typeface="Calibri" pitchFamily="34" charset="0"/>
              </a:rPr>
              <a:t> (+) for </a:t>
            </a:r>
            <a:r>
              <a:rPr lang="es-AR" sz="2000" dirty="0" smtClean="0">
                <a:latin typeface="Calibri" pitchFamily="34" charset="0"/>
              </a:rPr>
              <a:t>HISEI, PARED, HOMEPOS, SCHTYPE, SCHAUTON, SCMATBUI, STUDCLIM, BROADBAND, INNOVATION.</a:t>
            </a:r>
          </a:p>
          <a:p>
            <a:pPr marL="800100" lvl="1" indent="-342900" algn="just" fontAlgn="b">
              <a:buClr>
                <a:schemeClr val="accent2"/>
              </a:buClr>
              <a:buFont typeface="Wingdings" pitchFamily="2" charset="2"/>
              <a:buChar char="ü"/>
            </a:pPr>
            <a:r>
              <a:rPr lang="es-AR" sz="2000" dirty="0" smtClean="0">
                <a:latin typeface="Calibri" pitchFamily="34" charset="0"/>
              </a:rPr>
              <a:t> (-)    </a:t>
            </a:r>
            <a:r>
              <a:rPr lang="es-AR" sz="2000" dirty="0" err="1" smtClean="0">
                <a:latin typeface="Calibri" pitchFamily="34" charset="0"/>
              </a:rPr>
              <a:t>for</a:t>
            </a:r>
            <a:r>
              <a:rPr lang="es-AR" sz="2000" dirty="0" smtClean="0">
                <a:latin typeface="Calibri" pitchFamily="34" charset="0"/>
              </a:rPr>
              <a:t> GENDER, REPEATING.</a:t>
            </a:r>
          </a:p>
          <a:p>
            <a:pPr marL="800100" lvl="1" indent="-342900" algn="just" fontAlgn="b">
              <a:buClr>
                <a:schemeClr val="accent2"/>
              </a:buClr>
              <a:buFont typeface="Wingdings" pitchFamily="2" charset="2"/>
              <a:buChar char="ü"/>
            </a:pPr>
            <a:endParaRPr lang="es-AR" sz="2000" dirty="0" smtClean="0">
              <a:latin typeface="Calibri" pitchFamily="34" charset="0"/>
            </a:endParaRPr>
          </a:p>
          <a:p>
            <a:pPr marL="342900" indent="-342900" algn="just">
              <a:buFont typeface="Wingdings" pitchFamily="2" charset="2"/>
              <a:buChar char="Ø"/>
            </a:pPr>
            <a:endParaRPr lang="es-AR" sz="1200" dirty="0">
              <a:latin typeface="Calibri" pitchFamily="34" charset="0"/>
            </a:endParaRPr>
          </a:p>
        </p:txBody>
      </p:sp>
      <p:sp>
        <p:nvSpPr>
          <p:cNvPr id="7" name="1 Título"/>
          <p:cNvSpPr txBox="1">
            <a:spLocks/>
          </p:cNvSpPr>
          <p:nvPr/>
        </p:nvSpPr>
        <p:spPr>
          <a:xfrm>
            <a:off x="-16290" y="0"/>
            <a:ext cx="9160290" cy="836712"/>
          </a:xfrm>
          <a:prstGeom prst="rect">
            <a:avLst/>
          </a:prstGeom>
          <a:solidFill>
            <a:schemeClr val="accent2"/>
          </a:solidFill>
        </p:spPr>
        <p:txBody>
          <a:bodyPr anchor="ctr">
            <a:normAutofit/>
          </a:bodyPr>
          <a:lstStyle/>
          <a:p>
            <a:pPr marL="514350" lvl="0" indent="-514350">
              <a:spcBef>
                <a:spcPct val="0"/>
              </a:spcBef>
              <a:defRPr/>
            </a:pPr>
            <a:r>
              <a:rPr lang="en-US" sz="3600" b="1" dirty="0" smtClean="0">
                <a:solidFill>
                  <a:schemeClr val="bg1"/>
                </a:solidFill>
                <a:latin typeface="Calibri" pitchFamily="34" charset="0"/>
                <a:cs typeface="Calibri" pitchFamily="34" charset="0"/>
              </a:rPr>
              <a:t> results… </a:t>
            </a:r>
            <a:endParaRPr lang="en-US" sz="3600" b="1" dirty="0">
              <a:solidFill>
                <a:schemeClr val="bg1"/>
              </a:solidFill>
              <a:latin typeface="Calibri" pitchFamily="34" charset="0"/>
              <a:cs typeface="Calibri" pitchFamily="34" charset="0"/>
            </a:endParaRPr>
          </a:p>
        </p:txBody>
      </p:sp>
    </p:spTree>
    <p:extLst>
      <p:ext uri="{BB962C8B-B14F-4D97-AF65-F5344CB8AC3E}">
        <p14:creationId xmlns:p14="http://schemas.microsoft.com/office/powerpoint/2010/main" val="19248906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0" y="2786058"/>
            <a:ext cx="9144000" cy="1052736"/>
          </a:xfrm>
          <a:prstGeom prst="rect">
            <a:avLst/>
          </a:prstGeom>
          <a:solidFill>
            <a:schemeClr val="accent2"/>
          </a:solidFill>
        </p:spPr>
        <p:txBody>
          <a:bodyPr anchor="ctr">
            <a:normAutofit/>
          </a:bodyPr>
          <a:lstStyle/>
          <a:p>
            <a:pPr marL="514350" lvl="0" indent="-514350" algn="ctr">
              <a:spcBef>
                <a:spcPct val="0"/>
              </a:spcBef>
              <a:defRPr/>
            </a:pPr>
            <a:r>
              <a:rPr lang="en-US" sz="3600" b="1" dirty="0">
                <a:solidFill>
                  <a:schemeClr val="bg1"/>
                </a:solidFill>
                <a:latin typeface="Calibri" pitchFamily="34" charset="0"/>
              </a:rPr>
              <a:t>  </a:t>
            </a:r>
            <a:r>
              <a:rPr lang="en-US" sz="3600" b="1" dirty="0" smtClean="0">
                <a:solidFill>
                  <a:schemeClr val="bg1"/>
                </a:solidFill>
                <a:latin typeface="Calibri" pitchFamily="34" charset="0"/>
              </a:rPr>
              <a:t>VI. Final remarks</a:t>
            </a:r>
            <a:endParaRPr lang="en-US" sz="3600" b="1" dirty="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6290" y="548680"/>
            <a:ext cx="9020206" cy="5632311"/>
          </a:xfrm>
          <a:prstGeom prst="rect">
            <a:avLst/>
          </a:prstGeom>
          <a:noFill/>
        </p:spPr>
        <p:txBody>
          <a:bodyPr wrap="square" rtlCol="0">
            <a:spAutoFit/>
          </a:bodyPr>
          <a:lstStyle/>
          <a:p>
            <a:pPr marL="342900" indent="-342900" algn="just">
              <a:buClr>
                <a:schemeClr val="accent2"/>
              </a:buClr>
              <a:buFont typeface="Wingdings" pitchFamily="2" charset="2"/>
              <a:buChar char="Ø"/>
            </a:pPr>
            <a:r>
              <a:rPr lang="en-US" sz="2400" dirty="0">
                <a:latin typeface="Calibri" pitchFamily="34" charset="0"/>
                <a:cs typeface="Calibri" pitchFamily="34" charset="0"/>
              </a:rPr>
              <a:t>The main argument of this presentation </a:t>
            </a:r>
            <a:r>
              <a:rPr lang="en-US" sz="2400" dirty="0" smtClean="0">
                <a:latin typeface="Calibri" pitchFamily="34" charset="0"/>
                <a:cs typeface="Calibri" pitchFamily="34" charset="0"/>
              </a:rPr>
              <a:t>was </a:t>
            </a:r>
            <a:r>
              <a:rPr lang="en-US" sz="2400" dirty="0">
                <a:latin typeface="Calibri" pitchFamily="34" charset="0"/>
                <a:cs typeface="Calibri" pitchFamily="34" charset="0"/>
              </a:rPr>
              <a:t>that institutions </a:t>
            </a:r>
            <a:r>
              <a:rPr lang="en-US" sz="2400" dirty="0" smtClean="0">
                <a:latin typeface="Calibri" pitchFamily="34" charset="0"/>
                <a:cs typeface="Calibri" pitchFamily="34" charset="0"/>
              </a:rPr>
              <a:t>exerted </a:t>
            </a:r>
            <a:r>
              <a:rPr lang="en-US" sz="2400" dirty="0">
                <a:latin typeface="Calibri" pitchFamily="34" charset="0"/>
                <a:cs typeface="Calibri" pitchFamily="34" charset="0"/>
              </a:rPr>
              <a:t>an independent effect on PISA results beyond the traditional school system effects, discussed by most education </a:t>
            </a:r>
            <a:r>
              <a:rPr lang="en-US" sz="2400" dirty="0" smtClean="0">
                <a:latin typeface="Calibri" pitchFamily="34" charset="0"/>
                <a:cs typeface="Calibri" pitchFamily="34" charset="0"/>
              </a:rPr>
              <a:t>analysts. </a:t>
            </a:r>
            <a:r>
              <a:rPr lang="en-US" sz="2400" dirty="0">
                <a:latin typeface="Calibri" pitchFamily="34" charset="0"/>
                <a:cs typeface="Calibri" pitchFamily="34" charset="0"/>
              </a:rPr>
              <a:t>(i.e. decentralization, privatization, public control of schools).</a:t>
            </a:r>
          </a:p>
          <a:p>
            <a:pPr marL="342900" indent="-342900" algn="just">
              <a:buClr>
                <a:schemeClr val="accent2"/>
              </a:buClr>
              <a:buFont typeface="Wingdings" pitchFamily="2" charset="2"/>
              <a:buChar char="Ø"/>
            </a:pPr>
            <a:endParaRPr lang="en-US" sz="2400" dirty="0" smtClean="0">
              <a:latin typeface="Calibri" pitchFamily="34" charset="0"/>
              <a:cs typeface="Calibri" pitchFamily="34" charset="0"/>
            </a:endParaRPr>
          </a:p>
          <a:p>
            <a:pPr marL="342900" indent="-342900" algn="just">
              <a:buClr>
                <a:schemeClr val="accent2"/>
              </a:buClr>
              <a:buFont typeface="Wingdings" pitchFamily="2" charset="2"/>
              <a:buChar char="Ø"/>
            </a:pPr>
            <a:r>
              <a:rPr lang="en-US" sz="2400" dirty="0">
                <a:latin typeface="Calibri" pitchFamily="34" charset="0"/>
                <a:cs typeface="Calibri" pitchFamily="34" charset="0"/>
              </a:rPr>
              <a:t>Two explanatory variables marking levels of interdependence with the global knowledge society were introduced. These variables were able to test whether a highly innovative environment of institutions, and better instruments to facilitate circulation of ideas across institutions, would help improving understanding why some countries perform better than others in PISA.</a:t>
            </a:r>
          </a:p>
          <a:p>
            <a:pPr marL="342900" indent="-342900" algn="just">
              <a:buClr>
                <a:schemeClr val="accent2"/>
              </a:buClr>
              <a:buFont typeface="Wingdings" pitchFamily="2" charset="2"/>
              <a:buChar char="Ø"/>
            </a:pPr>
            <a:endParaRPr lang="en-US" sz="2400" dirty="0" smtClean="0">
              <a:latin typeface="Calibri" pitchFamily="34" charset="0"/>
              <a:cs typeface="Calibri" pitchFamily="34" charset="0"/>
            </a:endParaRPr>
          </a:p>
          <a:p>
            <a:pPr marL="342900" indent="-342900" algn="just">
              <a:buClr>
                <a:schemeClr val="accent2"/>
              </a:buClr>
              <a:buFont typeface="Wingdings" pitchFamily="2" charset="2"/>
              <a:buChar char="Ø"/>
            </a:pPr>
            <a:r>
              <a:rPr lang="en-US" sz="2400" dirty="0" smtClean="0">
                <a:latin typeface="Calibri" pitchFamily="34" charset="0"/>
                <a:cs typeface="Calibri" pitchFamily="34" charset="0"/>
              </a:rPr>
              <a:t>Promising results were obtained: Latin American countries, whose interdependence with the global knowledge society began earlier and got stronger, are today the ones with the better results in math.</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51520" y="5661248"/>
            <a:ext cx="8568952" cy="864096"/>
          </a:xfrm>
          <a:prstGeom prst="rect">
            <a:avLst/>
          </a:prstGeom>
          <a:ln w="3175">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ln w="12700">
                <a:solidFill>
                  <a:schemeClr val="tx1"/>
                </a:solidFill>
              </a:ln>
            </a:endParaRPr>
          </a:p>
        </p:txBody>
      </p:sp>
      <p:pic>
        <p:nvPicPr>
          <p:cNvPr id="5" name="Picture 4" descr="logo_ief_pie_png32"/>
          <p:cNvPicPr>
            <a:picLocks noChangeAspect="1" noChangeArrowheads="1"/>
          </p:cNvPicPr>
          <p:nvPr/>
        </p:nvPicPr>
        <p:blipFill>
          <a:blip r:embed="rId3" cstate="print"/>
          <a:srcRect/>
          <a:stretch>
            <a:fillRect/>
          </a:stretch>
        </p:blipFill>
        <p:spPr bwMode="auto">
          <a:xfrm>
            <a:off x="323528" y="5805264"/>
            <a:ext cx="904875" cy="581025"/>
          </a:xfrm>
          <a:prstGeom prst="rect">
            <a:avLst/>
          </a:prstGeom>
          <a:noFill/>
          <a:ln w="9525">
            <a:noFill/>
            <a:miter lim="800000"/>
            <a:headEnd/>
            <a:tailEnd/>
          </a:ln>
        </p:spPr>
      </p:pic>
      <p:sp>
        <p:nvSpPr>
          <p:cNvPr id="6" name="5 Rectángulo"/>
          <p:cNvSpPr/>
          <p:nvPr/>
        </p:nvSpPr>
        <p:spPr>
          <a:xfrm>
            <a:off x="2195736" y="5733256"/>
            <a:ext cx="4572000" cy="701731"/>
          </a:xfrm>
          <a:prstGeom prst="rect">
            <a:avLst/>
          </a:prstGeom>
        </p:spPr>
        <p:txBody>
          <a:bodyPr>
            <a:spAutoFit/>
          </a:bodyPr>
          <a:lstStyle/>
          <a:p>
            <a:pPr algn="ctr">
              <a:spcBef>
                <a:spcPct val="20000"/>
              </a:spcBef>
              <a:buClr>
                <a:schemeClr val="accent1"/>
              </a:buClr>
              <a:buSzPct val="65000"/>
              <a:buFont typeface="Wingdings" pitchFamily="2" charset="2"/>
              <a:buNone/>
              <a:defRPr/>
            </a:pPr>
            <a:r>
              <a:rPr lang="it-IT" b="1" kern="0" dirty="0">
                <a:latin typeface="+mj-lt"/>
              </a:rPr>
              <a:t>Instituto de Economía y </a:t>
            </a:r>
            <a:r>
              <a:rPr lang="it-IT" b="1" kern="0" dirty="0" smtClean="0">
                <a:latin typeface="+mj-lt"/>
              </a:rPr>
              <a:t>Finanzas</a:t>
            </a:r>
            <a:endParaRPr lang="it-IT" b="1" kern="0" dirty="0">
              <a:latin typeface="+mj-lt"/>
            </a:endParaRPr>
          </a:p>
          <a:p>
            <a:pPr algn="ctr">
              <a:spcBef>
                <a:spcPct val="20000"/>
              </a:spcBef>
              <a:buClr>
                <a:schemeClr val="accent1"/>
              </a:buClr>
              <a:buSzPct val="65000"/>
              <a:buFont typeface="Wingdings" pitchFamily="2" charset="2"/>
              <a:buNone/>
              <a:defRPr/>
            </a:pPr>
            <a:r>
              <a:rPr lang="it-IT" b="1" kern="0" dirty="0">
                <a:latin typeface="+mj-lt"/>
              </a:rPr>
              <a:t>Universidad Nacional de Córdoba</a:t>
            </a:r>
          </a:p>
        </p:txBody>
      </p:sp>
      <p:pic>
        <p:nvPicPr>
          <p:cNvPr id="7" name="Imagen 1" descr="logo_unc"/>
          <p:cNvPicPr>
            <a:picLocks noChangeAspect="1" noChangeArrowheads="1"/>
          </p:cNvPicPr>
          <p:nvPr/>
        </p:nvPicPr>
        <p:blipFill>
          <a:blip r:embed="rId4" cstate="print"/>
          <a:srcRect/>
          <a:stretch>
            <a:fillRect/>
          </a:stretch>
        </p:blipFill>
        <p:spPr bwMode="auto">
          <a:xfrm>
            <a:off x="7668344" y="5877272"/>
            <a:ext cx="1019175" cy="514350"/>
          </a:xfrm>
          <a:prstGeom prst="rect">
            <a:avLst/>
          </a:prstGeom>
          <a:noFill/>
          <a:ln w="9525">
            <a:noFill/>
            <a:miter lim="800000"/>
            <a:headEnd/>
            <a:tailEnd/>
          </a:ln>
        </p:spPr>
      </p:pic>
      <p:cxnSp>
        <p:nvCxnSpPr>
          <p:cNvPr id="9" name="8 Conector recto"/>
          <p:cNvCxnSpPr/>
          <p:nvPr/>
        </p:nvCxnSpPr>
        <p:spPr>
          <a:xfrm>
            <a:off x="395536" y="1340768"/>
            <a:ext cx="8280920" cy="0"/>
          </a:xfrm>
          <a:prstGeom prst="line">
            <a:avLst/>
          </a:prstGeom>
          <a:ln/>
        </p:spPr>
        <p:style>
          <a:lnRef idx="3">
            <a:schemeClr val="accent1"/>
          </a:lnRef>
          <a:fillRef idx="0">
            <a:schemeClr val="accent1"/>
          </a:fillRef>
          <a:effectRef idx="2">
            <a:schemeClr val="accent1"/>
          </a:effectRef>
          <a:fontRef idx="minor">
            <a:schemeClr val="tx1"/>
          </a:fontRef>
        </p:style>
      </p:cxnSp>
      <p:sp>
        <p:nvSpPr>
          <p:cNvPr id="12" name="11 CuadroTexto"/>
          <p:cNvSpPr txBox="1"/>
          <p:nvPr/>
        </p:nvSpPr>
        <p:spPr>
          <a:xfrm>
            <a:off x="1357290" y="4029356"/>
            <a:ext cx="6500858" cy="800219"/>
          </a:xfrm>
          <a:prstGeom prst="rect">
            <a:avLst/>
          </a:prstGeom>
          <a:noFill/>
        </p:spPr>
        <p:txBody>
          <a:bodyPr wrap="square" rtlCol="0">
            <a:spAutoFit/>
          </a:bodyPr>
          <a:lstStyle/>
          <a:p>
            <a:pPr algn="ctr"/>
            <a:r>
              <a:rPr lang="it-IT" sz="2400" b="1" dirty="0" smtClean="0">
                <a:latin typeface="Calibri" pitchFamily="34" charset="0"/>
                <a:cs typeface="Calibri" pitchFamily="34" charset="0"/>
                <a:hlinkClick r:id="rId5"/>
              </a:rPr>
              <a:t>hgertel@gmail.com</a:t>
            </a:r>
            <a:r>
              <a:rPr lang="it-IT" sz="2400" b="1" dirty="0" smtClean="0">
                <a:latin typeface="Calibri" pitchFamily="34" charset="0"/>
                <a:cs typeface="Calibri" pitchFamily="34" charset="0"/>
              </a:rPr>
              <a:t> </a:t>
            </a:r>
            <a:endParaRPr lang="es-ES" sz="2400" b="1" dirty="0" smtClean="0">
              <a:latin typeface="Calibri" pitchFamily="34" charset="0"/>
              <a:cs typeface="Calibri" pitchFamily="34" charset="0"/>
            </a:endParaRPr>
          </a:p>
          <a:p>
            <a:pPr algn="ctr"/>
            <a:endParaRPr lang="es-AR" sz="2200" dirty="0"/>
          </a:p>
        </p:txBody>
      </p:sp>
      <p:sp>
        <p:nvSpPr>
          <p:cNvPr id="3" name="Title 2"/>
          <p:cNvSpPr>
            <a:spLocks noGrp="1"/>
          </p:cNvSpPr>
          <p:nvPr>
            <p:ph type="ctrTitle"/>
          </p:nvPr>
        </p:nvSpPr>
        <p:spPr/>
        <p:txBody>
          <a:bodyPr/>
          <a:lstStyle/>
          <a:p>
            <a:endParaRPr lang="es-AR"/>
          </a:p>
        </p:txBody>
      </p:sp>
      <p:sp>
        <p:nvSpPr>
          <p:cNvPr id="14" name="1 Título"/>
          <p:cNvSpPr txBox="1">
            <a:spLocks/>
          </p:cNvSpPr>
          <p:nvPr/>
        </p:nvSpPr>
        <p:spPr>
          <a:xfrm>
            <a:off x="0" y="1505930"/>
            <a:ext cx="9144000" cy="1470025"/>
          </a:xfrm>
          <a:prstGeom prst="rect">
            <a:avLst/>
          </a:prstGeom>
          <a:solidFill>
            <a:schemeClr val="accent2"/>
          </a:solidFill>
        </p:spPr>
        <p:txBody>
          <a:bodyPr bIns="91440" anchor="ctr" anchorCtr="0">
            <a:normAutofit fontScale="97500"/>
          </a:bodyPr>
          <a:lstStyle>
            <a:lvl1pPr algn="ctr" rtl="0" eaLnBrk="1" latinLnBrk="0" hangingPunct="1">
              <a:spcBef>
                <a:spcPct val="0"/>
              </a:spcBef>
              <a:buNone/>
              <a:defRPr kumimoji="0" lang="en-US" sz="4000" kern="1200" dirty="0">
                <a:solidFill>
                  <a:srgbClr val="FFFFFF"/>
                </a:solidFill>
                <a:latin typeface="+mj-lt"/>
                <a:ea typeface="+mj-ea"/>
                <a:cs typeface="+mj-cs"/>
              </a:defRPr>
            </a:lvl1pPr>
          </a:lstStyle>
          <a:p>
            <a:endParaRPr lang="en-US" dirty="0">
              <a:solidFill>
                <a:schemeClr val="bg1"/>
              </a:solidFill>
              <a:latin typeface="Calibri" pitchFamily="34" charset="0"/>
              <a:cs typeface="Calibri" pitchFamily="34" charset="0"/>
            </a:endParaRPr>
          </a:p>
        </p:txBody>
      </p:sp>
      <p:sp>
        <p:nvSpPr>
          <p:cNvPr id="13" name="10 CuadroTexto"/>
          <p:cNvSpPr txBox="1"/>
          <p:nvPr/>
        </p:nvSpPr>
        <p:spPr>
          <a:xfrm>
            <a:off x="1250133" y="1789251"/>
            <a:ext cx="6715172" cy="1015663"/>
          </a:xfrm>
          <a:prstGeom prst="rect">
            <a:avLst/>
          </a:prstGeom>
          <a:noFill/>
        </p:spPr>
        <p:txBody>
          <a:bodyPr wrap="square" rtlCol="0" anchor="ctr">
            <a:spAutoFit/>
          </a:bodyPr>
          <a:lstStyle/>
          <a:p>
            <a:pPr algn="ctr"/>
            <a:r>
              <a:rPr lang="es-AR" sz="6000" dirty="0" smtClean="0">
                <a:solidFill>
                  <a:schemeClr val="bg1"/>
                </a:solidFill>
              </a:rPr>
              <a:t>THANK YOU</a:t>
            </a:r>
            <a:endParaRPr lang="es-AR" sz="6000" dirty="0">
              <a:solidFill>
                <a:schemeClr val="bg1"/>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1039227099"/>
              </p:ext>
            </p:extLst>
          </p:nvPr>
        </p:nvGraphicFramePr>
        <p:xfrm>
          <a:off x="214282" y="2000240"/>
          <a:ext cx="8643998" cy="3481398"/>
        </p:xfrm>
        <a:graphic>
          <a:graphicData uri="http://schemas.openxmlformats.org/drawingml/2006/table">
            <a:tbl>
              <a:tblPr firstRow="1" firstCol="1">
                <a:tableStyleId>{68D230F3-CF80-4859-8CE7-A43EE81993B5}</a:tableStyleId>
              </a:tblPr>
              <a:tblGrid>
                <a:gridCol w="1909446"/>
                <a:gridCol w="1662454"/>
                <a:gridCol w="1116371"/>
                <a:gridCol w="1477403"/>
                <a:gridCol w="1086495"/>
                <a:gridCol w="1391829"/>
              </a:tblGrid>
              <a:tr h="1214446">
                <a:tc>
                  <a:txBody>
                    <a:bodyPr/>
                    <a:lstStyle/>
                    <a:p>
                      <a:pPr algn="ctr">
                        <a:lnSpc>
                          <a:spcPct val="100000"/>
                        </a:lnSpc>
                        <a:spcBef>
                          <a:spcPts val="300"/>
                        </a:spcBef>
                        <a:spcAft>
                          <a:spcPts val="300"/>
                        </a:spcAft>
                      </a:pPr>
                      <a:r>
                        <a:rPr lang="en-US" sz="1800" dirty="0" smtClean="0">
                          <a:latin typeface="Calibri" pitchFamily="34" charset="0"/>
                        </a:rPr>
                        <a:t>CO</a:t>
                      </a:r>
                      <a:r>
                        <a:rPr lang="en-US" sz="1800" baseline="0" dirty="0" smtClean="0">
                          <a:latin typeface="Calibri" pitchFamily="34" charset="0"/>
                        </a:rPr>
                        <a:t> – </a:t>
                      </a:r>
                      <a:r>
                        <a:rPr lang="en-US" sz="1800" dirty="0" smtClean="0">
                          <a:latin typeface="Calibri" pitchFamily="34" charset="0"/>
                        </a:rPr>
                        <a:t>VARIABLES</a:t>
                      </a: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dirty="0" smtClean="0">
                          <a:latin typeface="Calibri" pitchFamily="34" charset="0"/>
                          <a:ea typeface="Calibri"/>
                          <a:cs typeface="Times New Roman"/>
                        </a:rPr>
                        <a:t>Standardized Gradient</a:t>
                      </a:r>
                      <a:r>
                        <a:rPr lang="en-US" sz="1800" baseline="0" dirty="0" smtClean="0">
                          <a:latin typeface="Calibri" pitchFamily="34" charset="0"/>
                          <a:ea typeface="Calibri"/>
                          <a:cs typeface="Times New Roman"/>
                        </a:rPr>
                        <a:t> </a:t>
                      </a:r>
                    </a:p>
                    <a:p>
                      <a:pPr algn="ctr">
                        <a:lnSpc>
                          <a:spcPct val="100000"/>
                        </a:lnSpc>
                        <a:spcBef>
                          <a:spcPts val="300"/>
                        </a:spcBef>
                        <a:spcAft>
                          <a:spcPts val="300"/>
                        </a:spcAft>
                      </a:pPr>
                      <a:r>
                        <a:rPr lang="en-US" sz="1800" baseline="0" dirty="0" smtClean="0">
                          <a:latin typeface="Calibri" pitchFamily="34" charset="0"/>
                          <a:ea typeface="Calibri"/>
                          <a:cs typeface="Times New Roman"/>
                        </a:rPr>
                        <a:t>of Co-variables</a:t>
                      </a:r>
                    </a:p>
                    <a:p>
                      <a:pPr algn="ctr">
                        <a:lnSpc>
                          <a:spcPct val="100000"/>
                        </a:lnSpc>
                        <a:spcBef>
                          <a:spcPts val="300"/>
                        </a:spcBef>
                        <a:spcAft>
                          <a:spcPts val="300"/>
                        </a:spcAft>
                      </a:pPr>
                      <a:r>
                        <a:rPr lang="en-US" sz="1800" baseline="0" dirty="0" smtClean="0">
                          <a:latin typeface="Calibri" pitchFamily="34" charset="0"/>
                          <a:ea typeface="Calibri"/>
                          <a:cs typeface="Times New Roman"/>
                        </a:rPr>
                        <a:t>(1)</a:t>
                      </a:r>
                      <a:endParaRPr lang="en-US" sz="1800" dirty="0">
                        <a:latin typeface="Calibri" pitchFamily="34" charset="0"/>
                        <a:ea typeface="Calibri"/>
                        <a:cs typeface="Times New Roman"/>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dirty="0" smtClean="0">
                          <a:latin typeface="Calibri" pitchFamily="34" charset="0"/>
                        </a:rPr>
                        <a:t>Mean of co-variable</a:t>
                      </a:r>
                      <a:r>
                        <a:rPr lang="en-US" sz="1800" baseline="0" dirty="0" smtClean="0">
                          <a:latin typeface="Calibri" pitchFamily="34" charset="0"/>
                        </a:rPr>
                        <a:t> </a:t>
                      </a:r>
                      <a:r>
                        <a:rPr lang="en-US" sz="1800" dirty="0" smtClean="0">
                          <a:latin typeface="Calibri" pitchFamily="34" charset="0"/>
                        </a:rPr>
                        <a:t> Lat.</a:t>
                      </a:r>
                      <a:r>
                        <a:rPr lang="en-US" sz="1800" noProof="0" dirty="0" smtClean="0">
                          <a:latin typeface="Calibri" pitchFamily="34" charset="0"/>
                        </a:rPr>
                        <a:t>Am.</a:t>
                      </a:r>
                      <a:endParaRPr lang="en-US" sz="800" noProof="0" dirty="0" smtClean="0">
                        <a:latin typeface="Calibri" pitchFamily="34" charset="0"/>
                      </a:endParaRPr>
                    </a:p>
                    <a:p>
                      <a:pPr marL="0" marR="0" indent="0" algn="ctr" defTabSz="914400" rtl="0" eaLnBrk="1" fontAlgn="auto" latinLnBrk="0" hangingPunct="1">
                        <a:lnSpc>
                          <a:spcPct val="100000"/>
                        </a:lnSpc>
                        <a:spcBef>
                          <a:spcPts val="300"/>
                        </a:spcBef>
                        <a:spcAft>
                          <a:spcPts val="300"/>
                        </a:spcAft>
                        <a:buClrTx/>
                        <a:buSzTx/>
                        <a:buFontTx/>
                        <a:buNone/>
                        <a:tabLst/>
                        <a:defRPr/>
                      </a:pPr>
                      <a:r>
                        <a:rPr lang="en-US" sz="1800" baseline="0" dirty="0" smtClean="0">
                          <a:latin typeface="Calibri" pitchFamily="34" charset="0"/>
                          <a:ea typeface="Calibri"/>
                          <a:cs typeface="Times New Roman"/>
                        </a:rPr>
                        <a:t>(2)</a:t>
                      </a:r>
                      <a:endParaRPr lang="en-US" sz="1800" dirty="0" smtClean="0">
                        <a:latin typeface="Calibri" pitchFamily="34" charset="0"/>
                        <a:ea typeface="Calibri"/>
                        <a:cs typeface="Times New Roman"/>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dirty="0" smtClean="0">
                          <a:latin typeface="Calibri" pitchFamily="34" charset="0"/>
                        </a:rPr>
                        <a:t>Half</a:t>
                      </a:r>
                      <a:r>
                        <a:rPr lang="en-US" sz="1800" baseline="0" dirty="0" smtClean="0">
                          <a:latin typeface="Calibri" pitchFamily="34" charset="0"/>
                        </a:rPr>
                        <a:t> Standard deviation</a:t>
                      </a:r>
                    </a:p>
                    <a:p>
                      <a:pPr marL="0" marR="0" indent="0" algn="ctr" defTabSz="914400" rtl="0" eaLnBrk="1" fontAlgn="auto" latinLnBrk="0" hangingPunct="1">
                        <a:lnSpc>
                          <a:spcPct val="100000"/>
                        </a:lnSpc>
                        <a:spcBef>
                          <a:spcPts val="300"/>
                        </a:spcBef>
                        <a:spcAft>
                          <a:spcPts val="300"/>
                        </a:spcAft>
                        <a:buClrTx/>
                        <a:buSzTx/>
                        <a:buFontTx/>
                        <a:buNone/>
                        <a:tabLst/>
                        <a:defRPr/>
                      </a:pPr>
                      <a:r>
                        <a:rPr lang="en-US" sz="1800" baseline="0" dirty="0" smtClean="0">
                          <a:latin typeface="Calibri" pitchFamily="34" charset="0"/>
                          <a:ea typeface="Calibri"/>
                          <a:cs typeface="Times New Roman"/>
                        </a:rPr>
                        <a:t>(3)</a:t>
                      </a:r>
                      <a:endParaRPr lang="en-US" sz="1800" dirty="0" smtClean="0">
                        <a:latin typeface="Calibri" pitchFamily="34" charset="0"/>
                        <a:ea typeface="Calibri"/>
                        <a:cs typeface="Times New Roman"/>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300"/>
                        </a:spcBef>
                        <a:spcAft>
                          <a:spcPts val="300"/>
                        </a:spcAft>
                        <a:buClrTx/>
                        <a:buSzTx/>
                        <a:buFontTx/>
                        <a:buNone/>
                        <a:tabLst/>
                        <a:defRPr/>
                      </a:pPr>
                      <a:r>
                        <a:rPr lang="en-US" sz="1800" dirty="0" smtClean="0">
                          <a:latin typeface="Calibri" pitchFamily="34" charset="0"/>
                          <a:ea typeface="Calibri"/>
                          <a:cs typeface="Times New Roman"/>
                        </a:rPr>
                        <a:t>Mean </a:t>
                      </a:r>
                      <a:r>
                        <a:rPr lang="en-US" sz="1800" dirty="0" err="1" smtClean="0">
                          <a:latin typeface="Calibri" pitchFamily="34" charset="0"/>
                          <a:ea typeface="Calibri"/>
                          <a:cs typeface="Times New Roman"/>
                        </a:rPr>
                        <a:t>LatAm</a:t>
                      </a:r>
                      <a:r>
                        <a:rPr lang="en-US" sz="1800" dirty="0" smtClean="0">
                          <a:latin typeface="Calibri" pitchFamily="34" charset="0"/>
                          <a:ea typeface="Calibri"/>
                          <a:cs typeface="Times New Roman"/>
                        </a:rPr>
                        <a:t>. + </a:t>
                      </a:r>
                      <a:r>
                        <a:rPr lang="en-US" sz="1800" dirty="0" smtClean="0">
                          <a:latin typeface="Calibri" pitchFamily="34" charset="0"/>
                        </a:rPr>
                        <a:t>Half</a:t>
                      </a:r>
                      <a:r>
                        <a:rPr lang="en-US" sz="1800" baseline="0" dirty="0" smtClean="0">
                          <a:latin typeface="Calibri" pitchFamily="34" charset="0"/>
                        </a:rPr>
                        <a:t> S.D.</a:t>
                      </a:r>
                      <a:r>
                        <a:rPr lang="en-US" sz="1800" dirty="0" smtClean="0">
                          <a:latin typeface="Calibri" pitchFamily="34" charset="0"/>
                          <a:ea typeface="Calibri"/>
                          <a:cs typeface="Times New Roman"/>
                        </a:rPr>
                        <a:t> </a:t>
                      </a:r>
                    </a:p>
                    <a:p>
                      <a:pPr marL="0" marR="0" indent="0" algn="ctr" defTabSz="914400" rtl="0" eaLnBrk="1" fontAlgn="auto" latinLnBrk="0" hangingPunct="1">
                        <a:lnSpc>
                          <a:spcPct val="100000"/>
                        </a:lnSpc>
                        <a:spcBef>
                          <a:spcPts val="300"/>
                        </a:spcBef>
                        <a:spcAft>
                          <a:spcPts val="300"/>
                        </a:spcAft>
                        <a:buClrTx/>
                        <a:buSzTx/>
                        <a:buFontTx/>
                        <a:buNone/>
                        <a:tabLst/>
                        <a:defRPr/>
                      </a:pPr>
                      <a:r>
                        <a:rPr lang="en-US" sz="1800" dirty="0" smtClean="0">
                          <a:latin typeface="Calibri" pitchFamily="34" charset="0"/>
                          <a:ea typeface="Calibri"/>
                          <a:cs typeface="Times New Roman"/>
                        </a:rPr>
                        <a:t>(4)</a:t>
                      </a:r>
                      <a:endParaRPr lang="en-US" sz="1800" dirty="0">
                        <a:latin typeface="Calibri" pitchFamily="34" charset="0"/>
                        <a:ea typeface="Calibri"/>
                        <a:cs typeface="Times New Roman"/>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dirty="0" smtClean="0">
                          <a:latin typeface="Calibri" pitchFamily="34" charset="0"/>
                        </a:rPr>
                        <a:t>Effect</a:t>
                      </a:r>
                      <a:r>
                        <a:rPr lang="en-US" sz="1800" baseline="0" dirty="0" smtClean="0">
                          <a:latin typeface="Calibri" pitchFamily="34" charset="0"/>
                        </a:rPr>
                        <a:t> *</a:t>
                      </a:r>
                    </a:p>
                    <a:p>
                      <a:pPr marL="0" marR="0" indent="0" algn="ctr" defTabSz="914400" rtl="0" eaLnBrk="1" fontAlgn="auto" latinLnBrk="0" hangingPunct="1">
                        <a:lnSpc>
                          <a:spcPct val="100000"/>
                        </a:lnSpc>
                        <a:spcBef>
                          <a:spcPts val="300"/>
                        </a:spcBef>
                        <a:spcAft>
                          <a:spcPts val="300"/>
                        </a:spcAft>
                        <a:buClrTx/>
                        <a:buSzTx/>
                        <a:buFontTx/>
                        <a:buNone/>
                        <a:tabLst/>
                        <a:defRPr/>
                      </a:pPr>
                      <a:r>
                        <a:rPr lang="en-US" sz="1800" baseline="0" dirty="0" smtClean="0">
                          <a:latin typeface="Calibri" pitchFamily="34" charset="0"/>
                          <a:ea typeface="Calibri"/>
                          <a:cs typeface="Times New Roman"/>
                        </a:rPr>
                        <a:t>(5)=(1)*(4)-(1)*(2)</a:t>
                      </a:r>
                      <a:endParaRPr lang="en-US" sz="1800" dirty="0" smtClean="0">
                        <a:latin typeface="Calibri" pitchFamily="34" charset="0"/>
                        <a:ea typeface="Calibri"/>
                        <a:cs typeface="Times New Roman"/>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42942">
                <a:tc>
                  <a:txBody>
                    <a:bodyPr/>
                    <a:lstStyle/>
                    <a:p>
                      <a:pPr algn="ctr">
                        <a:lnSpc>
                          <a:spcPct val="150000"/>
                        </a:lnSpc>
                        <a:spcBef>
                          <a:spcPts val="300"/>
                        </a:spcBef>
                        <a:spcAft>
                          <a:spcPts val="300"/>
                        </a:spcAft>
                      </a:pPr>
                      <a:r>
                        <a:rPr lang="en-US" sz="1800" b="1" dirty="0" smtClean="0">
                          <a:latin typeface="Calibri" pitchFamily="34" charset="0"/>
                        </a:rPr>
                        <a:t>Broadband</a:t>
                      </a:r>
                      <a:endParaRPr lang="en-US" sz="1800" b="1"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Bef>
                          <a:spcPts val="300"/>
                        </a:spcBef>
                        <a:spcAft>
                          <a:spcPts val="300"/>
                        </a:spcAft>
                      </a:pPr>
                      <a:r>
                        <a:rPr lang="en-US" sz="1800" dirty="0" smtClean="0">
                          <a:latin typeface="Calibri" pitchFamily="34" charset="0"/>
                        </a:rPr>
                        <a:t>1.350</a:t>
                      </a: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Bef>
                          <a:spcPts val="300"/>
                        </a:spcBef>
                        <a:spcAft>
                          <a:spcPts val="300"/>
                        </a:spcAft>
                      </a:pPr>
                      <a:r>
                        <a:rPr lang="en-US" sz="1800" dirty="0" smtClean="0">
                          <a:solidFill>
                            <a:schemeClr val="tx1"/>
                          </a:solidFill>
                          <a:latin typeface="Calibri" pitchFamily="34" charset="0"/>
                        </a:rPr>
                        <a:t>9.19**</a:t>
                      </a:r>
                      <a:endParaRPr lang="en-US" sz="1800" dirty="0">
                        <a:solidFill>
                          <a:schemeClr val="tx1"/>
                        </a:solidFill>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Bef>
                          <a:spcPts val="300"/>
                        </a:spcBef>
                        <a:spcAft>
                          <a:spcPts val="300"/>
                        </a:spcAft>
                      </a:pPr>
                      <a:r>
                        <a:rPr lang="en-US" sz="1800" dirty="0" smtClean="0">
                          <a:latin typeface="Calibri" pitchFamily="34" charset="0"/>
                          <a:ea typeface="+mn-ea"/>
                          <a:cs typeface="+mn-cs"/>
                        </a:rPr>
                        <a:t>11.7</a:t>
                      </a: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Bef>
                          <a:spcPts val="300"/>
                        </a:spcBef>
                        <a:spcAft>
                          <a:spcPts val="300"/>
                        </a:spcAft>
                      </a:pPr>
                      <a:r>
                        <a:rPr lang="en-US" sz="1800" dirty="0" smtClean="0">
                          <a:latin typeface="Calibri" pitchFamily="34" charset="0"/>
                          <a:ea typeface="Calibri"/>
                          <a:cs typeface="Times New Roman"/>
                        </a:rPr>
                        <a:t>20.9</a:t>
                      </a: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Bef>
                          <a:spcPts val="300"/>
                        </a:spcBef>
                        <a:spcAft>
                          <a:spcPts val="300"/>
                        </a:spcAft>
                      </a:pPr>
                      <a:r>
                        <a:rPr lang="en-US" sz="1800" b="0" dirty="0" smtClean="0">
                          <a:latin typeface="Calibri" pitchFamily="34" charset="0"/>
                          <a:ea typeface="+mn-ea"/>
                          <a:cs typeface="+mn-cs"/>
                        </a:rPr>
                        <a:t>28</a:t>
                      </a:r>
                      <a:endParaRPr lang="en-US" sz="1800" b="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57256">
                <a:tc>
                  <a:txBody>
                    <a:bodyPr/>
                    <a:lstStyle/>
                    <a:p>
                      <a:pPr marL="449580" indent="-449580" algn="ctr">
                        <a:lnSpc>
                          <a:spcPct val="100000"/>
                        </a:lnSpc>
                        <a:spcBef>
                          <a:spcPts val="300"/>
                        </a:spcBef>
                        <a:spcAft>
                          <a:spcPts val="300"/>
                        </a:spcAft>
                      </a:pPr>
                      <a:r>
                        <a:rPr lang="en-US" sz="1800" b="1" dirty="0" smtClean="0">
                          <a:latin typeface="Calibri" pitchFamily="34" charset="0"/>
                          <a:ea typeface="Calibri"/>
                          <a:cs typeface="Times New Roman"/>
                        </a:rPr>
                        <a:t>Innovative</a:t>
                      </a:r>
                      <a:endParaRPr lang="en-US" sz="1800" b="1" baseline="0" dirty="0" smtClean="0">
                        <a:latin typeface="Calibri" pitchFamily="34" charset="0"/>
                        <a:ea typeface="Calibri"/>
                        <a:cs typeface="Times New Roman"/>
                      </a:endParaRPr>
                    </a:p>
                    <a:p>
                      <a:pPr marL="449580" indent="-449580" algn="ctr">
                        <a:lnSpc>
                          <a:spcPct val="100000"/>
                        </a:lnSpc>
                        <a:spcBef>
                          <a:spcPts val="300"/>
                        </a:spcBef>
                        <a:spcAft>
                          <a:spcPts val="300"/>
                        </a:spcAft>
                      </a:pPr>
                      <a:r>
                        <a:rPr lang="en-US" sz="1800" b="1" baseline="0" dirty="0" smtClean="0">
                          <a:latin typeface="Calibri" pitchFamily="34" charset="0"/>
                          <a:ea typeface="Calibri"/>
                          <a:cs typeface="Times New Roman"/>
                        </a:rPr>
                        <a:t>Environment</a:t>
                      </a:r>
                      <a:endParaRPr lang="en-US" sz="1800" b="1"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smtClean="0">
                          <a:latin typeface="Calibri" pitchFamily="34" charset="0"/>
                        </a:rPr>
                        <a:t>2.308</a:t>
                      </a: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dirty="0" smtClean="0">
                          <a:solidFill>
                            <a:schemeClr val="tx1"/>
                          </a:solidFill>
                          <a:latin typeface="Calibri" pitchFamily="34" charset="0"/>
                        </a:rPr>
                        <a:t>38.82**</a:t>
                      </a:r>
                      <a:endParaRPr lang="en-US" sz="1800" dirty="0">
                        <a:solidFill>
                          <a:schemeClr val="tx1"/>
                        </a:solidFill>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dirty="0" smtClean="0">
                          <a:latin typeface="Calibri" pitchFamily="34" charset="0"/>
                          <a:ea typeface="+mn-ea"/>
                          <a:cs typeface="+mn-cs"/>
                        </a:rPr>
                        <a:t>11.4</a:t>
                      </a: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dirty="0" smtClean="0">
                          <a:latin typeface="Calibri" pitchFamily="34" charset="0"/>
                          <a:ea typeface="Calibri"/>
                          <a:cs typeface="Times New Roman"/>
                        </a:rPr>
                        <a:t>50.2</a:t>
                      </a: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b="0" dirty="0" smtClean="0">
                          <a:latin typeface="Calibri" pitchFamily="34" charset="0"/>
                          <a:ea typeface="+mn-ea"/>
                          <a:cs typeface="+mn-cs"/>
                        </a:rPr>
                        <a:t>26</a:t>
                      </a:r>
                      <a:endParaRPr lang="en-US" sz="1800" b="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6598">
                <a:tc>
                  <a:txBody>
                    <a:bodyPr/>
                    <a:lstStyle/>
                    <a:p>
                      <a:pPr marL="449580" indent="-449580" algn="ctr">
                        <a:lnSpc>
                          <a:spcPct val="100000"/>
                        </a:lnSpc>
                        <a:spcBef>
                          <a:spcPts val="300"/>
                        </a:spcBef>
                        <a:spcAft>
                          <a:spcPts val="300"/>
                        </a:spcAft>
                      </a:pPr>
                      <a:r>
                        <a:rPr lang="en-US" sz="1800" b="1" dirty="0" smtClean="0">
                          <a:latin typeface="Calibri" pitchFamily="34" charset="0"/>
                          <a:ea typeface="Calibri"/>
                          <a:cs typeface="Times New Roman"/>
                        </a:rPr>
                        <a:t>Combined Effect  </a:t>
                      </a:r>
                    </a:p>
                    <a:p>
                      <a:pPr marL="449580" indent="-449580" algn="ctr">
                        <a:lnSpc>
                          <a:spcPct val="100000"/>
                        </a:lnSpc>
                        <a:spcBef>
                          <a:spcPts val="300"/>
                        </a:spcBef>
                        <a:spcAft>
                          <a:spcPts val="300"/>
                        </a:spcAft>
                      </a:pPr>
                      <a:r>
                        <a:rPr lang="en-US" sz="1200" b="1" dirty="0" smtClean="0">
                          <a:latin typeface="Calibri" pitchFamily="34" charset="0"/>
                          <a:ea typeface="Calibri"/>
                          <a:cs typeface="Times New Roman"/>
                        </a:rPr>
                        <a:t>Independence assumption</a:t>
                      </a:r>
                      <a:endParaRPr lang="en-US" sz="1200" b="1"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b="0" dirty="0" smtClean="0">
                          <a:latin typeface="Calibri" pitchFamily="34" charset="0"/>
                          <a:ea typeface="Calibri"/>
                          <a:cs typeface="Times New Roman"/>
                        </a:rPr>
                        <a:t>54</a:t>
                      </a:r>
                      <a:endParaRPr lang="en-US" sz="1800" b="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CuadroTexto 2"/>
          <p:cNvSpPr txBox="1"/>
          <p:nvPr/>
        </p:nvSpPr>
        <p:spPr>
          <a:xfrm>
            <a:off x="267235" y="5986155"/>
            <a:ext cx="8519607" cy="323165"/>
          </a:xfrm>
          <a:prstGeom prst="rect">
            <a:avLst/>
          </a:prstGeom>
          <a:noFill/>
        </p:spPr>
        <p:txBody>
          <a:bodyPr wrap="square" rtlCol="0">
            <a:spAutoFit/>
          </a:bodyPr>
          <a:lstStyle/>
          <a:p>
            <a:r>
              <a:rPr lang="en-US" sz="1500" dirty="0" smtClean="0">
                <a:latin typeface="Perpetua (CAL)"/>
              </a:rPr>
              <a:t>* Expressed in PISA points; ** position in a </a:t>
            </a:r>
            <a:r>
              <a:rPr lang="en-US" sz="1500" dirty="0">
                <a:latin typeface="Perpetua (CAL)"/>
              </a:rPr>
              <a:t>0</a:t>
            </a:r>
            <a:r>
              <a:rPr lang="en-US" sz="1500" dirty="0" smtClean="0">
                <a:latin typeface="Perpetua (CAL)"/>
              </a:rPr>
              <a:t>-100 rank</a:t>
            </a:r>
          </a:p>
        </p:txBody>
      </p:sp>
      <p:sp>
        <p:nvSpPr>
          <p:cNvPr id="8" name="7 Rectángulo"/>
          <p:cNvSpPr/>
          <p:nvPr/>
        </p:nvSpPr>
        <p:spPr>
          <a:xfrm>
            <a:off x="214282" y="1142984"/>
            <a:ext cx="8572560" cy="646331"/>
          </a:xfrm>
          <a:prstGeom prst="rect">
            <a:avLst/>
          </a:prstGeom>
        </p:spPr>
        <p:txBody>
          <a:bodyPr wrap="square">
            <a:spAutoFit/>
          </a:bodyPr>
          <a:lstStyle/>
          <a:p>
            <a:pPr algn="ctr"/>
            <a:r>
              <a:rPr lang="en-US" b="1" dirty="0" smtClean="0">
                <a:latin typeface="Calibri" pitchFamily="34" charset="0"/>
                <a:cs typeface="Calibri" pitchFamily="34" charset="0"/>
              </a:rPr>
              <a:t>Estimated </a:t>
            </a:r>
            <a:r>
              <a:rPr lang="en-US" b="1" dirty="0">
                <a:latin typeface="Calibri" pitchFamily="34" charset="0"/>
                <a:cs typeface="Calibri" pitchFamily="34" charset="0"/>
              </a:rPr>
              <a:t>rise </a:t>
            </a:r>
            <a:r>
              <a:rPr lang="en-US" b="1" dirty="0" smtClean="0">
                <a:latin typeface="Calibri" pitchFamily="34" charset="0"/>
                <a:cs typeface="Calibri" pitchFamily="34" charset="0"/>
              </a:rPr>
              <a:t>of </a:t>
            </a:r>
            <a:r>
              <a:rPr lang="en-US" b="1" dirty="0">
                <a:latin typeface="Calibri" pitchFamily="34" charset="0"/>
                <a:cs typeface="Calibri" pitchFamily="34" charset="0"/>
              </a:rPr>
              <a:t>PISA average scores due to an improvement of half of </a:t>
            </a:r>
            <a:r>
              <a:rPr lang="en-US" b="1" dirty="0" smtClean="0">
                <a:latin typeface="Calibri" pitchFamily="34" charset="0"/>
                <a:cs typeface="Calibri" pitchFamily="34" charset="0"/>
              </a:rPr>
              <a:t>a world </a:t>
            </a:r>
            <a:r>
              <a:rPr lang="en-US" b="1" dirty="0">
                <a:latin typeface="Calibri" pitchFamily="34" charset="0"/>
                <a:cs typeface="Calibri" pitchFamily="34" charset="0"/>
              </a:rPr>
              <a:t>standard deviation in the indexes of broadband and of innovative environment. </a:t>
            </a:r>
            <a:endParaRPr lang="es-AR" b="1" dirty="0"/>
          </a:p>
        </p:txBody>
      </p:sp>
      <p:sp>
        <p:nvSpPr>
          <p:cNvPr id="5" name="1 Título"/>
          <p:cNvSpPr txBox="1">
            <a:spLocks/>
          </p:cNvSpPr>
          <p:nvPr/>
        </p:nvSpPr>
        <p:spPr>
          <a:xfrm>
            <a:off x="0" y="0"/>
            <a:ext cx="9144000" cy="1052736"/>
          </a:xfrm>
          <a:prstGeom prst="rect">
            <a:avLst/>
          </a:prstGeom>
          <a:solidFill>
            <a:schemeClr val="accent2"/>
          </a:solidFill>
        </p:spPr>
        <p:txBody>
          <a:bodyPr anchor="ctr">
            <a:normAutofit fontScale="92500" lnSpcReduction="10000"/>
          </a:bodyPr>
          <a:lstStyle/>
          <a:p>
            <a:pPr marL="514350" lvl="0" indent="-514350">
              <a:spcBef>
                <a:spcPct val="0"/>
              </a:spcBef>
              <a:defRPr/>
            </a:pPr>
            <a:r>
              <a:rPr lang="en-US" sz="3600" b="1" dirty="0" smtClean="0">
                <a:solidFill>
                  <a:schemeClr val="bg1"/>
                </a:solidFill>
                <a:latin typeface="Calibri" pitchFamily="34" charset="0"/>
                <a:cs typeface="Calibri" pitchFamily="34" charset="0"/>
              </a:rPr>
              <a:t>A simulation of the impact of institutions on average PISA scores in Latin America</a:t>
            </a:r>
            <a:endParaRPr lang="en-US" sz="3600" b="1" dirty="0">
              <a:solidFill>
                <a:schemeClr val="bg1"/>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704686406"/>
              </p:ext>
            </p:extLst>
          </p:nvPr>
        </p:nvGraphicFramePr>
        <p:xfrm>
          <a:off x="214282" y="2000240"/>
          <a:ext cx="8643998" cy="3481398"/>
        </p:xfrm>
        <a:graphic>
          <a:graphicData uri="http://schemas.openxmlformats.org/drawingml/2006/table">
            <a:tbl>
              <a:tblPr firstRow="1" firstCol="1">
                <a:tableStyleId>{68D230F3-CF80-4859-8CE7-A43EE81993B5}</a:tableStyleId>
              </a:tblPr>
              <a:tblGrid>
                <a:gridCol w="1909446"/>
                <a:gridCol w="1662454"/>
                <a:gridCol w="1116371"/>
                <a:gridCol w="1477403"/>
                <a:gridCol w="1086495"/>
                <a:gridCol w="1391829"/>
              </a:tblGrid>
              <a:tr h="1214446">
                <a:tc>
                  <a:txBody>
                    <a:bodyPr/>
                    <a:lstStyle/>
                    <a:p>
                      <a:pPr algn="ctr">
                        <a:lnSpc>
                          <a:spcPct val="100000"/>
                        </a:lnSpc>
                        <a:spcBef>
                          <a:spcPts val="300"/>
                        </a:spcBef>
                        <a:spcAft>
                          <a:spcPts val="300"/>
                        </a:spcAft>
                      </a:pPr>
                      <a:r>
                        <a:rPr lang="en-US" sz="1800" dirty="0" smtClean="0">
                          <a:latin typeface="Calibri" pitchFamily="34" charset="0"/>
                        </a:rPr>
                        <a:t>CO</a:t>
                      </a:r>
                      <a:r>
                        <a:rPr lang="en-US" sz="1800" baseline="0" dirty="0" smtClean="0">
                          <a:latin typeface="Calibri" pitchFamily="34" charset="0"/>
                        </a:rPr>
                        <a:t> – </a:t>
                      </a:r>
                      <a:r>
                        <a:rPr lang="en-US" sz="1800" dirty="0" smtClean="0">
                          <a:latin typeface="Calibri" pitchFamily="34" charset="0"/>
                        </a:rPr>
                        <a:t>VARIABLES</a:t>
                      </a: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dirty="0" smtClean="0">
                          <a:latin typeface="Calibri" pitchFamily="34" charset="0"/>
                          <a:ea typeface="Calibri"/>
                          <a:cs typeface="Times New Roman"/>
                        </a:rPr>
                        <a:t>Standardized Gradient</a:t>
                      </a:r>
                      <a:r>
                        <a:rPr lang="en-US" sz="1800" baseline="0" dirty="0" smtClean="0">
                          <a:latin typeface="Calibri" pitchFamily="34" charset="0"/>
                          <a:ea typeface="Calibri"/>
                          <a:cs typeface="Times New Roman"/>
                        </a:rPr>
                        <a:t> </a:t>
                      </a:r>
                    </a:p>
                    <a:p>
                      <a:pPr algn="ctr">
                        <a:lnSpc>
                          <a:spcPct val="100000"/>
                        </a:lnSpc>
                        <a:spcBef>
                          <a:spcPts val="300"/>
                        </a:spcBef>
                        <a:spcAft>
                          <a:spcPts val="300"/>
                        </a:spcAft>
                      </a:pPr>
                      <a:r>
                        <a:rPr lang="en-US" sz="1800" baseline="0" dirty="0" smtClean="0">
                          <a:latin typeface="Calibri" pitchFamily="34" charset="0"/>
                          <a:ea typeface="Calibri"/>
                          <a:cs typeface="Times New Roman"/>
                        </a:rPr>
                        <a:t>of Co-variables</a:t>
                      </a:r>
                    </a:p>
                    <a:p>
                      <a:pPr algn="ctr">
                        <a:lnSpc>
                          <a:spcPct val="100000"/>
                        </a:lnSpc>
                        <a:spcBef>
                          <a:spcPts val="300"/>
                        </a:spcBef>
                        <a:spcAft>
                          <a:spcPts val="300"/>
                        </a:spcAft>
                      </a:pPr>
                      <a:r>
                        <a:rPr lang="en-US" sz="1800" baseline="0" dirty="0" smtClean="0">
                          <a:latin typeface="Calibri" pitchFamily="34" charset="0"/>
                          <a:ea typeface="Calibri"/>
                          <a:cs typeface="Times New Roman"/>
                        </a:rPr>
                        <a:t>(1)</a:t>
                      </a:r>
                      <a:endParaRPr lang="en-US" sz="1800" dirty="0">
                        <a:latin typeface="Calibri" pitchFamily="34" charset="0"/>
                        <a:ea typeface="Calibri"/>
                        <a:cs typeface="Times New Roman"/>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dirty="0" smtClean="0">
                          <a:latin typeface="Calibri" pitchFamily="34" charset="0"/>
                        </a:rPr>
                        <a:t>Mean of co-variable</a:t>
                      </a:r>
                      <a:r>
                        <a:rPr lang="en-US" sz="1800" baseline="0" dirty="0" smtClean="0">
                          <a:latin typeface="Calibri" pitchFamily="34" charset="0"/>
                        </a:rPr>
                        <a:t> </a:t>
                      </a:r>
                      <a:r>
                        <a:rPr lang="en-US" sz="1800" dirty="0" smtClean="0">
                          <a:latin typeface="Calibri" pitchFamily="34" charset="0"/>
                        </a:rPr>
                        <a:t> Lat.</a:t>
                      </a:r>
                      <a:r>
                        <a:rPr lang="en-US" sz="1800" noProof="0" dirty="0" smtClean="0">
                          <a:latin typeface="Calibri" pitchFamily="34" charset="0"/>
                        </a:rPr>
                        <a:t>Am.</a:t>
                      </a:r>
                      <a:endParaRPr lang="en-US" sz="800" noProof="0" dirty="0" smtClean="0">
                        <a:latin typeface="Calibri" pitchFamily="34" charset="0"/>
                      </a:endParaRPr>
                    </a:p>
                    <a:p>
                      <a:pPr marL="0" marR="0" indent="0" algn="ctr" defTabSz="914400" rtl="0" eaLnBrk="1" fontAlgn="auto" latinLnBrk="0" hangingPunct="1">
                        <a:lnSpc>
                          <a:spcPct val="100000"/>
                        </a:lnSpc>
                        <a:spcBef>
                          <a:spcPts val="300"/>
                        </a:spcBef>
                        <a:spcAft>
                          <a:spcPts val="300"/>
                        </a:spcAft>
                        <a:buClrTx/>
                        <a:buSzTx/>
                        <a:buFontTx/>
                        <a:buNone/>
                        <a:tabLst/>
                        <a:defRPr/>
                      </a:pPr>
                      <a:r>
                        <a:rPr lang="en-US" sz="1800" baseline="0" dirty="0" smtClean="0">
                          <a:latin typeface="Calibri" pitchFamily="34" charset="0"/>
                          <a:ea typeface="Calibri"/>
                          <a:cs typeface="Times New Roman"/>
                        </a:rPr>
                        <a:t>(2)</a:t>
                      </a:r>
                      <a:endParaRPr lang="en-US" sz="1800" dirty="0" smtClean="0">
                        <a:latin typeface="Calibri" pitchFamily="34" charset="0"/>
                        <a:ea typeface="Calibri"/>
                        <a:cs typeface="Times New Roman"/>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dirty="0" smtClean="0">
                          <a:latin typeface="Calibri" pitchFamily="34" charset="0"/>
                        </a:rPr>
                        <a:t>Half</a:t>
                      </a:r>
                      <a:r>
                        <a:rPr lang="en-US" sz="1800" baseline="0" dirty="0" smtClean="0">
                          <a:latin typeface="Calibri" pitchFamily="34" charset="0"/>
                        </a:rPr>
                        <a:t> Standard deviation</a:t>
                      </a:r>
                    </a:p>
                    <a:p>
                      <a:pPr marL="0" marR="0" indent="0" algn="ctr" defTabSz="914400" rtl="0" eaLnBrk="1" fontAlgn="auto" latinLnBrk="0" hangingPunct="1">
                        <a:lnSpc>
                          <a:spcPct val="100000"/>
                        </a:lnSpc>
                        <a:spcBef>
                          <a:spcPts val="300"/>
                        </a:spcBef>
                        <a:spcAft>
                          <a:spcPts val="300"/>
                        </a:spcAft>
                        <a:buClrTx/>
                        <a:buSzTx/>
                        <a:buFontTx/>
                        <a:buNone/>
                        <a:tabLst/>
                        <a:defRPr/>
                      </a:pPr>
                      <a:r>
                        <a:rPr lang="en-US" sz="1800" baseline="0" dirty="0" smtClean="0">
                          <a:latin typeface="Calibri" pitchFamily="34" charset="0"/>
                          <a:ea typeface="Calibri"/>
                          <a:cs typeface="Times New Roman"/>
                        </a:rPr>
                        <a:t>(3)</a:t>
                      </a:r>
                      <a:endParaRPr lang="en-US" sz="1800" dirty="0" smtClean="0">
                        <a:latin typeface="Calibri" pitchFamily="34" charset="0"/>
                        <a:ea typeface="Calibri"/>
                        <a:cs typeface="Times New Roman"/>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auto" latinLnBrk="0" hangingPunct="1">
                        <a:lnSpc>
                          <a:spcPct val="100000"/>
                        </a:lnSpc>
                        <a:spcBef>
                          <a:spcPts val="300"/>
                        </a:spcBef>
                        <a:spcAft>
                          <a:spcPts val="300"/>
                        </a:spcAft>
                        <a:buClrTx/>
                        <a:buSzTx/>
                        <a:buFontTx/>
                        <a:buNone/>
                        <a:tabLst/>
                        <a:defRPr/>
                      </a:pPr>
                      <a:r>
                        <a:rPr lang="en-US" sz="1800" dirty="0" smtClean="0">
                          <a:latin typeface="Calibri" pitchFamily="34" charset="0"/>
                          <a:ea typeface="Calibri"/>
                          <a:cs typeface="Times New Roman"/>
                        </a:rPr>
                        <a:t>Mean </a:t>
                      </a:r>
                      <a:r>
                        <a:rPr lang="en-US" sz="1800" dirty="0" err="1" smtClean="0">
                          <a:latin typeface="Calibri" pitchFamily="34" charset="0"/>
                          <a:ea typeface="Calibri"/>
                          <a:cs typeface="Times New Roman"/>
                        </a:rPr>
                        <a:t>LatAm</a:t>
                      </a:r>
                      <a:r>
                        <a:rPr lang="en-US" sz="1800" dirty="0" smtClean="0">
                          <a:latin typeface="Calibri" pitchFamily="34" charset="0"/>
                          <a:ea typeface="Calibri"/>
                          <a:cs typeface="Times New Roman"/>
                        </a:rPr>
                        <a:t>. + </a:t>
                      </a:r>
                      <a:r>
                        <a:rPr lang="en-US" sz="1800" dirty="0" smtClean="0">
                          <a:latin typeface="Calibri" pitchFamily="34" charset="0"/>
                        </a:rPr>
                        <a:t>Half</a:t>
                      </a:r>
                      <a:r>
                        <a:rPr lang="en-US" sz="1800" baseline="0" dirty="0" smtClean="0">
                          <a:latin typeface="Calibri" pitchFamily="34" charset="0"/>
                        </a:rPr>
                        <a:t> S.D.</a:t>
                      </a:r>
                      <a:r>
                        <a:rPr lang="en-US" sz="1800" dirty="0" smtClean="0">
                          <a:latin typeface="Calibri" pitchFamily="34" charset="0"/>
                          <a:ea typeface="Calibri"/>
                          <a:cs typeface="Times New Roman"/>
                        </a:rPr>
                        <a:t> </a:t>
                      </a:r>
                    </a:p>
                    <a:p>
                      <a:pPr marL="0" marR="0" indent="0" algn="ctr" defTabSz="914400" rtl="0" eaLnBrk="1" fontAlgn="auto" latinLnBrk="0" hangingPunct="1">
                        <a:lnSpc>
                          <a:spcPct val="100000"/>
                        </a:lnSpc>
                        <a:spcBef>
                          <a:spcPts val="300"/>
                        </a:spcBef>
                        <a:spcAft>
                          <a:spcPts val="300"/>
                        </a:spcAft>
                        <a:buClrTx/>
                        <a:buSzTx/>
                        <a:buFontTx/>
                        <a:buNone/>
                        <a:tabLst/>
                        <a:defRPr/>
                      </a:pPr>
                      <a:r>
                        <a:rPr lang="en-US" sz="1800" dirty="0" smtClean="0">
                          <a:latin typeface="Calibri" pitchFamily="34" charset="0"/>
                          <a:ea typeface="Calibri"/>
                          <a:cs typeface="Times New Roman"/>
                        </a:rPr>
                        <a:t>(4)</a:t>
                      </a:r>
                      <a:endParaRPr lang="en-US" sz="1800" dirty="0">
                        <a:latin typeface="Calibri" pitchFamily="34" charset="0"/>
                        <a:ea typeface="Calibri"/>
                        <a:cs typeface="Times New Roman"/>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smtClean="0">
                          <a:latin typeface="Calibri" pitchFamily="34" charset="0"/>
                        </a:rPr>
                        <a:t>Effect</a:t>
                      </a:r>
                      <a:r>
                        <a:rPr lang="en-US" sz="1800" baseline="0" smtClean="0">
                          <a:latin typeface="Calibri" pitchFamily="34" charset="0"/>
                        </a:rPr>
                        <a:t> *</a:t>
                      </a:r>
                    </a:p>
                    <a:p>
                      <a:pPr marL="0" marR="0" indent="0" algn="ctr" defTabSz="914400" rtl="0" eaLnBrk="1" fontAlgn="auto" latinLnBrk="0" hangingPunct="1">
                        <a:lnSpc>
                          <a:spcPct val="100000"/>
                        </a:lnSpc>
                        <a:spcBef>
                          <a:spcPts val="300"/>
                        </a:spcBef>
                        <a:spcAft>
                          <a:spcPts val="300"/>
                        </a:spcAft>
                        <a:buClrTx/>
                        <a:buSzTx/>
                        <a:buFontTx/>
                        <a:buNone/>
                        <a:tabLst/>
                        <a:defRPr/>
                      </a:pPr>
                      <a:r>
                        <a:rPr lang="en-US" sz="1800" baseline="0" smtClean="0">
                          <a:latin typeface="Calibri" pitchFamily="34" charset="0"/>
                          <a:ea typeface="Calibri"/>
                          <a:cs typeface="Times New Roman"/>
                        </a:rPr>
                        <a:t>(5)=(1)*(4)-(1)*(2)</a:t>
                      </a:r>
                      <a:endParaRPr lang="en-US" sz="1800" dirty="0" smtClean="0">
                        <a:latin typeface="Calibri" pitchFamily="34" charset="0"/>
                        <a:ea typeface="Calibri"/>
                        <a:cs typeface="Times New Roman"/>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642942">
                <a:tc>
                  <a:txBody>
                    <a:bodyPr/>
                    <a:lstStyle/>
                    <a:p>
                      <a:pPr algn="ctr">
                        <a:lnSpc>
                          <a:spcPct val="150000"/>
                        </a:lnSpc>
                        <a:spcBef>
                          <a:spcPts val="300"/>
                        </a:spcBef>
                        <a:spcAft>
                          <a:spcPts val="300"/>
                        </a:spcAft>
                      </a:pPr>
                      <a:r>
                        <a:rPr lang="en-US" sz="1800" b="1" dirty="0" smtClean="0">
                          <a:latin typeface="Calibri" pitchFamily="34" charset="0"/>
                        </a:rPr>
                        <a:t>Broadband</a:t>
                      </a:r>
                      <a:endParaRPr lang="en-US" sz="1800" b="1"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Bef>
                          <a:spcPts val="300"/>
                        </a:spcBef>
                        <a:spcAft>
                          <a:spcPts val="300"/>
                        </a:spcAft>
                      </a:pPr>
                      <a:r>
                        <a:rPr lang="en-US" sz="1800" dirty="0" smtClean="0">
                          <a:latin typeface="Calibri" pitchFamily="34" charset="0"/>
                        </a:rPr>
                        <a:t>1.350</a:t>
                      </a: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Bef>
                          <a:spcPts val="300"/>
                        </a:spcBef>
                        <a:spcAft>
                          <a:spcPts val="300"/>
                        </a:spcAft>
                      </a:pPr>
                      <a:r>
                        <a:rPr lang="en-US" sz="1800" dirty="0" smtClean="0">
                          <a:solidFill>
                            <a:schemeClr val="tx1"/>
                          </a:solidFill>
                          <a:latin typeface="Calibri" pitchFamily="34" charset="0"/>
                        </a:rPr>
                        <a:t>9.19**</a:t>
                      </a:r>
                      <a:endParaRPr lang="en-US" sz="1800" dirty="0">
                        <a:solidFill>
                          <a:schemeClr val="tx1"/>
                        </a:solidFill>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Bef>
                          <a:spcPts val="300"/>
                        </a:spcBef>
                        <a:spcAft>
                          <a:spcPts val="300"/>
                        </a:spcAft>
                      </a:pPr>
                      <a:r>
                        <a:rPr lang="en-US" sz="1800" smtClean="0">
                          <a:latin typeface="Calibri" pitchFamily="34" charset="0"/>
                        </a:rPr>
                        <a:t>1.60</a:t>
                      </a: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Bef>
                          <a:spcPts val="300"/>
                        </a:spcBef>
                        <a:spcAft>
                          <a:spcPts val="300"/>
                        </a:spcAft>
                      </a:pPr>
                      <a:r>
                        <a:rPr lang="en-US" sz="1800" smtClean="0">
                          <a:latin typeface="Calibri" pitchFamily="34" charset="0"/>
                          <a:ea typeface="Calibri"/>
                          <a:cs typeface="Times New Roman"/>
                        </a:rPr>
                        <a:t>10.79</a:t>
                      </a: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Bef>
                          <a:spcPts val="300"/>
                        </a:spcBef>
                        <a:spcAft>
                          <a:spcPts val="300"/>
                        </a:spcAft>
                      </a:pPr>
                      <a:r>
                        <a:rPr lang="en-US" sz="1800" b="0" dirty="0" smtClean="0">
                          <a:latin typeface="Calibri" pitchFamily="34" charset="0"/>
                        </a:rPr>
                        <a:t>2.16</a:t>
                      </a:r>
                      <a:endParaRPr lang="en-US" sz="1800" b="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857256">
                <a:tc>
                  <a:txBody>
                    <a:bodyPr/>
                    <a:lstStyle/>
                    <a:p>
                      <a:pPr marL="449580" indent="-449580" algn="ctr">
                        <a:lnSpc>
                          <a:spcPct val="100000"/>
                        </a:lnSpc>
                        <a:spcBef>
                          <a:spcPts val="300"/>
                        </a:spcBef>
                        <a:spcAft>
                          <a:spcPts val="300"/>
                        </a:spcAft>
                      </a:pPr>
                      <a:r>
                        <a:rPr lang="en-US" sz="1800" b="1" dirty="0" smtClean="0">
                          <a:latin typeface="Calibri" pitchFamily="34" charset="0"/>
                          <a:ea typeface="Calibri"/>
                          <a:cs typeface="Times New Roman"/>
                        </a:rPr>
                        <a:t>Innovative</a:t>
                      </a:r>
                      <a:endParaRPr lang="en-US" sz="1800" b="1" baseline="0" dirty="0" smtClean="0">
                        <a:latin typeface="Calibri" pitchFamily="34" charset="0"/>
                        <a:ea typeface="Calibri"/>
                        <a:cs typeface="Times New Roman"/>
                      </a:endParaRPr>
                    </a:p>
                    <a:p>
                      <a:pPr marL="449580" indent="-449580" algn="ctr">
                        <a:lnSpc>
                          <a:spcPct val="100000"/>
                        </a:lnSpc>
                        <a:spcBef>
                          <a:spcPts val="300"/>
                        </a:spcBef>
                        <a:spcAft>
                          <a:spcPts val="300"/>
                        </a:spcAft>
                      </a:pPr>
                      <a:r>
                        <a:rPr lang="en-US" sz="1800" b="1" baseline="0" dirty="0" smtClean="0">
                          <a:latin typeface="Calibri" pitchFamily="34" charset="0"/>
                          <a:ea typeface="Calibri"/>
                          <a:cs typeface="Times New Roman"/>
                        </a:rPr>
                        <a:t>Environment</a:t>
                      </a:r>
                      <a:endParaRPr lang="en-US" sz="1800" b="1"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smtClean="0">
                          <a:latin typeface="Calibri" pitchFamily="34" charset="0"/>
                        </a:rPr>
                        <a:t>2.308</a:t>
                      </a: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dirty="0" smtClean="0">
                          <a:solidFill>
                            <a:schemeClr val="tx1"/>
                          </a:solidFill>
                          <a:latin typeface="Calibri" pitchFamily="34" charset="0"/>
                        </a:rPr>
                        <a:t>38.82**</a:t>
                      </a:r>
                      <a:endParaRPr lang="en-US" sz="1800" dirty="0">
                        <a:solidFill>
                          <a:schemeClr val="tx1"/>
                        </a:solidFill>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smtClean="0">
                          <a:latin typeface="Calibri" pitchFamily="34" charset="0"/>
                        </a:rPr>
                        <a:t>1.74</a:t>
                      </a: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smtClean="0">
                          <a:latin typeface="Calibri" pitchFamily="34" charset="0"/>
                          <a:ea typeface="Calibri"/>
                          <a:cs typeface="Times New Roman"/>
                        </a:rPr>
                        <a:t>40.56</a:t>
                      </a: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b="0" dirty="0" smtClean="0">
                          <a:latin typeface="Calibri" pitchFamily="34" charset="0"/>
                        </a:rPr>
                        <a:t>4.01</a:t>
                      </a:r>
                      <a:endParaRPr lang="en-US" sz="1800" b="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16598">
                <a:tc>
                  <a:txBody>
                    <a:bodyPr/>
                    <a:lstStyle/>
                    <a:p>
                      <a:pPr marL="449580" indent="-449580" algn="ctr">
                        <a:lnSpc>
                          <a:spcPct val="100000"/>
                        </a:lnSpc>
                        <a:spcBef>
                          <a:spcPts val="300"/>
                        </a:spcBef>
                        <a:spcAft>
                          <a:spcPts val="300"/>
                        </a:spcAft>
                      </a:pPr>
                      <a:r>
                        <a:rPr lang="en-US" sz="1800" b="1" dirty="0" smtClean="0">
                          <a:latin typeface="Calibri" pitchFamily="34" charset="0"/>
                          <a:ea typeface="Calibri"/>
                          <a:cs typeface="Times New Roman"/>
                        </a:rPr>
                        <a:t>Combined Effect  </a:t>
                      </a:r>
                    </a:p>
                    <a:p>
                      <a:pPr marL="449580" indent="-449580" algn="ctr">
                        <a:lnSpc>
                          <a:spcPct val="100000"/>
                        </a:lnSpc>
                        <a:spcBef>
                          <a:spcPts val="300"/>
                        </a:spcBef>
                        <a:spcAft>
                          <a:spcPts val="300"/>
                        </a:spcAft>
                      </a:pPr>
                      <a:r>
                        <a:rPr lang="en-US" sz="1200" b="1" dirty="0" smtClean="0">
                          <a:latin typeface="Calibri" pitchFamily="34" charset="0"/>
                          <a:ea typeface="Calibri"/>
                          <a:cs typeface="Times New Roman"/>
                        </a:rPr>
                        <a:t>Independence assumption</a:t>
                      </a:r>
                      <a:endParaRPr lang="en-US" sz="1200" b="1"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endParaRPr lang="en-US" sz="180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00000"/>
                        </a:lnSpc>
                        <a:spcBef>
                          <a:spcPts val="300"/>
                        </a:spcBef>
                        <a:spcAft>
                          <a:spcPts val="300"/>
                        </a:spcAft>
                      </a:pPr>
                      <a:r>
                        <a:rPr lang="en-US" sz="1800" b="0" dirty="0" smtClean="0">
                          <a:latin typeface="Calibri" pitchFamily="34" charset="0"/>
                          <a:ea typeface="Calibri"/>
                          <a:cs typeface="Times New Roman"/>
                        </a:rPr>
                        <a:t>6.17</a:t>
                      </a:r>
                      <a:endParaRPr lang="en-US" sz="1800" b="0" dirty="0">
                        <a:latin typeface="Calibri" pitchFamily="34" charset="0"/>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
        <p:nvSpPr>
          <p:cNvPr id="7" name="CuadroTexto 2"/>
          <p:cNvSpPr txBox="1"/>
          <p:nvPr/>
        </p:nvSpPr>
        <p:spPr>
          <a:xfrm>
            <a:off x="267235" y="5986155"/>
            <a:ext cx="8519607" cy="323165"/>
          </a:xfrm>
          <a:prstGeom prst="rect">
            <a:avLst/>
          </a:prstGeom>
          <a:noFill/>
        </p:spPr>
        <p:txBody>
          <a:bodyPr wrap="square" rtlCol="0">
            <a:spAutoFit/>
          </a:bodyPr>
          <a:lstStyle/>
          <a:p>
            <a:r>
              <a:rPr lang="en-US" sz="1500" dirty="0" smtClean="0">
                <a:latin typeface="Perpetua (CAL)"/>
              </a:rPr>
              <a:t>* Expressed in PISA points; ** position in a </a:t>
            </a:r>
            <a:r>
              <a:rPr lang="en-US" sz="1500" dirty="0">
                <a:latin typeface="Perpetua (CAL)"/>
              </a:rPr>
              <a:t>0</a:t>
            </a:r>
            <a:r>
              <a:rPr lang="en-US" sz="1500" dirty="0" smtClean="0">
                <a:latin typeface="Perpetua (CAL)"/>
              </a:rPr>
              <a:t>-100 rank</a:t>
            </a:r>
          </a:p>
        </p:txBody>
      </p:sp>
      <p:sp>
        <p:nvSpPr>
          <p:cNvPr id="8" name="7 Rectángulo"/>
          <p:cNvSpPr/>
          <p:nvPr/>
        </p:nvSpPr>
        <p:spPr>
          <a:xfrm>
            <a:off x="214282" y="1142984"/>
            <a:ext cx="8572560" cy="646331"/>
          </a:xfrm>
          <a:prstGeom prst="rect">
            <a:avLst/>
          </a:prstGeom>
        </p:spPr>
        <p:txBody>
          <a:bodyPr wrap="square">
            <a:spAutoFit/>
          </a:bodyPr>
          <a:lstStyle/>
          <a:p>
            <a:pPr algn="ctr"/>
            <a:r>
              <a:rPr lang="en-US" b="1" dirty="0" smtClean="0">
                <a:latin typeface="Calibri" pitchFamily="34" charset="0"/>
                <a:cs typeface="Calibri" pitchFamily="34" charset="0"/>
              </a:rPr>
              <a:t>Estimated </a:t>
            </a:r>
            <a:r>
              <a:rPr lang="en-US" b="1" dirty="0">
                <a:latin typeface="Calibri" pitchFamily="34" charset="0"/>
                <a:cs typeface="Calibri" pitchFamily="34" charset="0"/>
              </a:rPr>
              <a:t>rise </a:t>
            </a:r>
            <a:r>
              <a:rPr lang="en-US" b="1" dirty="0" smtClean="0">
                <a:latin typeface="Calibri" pitchFamily="34" charset="0"/>
                <a:cs typeface="Calibri" pitchFamily="34" charset="0"/>
              </a:rPr>
              <a:t>of </a:t>
            </a:r>
            <a:r>
              <a:rPr lang="en-US" b="1" dirty="0">
                <a:latin typeface="Calibri" pitchFamily="34" charset="0"/>
                <a:cs typeface="Calibri" pitchFamily="34" charset="0"/>
              </a:rPr>
              <a:t>PISA average scores due to an improvement of half of </a:t>
            </a:r>
            <a:r>
              <a:rPr lang="en-US" b="1" dirty="0" smtClean="0">
                <a:latin typeface="Calibri" pitchFamily="34" charset="0"/>
                <a:cs typeface="Calibri" pitchFamily="34" charset="0"/>
              </a:rPr>
              <a:t>a </a:t>
            </a:r>
            <a:r>
              <a:rPr lang="en-US" b="1" dirty="0" err="1" smtClean="0">
                <a:latin typeface="Calibri" pitchFamily="34" charset="0"/>
                <a:cs typeface="Calibri" pitchFamily="34" charset="0"/>
              </a:rPr>
              <a:t>LatAm</a:t>
            </a:r>
            <a:r>
              <a:rPr lang="en-US" b="1" dirty="0" smtClean="0">
                <a:latin typeface="Calibri" pitchFamily="34" charset="0"/>
                <a:cs typeface="Calibri" pitchFamily="34" charset="0"/>
              </a:rPr>
              <a:t> </a:t>
            </a:r>
            <a:r>
              <a:rPr lang="en-US" b="1" dirty="0">
                <a:latin typeface="Calibri" pitchFamily="34" charset="0"/>
                <a:cs typeface="Calibri" pitchFamily="34" charset="0"/>
              </a:rPr>
              <a:t>standard deviation in the indexes of broadband and of innovative environment. </a:t>
            </a:r>
            <a:endParaRPr lang="es-AR" b="1" dirty="0"/>
          </a:p>
        </p:txBody>
      </p:sp>
      <p:sp>
        <p:nvSpPr>
          <p:cNvPr id="5" name="1 Título"/>
          <p:cNvSpPr txBox="1">
            <a:spLocks/>
          </p:cNvSpPr>
          <p:nvPr/>
        </p:nvSpPr>
        <p:spPr>
          <a:xfrm>
            <a:off x="0" y="0"/>
            <a:ext cx="9144000" cy="1052736"/>
          </a:xfrm>
          <a:prstGeom prst="rect">
            <a:avLst/>
          </a:prstGeom>
          <a:solidFill>
            <a:schemeClr val="accent2"/>
          </a:solidFill>
        </p:spPr>
        <p:txBody>
          <a:bodyPr anchor="ctr">
            <a:normAutofit fontScale="92500" lnSpcReduction="10000"/>
          </a:bodyPr>
          <a:lstStyle/>
          <a:p>
            <a:pPr marL="514350" lvl="0" indent="-514350">
              <a:spcBef>
                <a:spcPct val="0"/>
              </a:spcBef>
              <a:defRPr/>
            </a:pPr>
            <a:r>
              <a:rPr lang="en-US" sz="3600" b="1" dirty="0" smtClean="0">
                <a:solidFill>
                  <a:schemeClr val="bg1"/>
                </a:solidFill>
                <a:latin typeface="Calibri" pitchFamily="34" charset="0"/>
                <a:cs typeface="Calibri" pitchFamily="34" charset="0"/>
              </a:rPr>
              <a:t>A simulation of the average impact of institutions on PISA scores in Latin America</a:t>
            </a:r>
            <a:endParaRPr lang="en-US" sz="3600" b="1" dirty="0">
              <a:solidFill>
                <a:schemeClr val="bg1"/>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1"/>
          <p:cNvPicPr>
            <a:picLocks noChangeAspect="1" noChangeArrowheads="1"/>
          </p:cNvPicPr>
          <p:nvPr/>
        </p:nvPicPr>
        <p:blipFill>
          <a:blip r:embed="rId2" cstate="print"/>
          <a:srcRect/>
          <a:stretch>
            <a:fillRect/>
          </a:stretch>
        </p:blipFill>
        <p:spPr bwMode="auto">
          <a:xfrm>
            <a:off x="928662" y="1500174"/>
            <a:ext cx="7731657" cy="4643470"/>
          </a:xfrm>
          <a:prstGeom prst="rect">
            <a:avLst/>
          </a:prstGeom>
          <a:noFill/>
          <a:ln w="9525">
            <a:noFill/>
            <a:miter lim="800000"/>
            <a:headEnd/>
            <a:tailEnd/>
          </a:ln>
          <a:effectLst/>
        </p:spPr>
      </p:pic>
      <p:sp>
        <p:nvSpPr>
          <p:cNvPr id="5" name="1 Título"/>
          <p:cNvSpPr txBox="1">
            <a:spLocks/>
          </p:cNvSpPr>
          <p:nvPr/>
        </p:nvSpPr>
        <p:spPr>
          <a:xfrm>
            <a:off x="0" y="0"/>
            <a:ext cx="9160290" cy="1052736"/>
          </a:xfrm>
          <a:prstGeom prst="rect">
            <a:avLst/>
          </a:prstGeom>
          <a:solidFill>
            <a:schemeClr val="accent2"/>
          </a:solidFill>
        </p:spPr>
        <p:txBody>
          <a:bodyPr anchor="ctr">
            <a:normAutofit/>
          </a:bodyPr>
          <a:lstStyle/>
          <a:p>
            <a:pPr marL="514350" lvl="0" indent="-514350">
              <a:spcBef>
                <a:spcPct val="0"/>
              </a:spcBef>
              <a:defRPr/>
            </a:pPr>
            <a:r>
              <a:rPr lang="en-US" sz="3600" b="1" dirty="0" err="1" smtClean="0">
                <a:solidFill>
                  <a:schemeClr val="bg1"/>
                </a:solidFill>
                <a:latin typeface="Calibri" pitchFamily="34" charset="0"/>
                <a:cs typeface="Calibri" pitchFamily="34" charset="0"/>
              </a:rPr>
              <a:t>Ambiente</a:t>
            </a:r>
            <a:r>
              <a:rPr lang="en-US" sz="3600" b="1" dirty="0" smtClean="0">
                <a:solidFill>
                  <a:schemeClr val="bg1"/>
                </a:solidFill>
                <a:latin typeface="Calibri" pitchFamily="34" charset="0"/>
                <a:cs typeface="Calibri" pitchFamily="34" charset="0"/>
              </a:rPr>
              <a:t> </a:t>
            </a:r>
            <a:r>
              <a:rPr lang="en-US" sz="3600" b="1" dirty="0" err="1" smtClean="0">
                <a:solidFill>
                  <a:schemeClr val="bg1"/>
                </a:solidFill>
                <a:latin typeface="Calibri" pitchFamily="34" charset="0"/>
                <a:cs typeface="Calibri" pitchFamily="34" charset="0"/>
              </a:rPr>
              <a:t>innovador</a:t>
            </a:r>
            <a:r>
              <a:rPr lang="en-US" sz="3600" b="1" dirty="0" smtClean="0">
                <a:solidFill>
                  <a:schemeClr val="bg1"/>
                </a:solidFill>
                <a:latin typeface="Calibri" pitchFamily="34" charset="0"/>
                <a:cs typeface="Calibri" pitchFamily="34" charset="0"/>
              </a:rPr>
              <a:t> – </a:t>
            </a:r>
            <a:r>
              <a:rPr lang="en-US" sz="3600" b="1" dirty="0" err="1" smtClean="0">
                <a:solidFill>
                  <a:schemeClr val="bg1"/>
                </a:solidFill>
                <a:latin typeface="Calibri" pitchFamily="34" charset="0"/>
                <a:cs typeface="Calibri" pitchFamily="34" charset="0"/>
              </a:rPr>
              <a:t>AmLat</a:t>
            </a:r>
            <a:r>
              <a:rPr lang="en-US" sz="3600" b="1" dirty="0" smtClean="0">
                <a:solidFill>
                  <a:schemeClr val="bg1"/>
                </a:solidFill>
                <a:latin typeface="Calibri" pitchFamily="34" charset="0"/>
                <a:cs typeface="Calibri" pitchFamily="34" charset="0"/>
              </a:rPr>
              <a:t> Std </a:t>
            </a:r>
            <a:r>
              <a:rPr lang="en-US" sz="3600" b="1" dirty="0" err="1" smtClean="0">
                <a:solidFill>
                  <a:schemeClr val="bg1"/>
                </a:solidFill>
                <a:latin typeface="Calibri" pitchFamily="34" charset="0"/>
                <a:cs typeface="Calibri" pitchFamily="34" charset="0"/>
              </a:rPr>
              <a:t>Dv</a:t>
            </a:r>
            <a:r>
              <a:rPr lang="en-US" sz="3600" b="1" dirty="0" smtClean="0">
                <a:solidFill>
                  <a:schemeClr val="bg1"/>
                </a:solidFill>
                <a:latin typeface="Calibri" pitchFamily="34" charset="0"/>
                <a:cs typeface="Calibri" pitchFamily="34" charset="0"/>
              </a:rPr>
              <a:t>.</a:t>
            </a:r>
            <a:endParaRPr lang="en-US" sz="3600" b="1" dirty="0">
              <a:solidFill>
                <a:schemeClr val="bg1"/>
              </a:solidFill>
              <a:latin typeface="Calibri" pitchFamily="34" charset="0"/>
              <a:cs typeface="Calibri" pitchFamily="34" charset="0"/>
            </a:endParaRPr>
          </a:p>
        </p:txBody>
      </p:sp>
    </p:spTree>
    <p:extLst>
      <p:ext uri="{BB962C8B-B14F-4D97-AF65-F5344CB8AC3E}">
        <p14:creationId xmlns:p14="http://schemas.microsoft.com/office/powerpoint/2010/main" val="19874318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p:cNvPicPr>
            <a:picLocks noChangeAspect="1" noChangeArrowheads="1"/>
          </p:cNvPicPr>
          <p:nvPr/>
        </p:nvPicPr>
        <p:blipFill>
          <a:blip r:embed="rId2" cstate="print"/>
          <a:srcRect/>
          <a:stretch>
            <a:fillRect/>
          </a:stretch>
        </p:blipFill>
        <p:spPr bwMode="auto">
          <a:xfrm>
            <a:off x="785786" y="1285860"/>
            <a:ext cx="8013524" cy="4643470"/>
          </a:xfrm>
          <a:prstGeom prst="rect">
            <a:avLst/>
          </a:prstGeom>
          <a:noFill/>
          <a:ln w="9525">
            <a:noFill/>
            <a:miter lim="800000"/>
            <a:headEnd/>
            <a:tailEnd/>
          </a:ln>
          <a:effectLst/>
        </p:spPr>
      </p:pic>
      <p:sp>
        <p:nvSpPr>
          <p:cNvPr id="5" name="1 Título"/>
          <p:cNvSpPr txBox="1">
            <a:spLocks/>
          </p:cNvSpPr>
          <p:nvPr/>
        </p:nvSpPr>
        <p:spPr>
          <a:xfrm>
            <a:off x="0" y="0"/>
            <a:ext cx="9160290" cy="1052736"/>
          </a:xfrm>
          <a:prstGeom prst="rect">
            <a:avLst/>
          </a:prstGeom>
          <a:solidFill>
            <a:schemeClr val="accent2"/>
          </a:solidFill>
        </p:spPr>
        <p:txBody>
          <a:bodyPr anchor="ctr">
            <a:normAutofit/>
          </a:bodyPr>
          <a:lstStyle/>
          <a:p>
            <a:pPr marL="514350" indent="-514350">
              <a:spcBef>
                <a:spcPct val="0"/>
              </a:spcBef>
              <a:defRPr/>
            </a:pPr>
            <a:r>
              <a:rPr lang="en-US" sz="3600" b="1" dirty="0" smtClean="0">
                <a:solidFill>
                  <a:schemeClr val="bg1"/>
                </a:solidFill>
                <a:latin typeface="Calibri" pitchFamily="34" charset="0"/>
                <a:cs typeface="Calibri" pitchFamily="34" charset="0"/>
              </a:rPr>
              <a:t>Banda </a:t>
            </a:r>
            <a:r>
              <a:rPr lang="en-US" sz="3600" b="1" dirty="0" err="1" smtClean="0">
                <a:solidFill>
                  <a:schemeClr val="bg1"/>
                </a:solidFill>
                <a:latin typeface="Calibri" pitchFamily="34" charset="0"/>
                <a:cs typeface="Calibri" pitchFamily="34" charset="0"/>
              </a:rPr>
              <a:t>Ancha</a:t>
            </a:r>
            <a:r>
              <a:rPr lang="en-US" sz="3600" b="1" dirty="0" smtClean="0">
                <a:solidFill>
                  <a:schemeClr val="bg1"/>
                </a:solidFill>
                <a:latin typeface="Calibri" pitchFamily="34" charset="0"/>
                <a:cs typeface="Calibri" pitchFamily="34" charset="0"/>
              </a:rPr>
              <a:t> – </a:t>
            </a:r>
            <a:r>
              <a:rPr lang="en-US" sz="3600" b="1" dirty="0" err="1" smtClean="0">
                <a:solidFill>
                  <a:schemeClr val="bg1"/>
                </a:solidFill>
                <a:latin typeface="Calibri" pitchFamily="34" charset="0"/>
                <a:cs typeface="Calibri" pitchFamily="34" charset="0"/>
              </a:rPr>
              <a:t>AmLat</a:t>
            </a:r>
            <a:r>
              <a:rPr lang="en-US" sz="3600" b="1" dirty="0" smtClean="0">
                <a:solidFill>
                  <a:schemeClr val="bg1"/>
                </a:solidFill>
                <a:latin typeface="Calibri" pitchFamily="34" charset="0"/>
                <a:cs typeface="Calibri" pitchFamily="34" charset="0"/>
              </a:rPr>
              <a:t> Std </a:t>
            </a:r>
            <a:r>
              <a:rPr lang="en-US" sz="3600" b="1" dirty="0" err="1" smtClean="0">
                <a:solidFill>
                  <a:schemeClr val="bg1"/>
                </a:solidFill>
                <a:latin typeface="Calibri" pitchFamily="34" charset="0"/>
                <a:cs typeface="Calibri" pitchFamily="34" charset="0"/>
              </a:rPr>
              <a:t>Dv</a:t>
            </a:r>
            <a:r>
              <a:rPr lang="en-US" sz="3600" b="1" dirty="0" smtClean="0">
                <a:solidFill>
                  <a:schemeClr val="bg1"/>
                </a:solidFill>
                <a:latin typeface="Calibri" pitchFamily="34" charset="0"/>
                <a:cs typeface="Calibri" pitchFamily="34" charset="0"/>
              </a:rPr>
              <a:t>.</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79512" y="1447800"/>
            <a:ext cx="8507288" cy="4572000"/>
          </a:xfrm>
        </p:spPr>
        <p:txBody>
          <a:bodyPr>
            <a:noAutofit/>
          </a:bodyPr>
          <a:lstStyle/>
          <a:p>
            <a:pPr marL="45720" indent="0" algn="just">
              <a:buNone/>
            </a:pPr>
            <a:r>
              <a:rPr lang="en-US" sz="2000" dirty="0" smtClean="0">
                <a:latin typeface="Calibri" pitchFamily="34" charset="0"/>
                <a:cs typeface="Calibri" pitchFamily="34" charset="0"/>
              </a:rPr>
              <a:t>Q.1. Do </a:t>
            </a:r>
            <a:r>
              <a:rPr lang="en-US" sz="2000" dirty="0">
                <a:latin typeface="Calibri" pitchFamily="34" charset="0"/>
                <a:cs typeface="Calibri" pitchFamily="34" charset="0"/>
              </a:rPr>
              <a:t>supportive institutions matter for increased alignment of schools in the global knowledge society</a:t>
            </a:r>
            <a:r>
              <a:rPr lang="en-US" sz="2000" dirty="0" smtClean="0">
                <a:latin typeface="Calibri" pitchFamily="34" charset="0"/>
                <a:cs typeface="Calibri" pitchFamily="34" charset="0"/>
              </a:rPr>
              <a:t>? YES</a:t>
            </a:r>
            <a:endParaRPr lang="en-US" sz="2000" dirty="0">
              <a:latin typeface="Calibri" pitchFamily="34" charset="0"/>
              <a:cs typeface="Calibri" pitchFamily="34" charset="0"/>
            </a:endParaRPr>
          </a:p>
          <a:p>
            <a:pPr marL="320040" lvl="1" indent="0" algn="just">
              <a:buNone/>
            </a:pPr>
            <a:endParaRPr lang="en-US" sz="2000" dirty="0" smtClean="0">
              <a:latin typeface="Calibri" pitchFamily="34" charset="0"/>
              <a:cs typeface="Calibri" pitchFamily="34" charset="0"/>
            </a:endParaRPr>
          </a:p>
          <a:p>
            <a:pPr marL="502920" indent="-457200" algn="just">
              <a:buFont typeface="Wingdings" pitchFamily="2" charset="2"/>
              <a:buChar char="q"/>
            </a:pPr>
            <a:r>
              <a:rPr lang="en-US" sz="2000" dirty="0" smtClean="0">
                <a:latin typeface="Calibri" pitchFamily="34" charset="0"/>
                <a:cs typeface="Calibri" pitchFamily="34" charset="0"/>
              </a:rPr>
              <a:t>This presentation shows how institutions impacts positively in PISA results by countries.</a:t>
            </a:r>
          </a:p>
          <a:p>
            <a:pPr marL="502920" indent="-457200" algn="just">
              <a:buFont typeface="Wingdings" pitchFamily="2" charset="2"/>
              <a:buChar char="q"/>
            </a:pPr>
            <a:r>
              <a:rPr lang="en-US" sz="2000" dirty="0">
                <a:latin typeface="Calibri" pitchFamily="34" charset="0"/>
                <a:cs typeface="Calibri" pitchFamily="34" charset="0"/>
              </a:rPr>
              <a:t>The variability between countries removes 8% of the total variability of individual </a:t>
            </a:r>
            <a:r>
              <a:rPr lang="en-US" sz="2000" dirty="0" smtClean="0">
                <a:latin typeface="Calibri" pitchFamily="34" charset="0"/>
                <a:cs typeface="Calibri" pitchFamily="34" charset="0"/>
              </a:rPr>
              <a:t>scores.</a:t>
            </a:r>
          </a:p>
          <a:p>
            <a:pPr marL="502920" indent="-457200" algn="just">
              <a:buFont typeface="Wingdings" pitchFamily="2" charset="2"/>
              <a:buChar char="q"/>
            </a:pPr>
            <a:r>
              <a:rPr lang="en-US" sz="2000" dirty="0" smtClean="0">
                <a:latin typeface="Calibri" pitchFamily="34" charset="0"/>
                <a:cs typeface="Calibri" pitchFamily="34" charset="0"/>
              </a:rPr>
              <a:t>Differences </a:t>
            </a:r>
            <a:r>
              <a:rPr lang="en-US" sz="2000" dirty="0">
                <a:latin typeface="Calibri" pitchFamily="34" charset="0"/>
                <a:cs typeface="Calibri" pitchFamily="34" charset="0"/>
              </a:rPr>
              <a:t>in access to broadband (circulation of ideas) and an Innovation Index (proxy for competitiveness) explain up to 50% of the observed differences between countries</a:t>
            </a:r>
            <a:r>
              <a:rPr lang="en-US" sz="2000" dirty="0" smtClean="0">
                <a:latin typeface="Calibri" pitchFamily="34" charset="0"/>
                <a:cs typeface="Calibri" pitchFamily="34" charset="0"/>
              </a:rPr>
              <a:t>.</a:t>
            </a:r>
          </a:p>
          <a:p>
            <a:pPr marL="502920" indent="-457200" algn="just">
              <a:buFont typeface="Wingdings" pitchFamily="2" charset="2"/>
              <a:buChar char="q"/>
            </a:pPr>
            <a:r>
              <a:rPr lang="en-US" sz="2000" dirty="0">
                <a:latin typeface="Calibri" pitchFamily="34" charset="0"/>
                <a:cs typeface="Calibri" pitchFamily="34" charset="0"/>
              </a:rPr>
              <a:t>Then, openness in Latin America pulls upward </a:t>
            </a:r>
            <a:r>
              <a:rPr lang="en-US" sz="2000" dirty="0" smtClean="0">
                <a:latin typeface="Calibri" pitchFamily="34" charset="0"/>
                <a:cs typeface="Calibri" pitchFamily="34" charset="0"/>
              </a:rPr>
              <a:t>PISA results.</a:t>
            </a:r>
          </a:p>
          <a:p>
            <a:pPr marL="502920" indent="-457200" algn="just">
              <a:buFont typeface="Wingdings" pitchFamily="2" charset="2"/>
              <a:buChar char="q"/>
            </a:pPr>
            <a:r>
              <a:rPr lang="en-US" sz="2000" dirty="0" smtClean="0">
                <a:latin typeface="Calibri" pitchFamily="34" charset="0"/>
                <a:cs typeface="Calibri" pitchFamily="34" charset="0"/>
              </a:rPr>
              <a:t>Reforming institutions, may create the right incentives on education to improve individual achievement in international comparative studies. </a:t>
            </a:r>
            <a:endParaRPr lang="en-US" sz="2000" dirty="0">
              <a:latin typeface="Calibri" pitchFamily="34" charset="0"/>
              <a:cs typeface="Calibri" pitchFamily="34" charset="0"/>
            </a:endParaRPr>
          </a:p>
          <a:p>
            <a:pPr marL="502920" indent="-457200" algn="just">
              <a:buFont typeface="Wingdings" pitchFamily="2" charset="2"/>
              <a:buChar char="q"/>
            </a:pPr>
            <a:endParaRPr lang="es-AR" sz="2000" dirty="0">
              <a:latin typeface="Calibri" pitchFamily="34" charset="0"/>
              <a:cs typeface="Calibri" pitchFamily="34" charset="0"/>
            </a:endParaRPr>
          </a:p>
          <a:p>
            <a:pPr marL="320040" lvl="1" indent="0" algn="just">
              <a:buNone/>
            </a:pPr>
            <a:r>
              <a:rPr lang="en-US" sz="2000" dirty="0" smtClean="0">
                <a:latin typeface="Calibri" pitchFamily="34" charset="0"/>
                <a:cs typeface="Calibri" pitchFamily="34" charset="0"/>
              </a:rPr>
              <a:t> </a:t>
            </a:r>
          </a:p>
          <a:p>
            <a:endParaRPr lang="es-AR" sz="2000" dirty="0"/>
          </a:p>
        </p:txBody>
      </p:sp>
      <p:sp>
        <p:nvSpPr>
          <p:cNvPr id="4" name="1 Título"/>
          <p:cNvSpPr txBox="1">
            <a:spLocks/>
          </p:cNvSpPr>
          <p:nvPr/>
        </p:nvSpPr>
        <p:spPr>
          <a:xfrm>
            <a:off x="0" y="0"/>
            <a:ext cx="9160290" cy="1052736"/>
          </a:xfrm>
          <a:prstGeom prst="rect">
            <a:avLst/>
          </a:prstGeom>
          <a:solidFill>
            <a:schemeClr val="accent2"/>
          </a:solidFill>
        </p:spPr>
        <p:txBody>
          <a:bodyPr anchor="ctr">
            <a:noAutofit/>
          </a:bodyPr>
          <a:lstStyle/>
          <a:p>
            <a:pPr marL="514350" lvl="0" indent="-514350">
              <a:spcBef>
                <a:spcPct val="0"/>
              </a:spcBef>
              <a:defRPr/>
            </a:pPr>
            <a:r>
              <a:rPr lang="en-US" sz="3600" b="1" dirty="0" smtClean="0">
                <a:solidFill>
                  <a:schemeClr val="bg1"/>
                </a:solidFill>
                <a:latin typeface="Calibri" pitchFamily="34" charset="0"/>
                <a:cs typeface="Calibri" pitchFamily="34" charset="0"/>
              </a:rPr>
              <a:t>	a. Now we are able to answer the initial questions</a:t>
            </a:r>
            <a:endParaRPr lang="en-US" sz="3600" b="1" dirty="0">
              <a:solidFill>
                <a:schemeClr val="bg1"/>
              </a:solidFill>
              <a:latin typeface="Calibri" pitchFamily="34" charset="0"/>
              <a:cs typeface="Calibri" pitchFamily="34" charset="0"/>
            </a:endParaRPr>
          </a:p>
        </p:txBody>
      </p:sp>
    </p:spTree>
    <p:extLst>
      <p:ext uri="{BB962C8B-B14F-4D97-AF65-F5344CB8AC3E}">
        <p14:creationId xmlns:p14="http://schemas.microsoft.com/office/powerpoint/2010/main" val="14274449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79512" y="1447800"/>
            <a:ext cx="8507288" cy="4572000"/>
          </a:xfrm>
        </p:spPr>
        <p:txBody>
          <a:bodyPr>
            <a:normAutofit/>
          </a:bodyPr>
          <a:lstStyle/>
          <a:p>
            <a:pPr marL="45720" indent="0" algn="just">
              <a:buNone/>
            </a:pPr>
            <a:r>
              <a:rPr lang="en-US" sz="2000" dirty="0" smtClean="0">
                <a:latin typeface="Calibri" pitchFamily="34" charset="0"/>
                <a:cs typeface="Calibri" pitchFamily="34" charset="0"/>
              </a:rPr>
              <a:t>Q.2. </a:t>
            </a:r>
            <a:r>
              <a:rPr lang="en-US" sz="2000" dirty="0">
                <a:latin typeface="Calibri" pitchFamily="34" charset="0"/>
                <a:cs typeface="Calibri" pitchFamily="34" charset="0"/>
              </a:rPr>
              <a:t>How the effect of supportive institutions are channeled into education to improve or hinder the process of schools alignment with the global knowledge society</a:t>
            </a:r>
            <a:r>
              <a:rPr lang="en-US" sz="2000" dirty="0" smtClean="0">
                <a:latin typeface="Calibri" pitchFamily="34" charset="0"/>
                <a:cs typeface="Calibri" pitchFamily="34" charset="0"/>
              </a:rPr>
              <a:t>?</a:t>
            </a:r>
            <a:endParaRPr lang="en-US" sz="2000" dirty="0">
              <a:latin typeface="Calibri" pitchFamily="34" charset="0"/>
              <a:cs typeface="Calibri" pitchFamily="34" charset="0"/>
            </a:endParaRPr>
          </a:p>
          <a:p>
            <a:pPr marL="320040" lvl="1" indent="0" algn="just">
              <a:buNone/>
            </a:pPr>
            <a:endParaRPr lang="es-AR" sz="2000" dirty="0"/>
          </a:p>
          <a:p>
            <a:pPr marL="45720" indent="0" algn="just">
              <a:buNone/>
            </a:pPr>
            <a:r>
              <a:rPr lang="en-CA" sz="2000" dirty="0" smtClean="0">
                <a:latin typeface="Calibri" pitchFamily="34" charset="0"/>
                <a:cs typeface="Calibri" pitchFamily="34" charset="0"/>
              </a:rPr>
              <a:t>Analysing the two third level variables included in the model we conclude that</a:t>
            </a:r>
            <a:r>
              <a:rPr lang="en-CA" sz="2000" dirty="0">
                <a:latin typeface="Calibri" pitchFamily="34" charset="0"/>
                <a:cs typeface="Calibri" pitchFamily="34" charset="0"/>
              </a:rPr>
              <a:t> </a:t>
            </a:r>
            <a:r>
              <a:rPr lang="en-US" sz="2000" dirty="0">
                <a:latin typeface="Calibri" pitchFamily="34" charset="0"/>
                <a:cs typeface="Calibri" pitchFamily="34" charset="0"/>
              </a:rPr>
              <a:t>an improvement in </a:t>
            </a:r>
            <a:r>
              <a:rPr lang="en-US" sz="2000" dirty="0" smtClean="0">
                <a:latin typeface="Calibri" pitchFamily="34" charset="0"/>
                <a:cs typeface="Calibri" pitchFamily="34" charset="0"/>
              </a:rPr>
              <a:t>half of a </a:t>
            </a:r>
            <a:r>
              <a:rPr lang="en-US" sz="2000" dirty="0">
                <a:latin typeface="Calibri" pitchFamily="34" charset="0"/>
                <a:cs typeface="Calibri" pitchFamily="34" charset="0"/>
              </a:rPr>
              <a:t>standard deviation of the average effect associated with broadband access</a:t>
            </a:r>
            <a:r>
              <a:rPr lang="en-US" sz="2000" dirty="0" smtClean="0">
                <a:latin typeface="Calibri" pitchFamily="34" charset="0"/>
                <a:cs typeface="Calibri" pitchFamily="34" charset="0"/>
              </a:rPr>
              <a:t>, raises </a:t>
            </a:r>
            <a:r>
              <a:rPr lang="en-US" sz="2000" dirty="0">
                <a:latin typeface="Calibri" pitchFamily="34" charset="0"/>
                <a:cs typeface="Calibri" pitchFamily="34" charset="0"/>
              </a:rPr>
              <a:t>the average score </a:t>
            </a:r>
            <a:r>
              <a:rPr lang="en-US" sz="2000" dirty="0" smtClean="0">
                <a:latin typeface="Calibri" pitchFamily="34" charset="0"/>
                <a:cs typeface="Calibri" pitchFamily="34" charset="0"/>
              </a:rPr>
              <a:t>of </a:t>
            </a:r>
            <a:r>
              <a:rPr lang="en-US" sz="2000" dirty="0">
                <a:latin typeface="Calibri" pitchFamily="34" charset="0"/>
                <a:cs typeface="Calibri" pitchFamily="34" charset="0"/>
              </a:rPr>
              <a:t>Latin America by about 2</a:t>
            </a:r>
            <a:r>
              <a:rPr lang="en-US" sz="2000" dirty="0" smtClean="0">
                <a:latin typeface="Calibri" pitchFamily="34" charset="0"/>
                <a:cs typeface="Calibri" pitchFamily="34" charset="0"/>
              </a:rPr>
              <a:t>%.</a:t>
            </a:r>
            <a:endParaRPr lang="en-CA" sz="2000" dirty="0" smtClean="0">
              <a:latin typeface="Calibri" pitchFamily="34" charset="0"/>
              <a:cs typeface="Calibri" pitchFamily="34" charset="0"/>
            </a:endParaRPr>
          </a:p>
        </p:txBody>
      </p:sp>
      <p:sp>
        <p:nvSpPr>
          <p:cNvPr id="4" name="1 Título"/>
          <p:cNvSpPr txBox="1">
            <a:spLocks/>
          </p:cNvSpPr>
          <p:nvPr/>
        </p:nvSpPr>
        <p:spPr>
          <a:xfrm>
            <a:off x="0" y="0"/>
            <a:ext cx="9160290" cy="1052736"/>
          </a:xfrm>
          <a:prstGeom prst="rect">
            <a:avLst/>
          </a:prstGeom>
          <a:solidFill>
            <a:schemeClr val="accent2"/>
          </a:solidFill>
        </p:spPr>
        <p:txBody>
          <a:bodyPr anchor="ctr">
            <a:noAutofit/>
          </a:bodyPr>
          <a:lstStyle/>
          <a:p>
            <a:pPr marL="514350" lvl="0" indent="-514350">
              <a:spcBef>
                <a:spcPct val="0"/>
              </a:spcBef>
              <a:defRPr/>
            </a:pPr>
            <a:r>
              <a:rPr lang="en-US" sz="3600" b="1" dirty="0">
                <a:solidFill>
                  <a:schemeClr val="bg1"/>
                </a:solidFill>
                <a:latin typeface="Calibri" pitchFamily="34" charset="0"/>
                <a:cs typeface="Calibri" pitchFamily="34" charset="0"/>
              </a:rPr>
              <a:t>	</a:t>
            </a:r>
            <a:r>
              <a:rPr lang="en-US" sz="3600" b="1" dirty="0" smtClean="0">
                <a:solidFill>
                  <a:schemeClr val="bg1"/>
                </a:solidFill>
                <a:latin typeface="Calibri" pitchFamily="34" charset="0"/>
                <a:cs typeface="Calibri" pitchFamily="34" charset="0"/>
              </a:rPr>
              <a:t>a. Now, we are able to answer the initial questions</a:t>
            </a:r>
            <a:endParaRPr lang="en-US" sz="3600" b="1" dirty="0">
              <a:solidFill>
                <a:schemeClr val="bg1"/>
              </a:solidFill>
              <a:latin typeface="Calibri" pitchFamily="34" charset="0"/>
              <a:cs typeface="Calibri" pitchFamily="34" charset="0"/>
            </a:endParaRPr>
          </a:p>
        </p:txBody>
      </p:sp>
    </p:spTree>
    <p:extLst>
      <p:ext uri="{BB962C8B-B14F-4D97-AF65-F5344CB8AC3E}">
        <p14:creationId xmlns:p14="http://schemas.microsoft.com/office/powerpoint/2010/main" val="2271832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0" y="2571744"/>
            <a:ext cx="9144000" cy="1052736"/>
          </a:xfrm>
          <a:prstGeom prst="rect">
            <a:avLst/>
          </a:prstGeom>
          <a:solidFill>
            <a:schemeClr val="accent2"/>
          </a:solidFill>
        </p:spPr>
        <p:txBody>
          <a:bodyPr anchor="ctr">
            <a:normAutofit/>
          </a:bodyPr>
          <a:lstStyle/>
          <a:p>
            <a:pPr marL="514350" lvl="0" indent="-514350" algn="ctr">
              <a:spcBef>
                <a:spcPct val="0"/>
              </a:spcBef>
              <a:defRPr/>
            </a:pPr>
            <a:r>
              <a:rPr lang="en-US" sz="3600" b="1" dirty="0">
                <a:solidFill>
                  <a:schemeClr val="bg1"/>
                </a:solidFill>
                <a:latin typeface="Calibri" pitchFamily="34" charset="0"/>
                <a:cs typeface="Calibri" pitchFamily="34" charset="0"/>
              </a:rPr>
              <a:t> </a:t>
            </a:r>
            <a:r>
              <a:rPr lang="en-US" sz="3600" b="1" dirty="0" smtClean="0">
                <a:solidFill>
                  <a:schemeClr val="bg1"/>
                </a:solidFill>
                <a:latin typeface="Calibri" pitchFamily="34" charset="0"/>
                <a:cs typeface="Calibri" pitchFamily="34" charset="0"/>
              </a:rPr>
              <a:t>I. Motivation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95536" y="1447800"/>
            <a:ext cx="8291264" cy="4572000"/>
          </a:xfrm>
        </p:spPr>
        <p:txBody>
          <a:bodyPr anchor="ctr">
            <a:normAutofit/>
          </a:bodyPr>
          <a:lstStyle/>
          <a:p>
            <a:pPr indent="0" algn="ctr">
              <a:buNone/>
            </a:pPr>
            <a:endParaRPr lang="en-US" sz="3600" dirty="0" smtClean="0">
              <a:latin typeface="Brush Script MT" pitchFamily="66" charset="0"/>
            </a:endParaRPr>
          </a:p>
          <a:p>
            <a:pPr indent="0" algn="ctr">
              <a:buNone/>
            </a:pPr>
            <a:endParaRPr lang="en-US" sz="3600" dirty="0" smtClean="0">
              <a:latin typeface="Brush Script MT" pitchFamily="66" charset="0"/>
            </a:endParaRPr>
          </a:p>
          <a:p>
            <a:pPr indent="0" algn="ctr">
              <a:buNone/>
            </a:pPr>
            <a:endParaRPr lang="en-US" sz="3600" dirty="0" smtClean="0">
              <a:latin typeface="Brush Script MT" pitchFamily="66" charset="0"/>
            </a:endParaRPr>
          </a:p>
          <a:p>
            <a:pPr indent="0" algn="ctr">
              <a:buNone/>
            </a:pPr>
            <a:r>
              <a:rPr lang="en-US" sz="3600" dirty="0" smtClean="0">
                <a:latin typeface="Brush Script MT" pitchFamily="66" charset="0"/>
              </a:rPr>
              <a:t>All the successful national educational systems made the most of the global economy?</a:t>
            </a:r>
          </a:p>
          <a:p>
            <a:pPr indent="0" algn="r">
              <a:buNone/>
            </a:pPr>
            <a:r>
              <a:rPr lang="en-US" sz="1800" dirty="0" smtClean="0">
                <a:latin typeface="Calibri" pitchFamily="34" charset="0"/>
                <a:cs typeface="Calibri" pitchFamily="34" charset="0"/>
              </a:rPr>
              <a:t>Adapted from New Structural Economics. </a:t>
            </a:r>
          </a:p>
          <a:p>
            <a:pPr indent="0" algn="r">
              <a:buNone/>
            </a:pPr>
            <a:r>
              <a:rPr lang="en-US" sz="1800" dirty="0" smtClean="0">
                <a:latin typeface="Calibri" pitchFamily="34" charset="0"/>
                <a:cs typeface="Calibri" pitchFamily="34" charset="0"/>
              </a:rPr>
              <a:t>A  Framework for rethinking development and policy,</a:t>
            </a:r>
          </a:p>
          <a:p>
            <a:pPr indent="0" algn="r">
              <a:buNone/>
            </a:pPr>
            <a:r>
              <a:rPr lang="en-US" sz="1800" dirty="0" smtClean="0">
                <a:latin typeface="Calibri" pitchFamily="34" charset="0"/>
                <a:cs typeface="Calibri" pitchFamily="34" charset="0"/>
              </a:rPr>
              <a:t> by Justin </a:t>
            </a:r>
            <a:r>
              <a:rPr lang="en-US" sz="1800" dirty="0" err="1" smtClean="0">
                <a:latin typeface="Calibri" pitchFamily="34" charset="0"/>
                <a:cs typeface="Calibri" pitchFamily="34" charset="0"/>
              </a:rPr>
              <a:t>Yifu</a:t>
            </a:r>
            <a:r>
              <a:rPr lang="en-US" sz="1800" dirty="0" smtClean="0">
                <a:latin typeface="Calibri" pitchFamily="34" charset="0"/>
                <a:cs typeface="Calibri" pitchFamily="34" charset="0"/>
              </a:rPr>
              <a:t> Lin, 2012</a:t>
            </a:r>
            <a:endParaRPr lang="es-AR" sz="1800" dirty="0" smtClean="0">
              <a:latin typeface="Calibri" pitchFamily="34" charset="0"/>
              <a:cs typeface="Calibri" pitchFamily="34" charset="0"/>
            </a:endParaRPr>
          </a:p>
          <a:p>
            <a:pPr lvl="1">
              <a:buNone/>
            </a:pPr>
            <a:endParaRPr lang="es-AR" dirty="0" smtClean="0">
              <a:latin typeface="Calibri" pitchFamily="34" charset="0"/>
            </a:endParaRPr>
          </a:p>
          <a:p>
            <a:pPr>
              <a:buFont typeface="Arial" pitchFamily="34" charset="0"/>
              <a:buChar char="•"/>
            </a:pPr>
            <a:endParaRPr lang="es-AR" sz="2400" dirty="0" smtClean="0"/>
          </a:p>
          <a:p>
            <a:endParaRPr lang="es-AR" sz="2400" dirty="0" smtClean="0"/>
          </a:p>
          <a:p>
            <a:endParaRPr lang="en-US" dirty="0"/>
          </a:p>
        </p:txBody>
      </p:sp>
      <p:sp>
        <p:nvSpPr>
          <p:cNvPr id="4" name="1 Título"/>
          <p:cNvSpPr txBox="1">
            <a:spLocks/>
          </p:cNvSpPr>
          <p:nvPr/>
        </p:nvSpPr>
        <p:spPr>
          <a:xfrm>
            <a:off x="0" y="0"/>
            <a:ext cx="9160290" cy="1052736"/>
          </a:xfrm>
          <a:prstGeom prst="rect">
            <a:avLst/>
          </a:prstGeom>
          <a:solidFill>
            <a:schemeClr val="accent2"/>
          </a:solidFill>
        </p:spPr>
        <p:txBody>
          <a:bodyPr anchor="ctr">
            <a:normAutofit/>
          </a:bodyPr>
          <a:lstStyle/>
          <a:p>
            <a:pPr marL="514350" lvl="0" indent="-514350">
              <a:spcBef>
                <a:spcPct val="0"/>
              </a:spcBef>
              <a:defRPr/>
            </a:pPr>
            <a:r>
              <a:rPr lang="en-US" sz="3600" dirty="0" smtClean="0">
                <a:solidFill>
                  <a:schemeClr val="bg1"/>
                </a:solidFill>
                <a:latin typeface="Calibri" pitchFamily="34" charset="0"/>
              </a:rPr>
              <a:t>Openness of education to the global economy </a:t>
            </a:r>
            <a:endParaRPr lang="en-US" sz="3600" b="1" dirty="0">
              <a:solidFill>
                <a:schemeClr val="bg1"/>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2450929179"/>
              </p:ext>
            </p:extLst>
          </p:nvPr>
        </p:nvGraphicFramePr>
        <p:xfrm>
          <a:off x="1500166" y="642918"/>
          <a:ext cx="5616625" cy="5476996"/>
        </p:xfrm>
        <a:graphic>
          <a:graphicData uri="http://schemas.openxmlformats.org/drawingml/2006/table">
            <a:tbl>
              <a:tblPr firstRow="1" firstCol="1" bandRow="1">
                <a:tableStyleId>{5C22544A-7EE6-4342-B048-85BDC9FD1C3A}</a:tableStyleId>
              </a:tblPr>
              <a:tblGrid>
                <a:gridCol w="2857520"/>
                <a:gridCol w="1236092"/>
                <a:gridCol w="1523013"/>
              </a:tblGrid>
              <a:tr h="574681">
                <a:tc>
                  <a:txBody>
                    <a:bodyPr/>
                    <a:lstStyle/>
                    <a:p>
                      <a:pPr algn="l">
                        <a:lnSpc>
                          <a:spcPct val="115000"/>
                        </a:lnSpc>
                        <a:spcAft>
                          <a:spcPts val="0"/>
                        </a:spcAft>
                      </a:pPr>
                      <a:r>
                        <a:rPr lang="es-AR" sz="1800" dirty="0" smtClean="0">
                          <a:solidFill>
                            <a:schemeClr val="tx1"/>
                          </a:solidFill>
                          <a:effectLst/>
                          <a:latin typeface="Calibri" pitchFamily="34" charset="0"/>
                          <a:cs typeface="Calibri" pitchFamily="34" charset="0"/>
                        </a:rPr>
                        <a:t>VARIABLES</a:t>
                      </a:r>
                      <a:endParaRPr lang="es-AR" sz="180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ct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s-AR" sz="1800" dirty="0" err="1" smtClean="0">
                          <a:solidFill>
                            <a:schemeClr val="tx1"/>
                          </a:solidFill>
                          <a:effectLst/>
                          <a:latin typeface="Calibri" pitchFamily="34" charset="0"/>
                          <a:cs typeface="Calibri" pitchFamily="34" charset="0"/>
                        </a:rPr>
                        <a:t>Coefficients</a:t>
                      </a:r>
                      <a:endParaRPr lang="es-AR" sz="180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ct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s-AR" sz="1800" dirty="0" smtClean="0">
                          <a:solidFill>
                            <a:schemeClr val="tx1"/>
                          </a:solidFill>
                          <a:effectLst/>
                          <a:latin typeface="Calibri" pitchFamily="34" charset="0"/>
                          <a:cs typeface="Calibri" pitchFamily="34" charset="0"/>
                        </a:rPr>
                        <a:t>Standard</a:t>
                      </a:r>
                      <a:r>
                        <a:rPr lang="es-AR" sz="1800" baseline="0" dirty="0" smtClean="0">
                          <a:solidFill>
                            <a:schemeClr val="tx1"/>
                          </a:solidFill>
                          <a:effectLst/>
                          <a:latin typeface="Calibri" pitchFamily="34" charset="0"/>
                          <a:cs typeface="Calibri" pitchFamily="34" charset="0"/>
                        </a:rPr>
                        <a:t> error</a:t>
                      </a:r>
                      <a:endParaRPr lang="es-AR" sz="180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ct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05539">
                <a:tc>
                  <a:txBody>
                    <a:bodyPr/>
                    <a:lstStyle/>
                    <a:p>
                      <a:pPr algn="l">
                        <a:lnSpc>
                          <a:spcPct val="115000"/>
                        </a:lnSpc>
                        <a:spcAft>
                          <a:spcPts val="0"/>
                        </a:spcAft>
                      </a:pPr>
                      <a:r>
                        <a:rPr lang="en-US" sz="1800" b="0" noProof="0" dirty="0" smtClean="0">
                          <a:solidFill>
                            <a:schemeClr val="tx1"/>
                          </a:solidFill>
                          <a:effectLst/>
                          <a:latin typeface="Calibri" pitchFamily="34" charset="0"/>
                          <a:cs typeface="Calibri" pitchFamily="34" charset="0"/>
                        </a:rPr>
                        <a:t>Intercept</a:t>
                      </a:r>
                      <a:endParaRPr lang="en-US" sz="1800" b="0"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T w="12700" cap="flat" cmpd="sng" algn="ctr">
                      <a:solidFill>
                        <a:schemeClr val="tx1"/>
                      </a:solidFill>
                      <a:prstDash val="solid"/>
                      <a:round/>
                      <a:headEnd type="none" w="med" len="med"/>
                      <a:tailEnd type="none" w="med" len="med"/>
                    </a:lnT>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392,6***</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T w="12700" cap="flat" cmpd="sng" algn="ctr">
                      <a:solidFill>
                        <a:schemeClr val="tx1"/>
                      </a:solidFill>
                      <a:prstDash val="solid"/>
                      <a:round/>
                      <a:headEnd type="none" w="med" len="med"/>
                      <a:tailEnd type="none" w="med" len="med"/>
                    </a:lnT>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11,18</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T w="12700" cap="flat" cmpd="sng" algn="ctr">
                      <a:solidFill>
                        <a:schemeClr val="tx1"/>
                      </a:solidFill>
                      <a:prstDash val="solid"/>
                      <a:round/>
                      <a:headEnd type="none" w="med" len="med"/>
                      <a:tailEnd type="none" w="med" len="med"/>
                    </a:lnT>
                    <a:solidFill>
                      <a:schemeClr val="bg1"/>
                    </a:solidFill>
                  </a:tcPr>
                </a:tc>
              </a:tr>
              <a:tr h="410804">
                <a:tc>
                  <a:txBody>
                    <a:bodyPr/>
                    <a:lstStyle/>
                    <a:p>
                      <a:pPr algn="l">
                        <a:lnSpc>
                          <a:spcPct val="115000"/>
                        </a:lnSpc>
                        <a:spcAft>
                          <a:spcPts val="0"/>
                        </a:spcAft>
                      </a:pPr>
                      <a:r>
                        <a:rPr lang="en-US" sz="1800" b="1" noProof="0" dirty="0" smtClean="0">
                          <a:solidFill>
                            <a:schemeClr val="tx1"/>
                          </a:solidFill>
                          <a:effectLst/>
                          <a:latin typeface="Calibri" pitchFamily="34" charset="0"/>
                          <a:cs typeface="Calibri" pitchFamily="34" charset="0"/>
                        </a:rPr>
                        <a:t>Student level variables</a:t>
                      </a:r>
                      <a:endParaRPr lang="en-US" sz="1800" b="1"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l">
                        <a:lnSpc>
                          <a:spcPct val="115000"/>
                        </a:lnSpc>
                        <a:spcAft>
                          <a:spcPts val="0"/>
                        </a:spcAft>
                      </a:pPr>
                      <a:r>
                        <a:rPr lang="en-US" sz="1800" noProof="0" smtClean="0">
                          <a:solidFill>
                            <a:schemeClr val="tx1"/>
                          </a:solidFill>
                          <a:effectLst/>
                          <a:latin typeface="Calibri" pitchFamily="34" charset="0"/>
                          <a:cs typeface="Calibri" pitchFamily="34" charset="0"/>
                        </a:rPr>
                        <a:t> </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l">
                        <a:lnSpc>
                          <a:spcPct val="115000"/>
                        </a:lnSpc>
                        <a:spcAft>
                          <a:spcPts val="0"/>
                        </a:spcAft>
                      </a:pPr>
                      <a:r>
                        <a:rPr lang="en-US" sz="1800" noProof="0" smtClean="0">
                          <a:solidFill>
                            <a:schemeClr val="tx1"/>
                          </a:solidFill>
                          <a:effectLst/>
                          <a:latin typeface="Calibri" pitchFamily="34" charset="0"/>
                          <a:cs typeface="Calibri" pitchFamily="34" charset="0"/>
                        </a:rPr>
                        <a:t> </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r>
              <a:tr h="332670">
                <a:tc>
                  <a:txBody>
                    <a:bodyPr/>
                    <a:lstStyle/>
                    <a:p>
                      <a:pPr algn="l">
                        <a:lnSpc>
                          <a:spcPct val="115000"/>
                        </a:lnSpc>
                        <a:spcAft>
                          <a:spcPts val="0"/>
                        </a:spcAft>
                      </a:pPr>
                      <a:r>
                        <a:rPr lang="en-US" sz="1800" b="0" noProof="0" smtClean="0">
                          <a:solidFill>
                            <a:schemeClr val="tx1"/>
                          </a:solidFill>
                          <a:effectLst/>
                          <a:latin typeface="Calibri" pitchFamily="34" charset="0"/>
                          <a:cs typeface="Calibri" pitchFamily="34" charset="0"/>
                        </a:rPr>
                        <a:t>Gender</a:t>
                      </a:r>
                      <a:r>
                        <a:rPr lang="en-US" sz="1800" b="0" baseline="0" noProof="0" smtClean="0">
                          <a:solidFill>
                            <a:schemeClr val="tx1"/>
                          </a:solidFill>
                          <a:effectLst/>
                          <a:latin typeface="Calibri" pitchFamily="34" charset="0"/>
                          <a:cs typeface="Calibri" pitchFamily="34" charset="0"/>
                        </a:rPr>
                        <a:t> </a:t>
                      </a:r>
                      <a:r>
                        <a:rPr lang="en-US" sz="1800" b="0" noProof="0" smtClean="0">
                          <a:solidFill>
                            <a:schemeClr val="tx1"/>
                          </a:solidFill>
                          <a:effectLst/>
                          <a:latin typeface="Calibri" pitchFamily="34" charset="0"/>
                          <a:cs typeface="Calibri" pitchFamily="34" charset="0"/>
                        </a:rPr>
                        <a:t>[Female=1]</a:t>
                      </a:r>
                      <a:endParaRPr lang="en-US" sz="1800" b="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-23,20***</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1,431</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r>
              <a:tr h="305539">
                <a:tc>
                  <a:txBody>
                    <a:bodyPr/>
                    <a:lstStyle/>
                    <a:p>
                      <a:pPr algn="l">
                        <a:lnSpc>
                          <a:spcPct val="115000"/>
                        </a:lnSpc>
                        <a:spcAft>
                          <a:spcPts val="0"/>
                        </a:spcAft>
                      </a:pPr>
                      <a:r>
                        <a:rPr lang="en-US" sz="1800" b="0" noProof="0" smtClean="0">
                          <a:solidFill>
                            <a:schemeClr val="tx1"/>
                          </a:solidFill>
                          <a:effectLst/>
                          <a:latin typeface="Calibri" pitchFamily="34" charset="0"/>
                          <a:cs typeface="Calibri" pitchFamily="34" charset="0"/>
                        </a:rPr>
                        <a:t>Repeating [Repeat=1]</a:t>
                      </a:r>
                      <a:endParaRPr lang="en-US" sz="1800" b="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dirty="0" smtClean="0">
                          <a:solidFill>
                            <a:schemeClr val="tx1"/>
                          </a:solidFill>
                          <a:effectLst/>
                          <a:latin typeface="Calibri" pitchFamily="34" charset="0"/>
                          <a:cs typeface="Calibri" pitchFamily="34" charset="0"/>
                        </a:rPr>
                        <a:t>-39,34***</a:t>
                      </a:r>
                      <a:endParaRPr lang="en-US" sz="1800"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0,928</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r>
              <a:tr h="305539">
                <a:tc>
                  <a:txBody>
                    <a:bodyPr/>
                    <a:lstStyle/>
                    <a:p>
                      <a:pPr algn="l">
                        <a:lnSpc>
                          <a:spcPct val="115000"/>
                        </a:lnSpc>
                        <a:spcAft>
                          <a:spcPts val="0"/>
                        </a:spcAft>
                      </a:pPr>
                      <a:r>
                        <a:rPr lang="en-US" sz="1800" b="0" noProof="0" smtClean="0">
                          <a:solidFill>
                            <a:schemeClr val="tx1"/>
                          </a:solidFill>
                          <a:effectLst/>
                          <a:latin typeface="Calibri" pitchFamily="34" charset="0"/>
                          <a:cs typeface="Calibri" pitchFamily="34" charset="0"/>
                        </a:rPr>
                        <a:t>HISEI</a:t>
                      </a:r>
                      <a:endParaRPr lang="en-US" sz="1800" b="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0,196***</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0,020</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r>
              <a:tr h="305539">
                <a:tc>
                  <a:txBody>
                    <a:bodyPr/>
                    <a:lstStyle/>
                    <a:p>
                      <a:pPr algn="l">
                        <a:lnSpc>
                          <a:spcPct val="115000"/>
                        </a:lnSpc>
                        <a:spcAft>
                          <a:spcPts val="0"/>
                        </a:spcAft>
                      </a:pPr>
                      <a:r>
                        <a:rPr lang="en-US" sz="1800" b="0" noProof="0" smtClean="0">
                          <a:solidFill>
                            <a:schemeClr val="tx1"/>
                          </a:solidFill>
                          <a:effectLst/>
                          <a:latin typeface="Calibri" pitchFamily="34" charset="0"/>
                          <a:cs typeface="Calibri" pitchFamily="34" charset="0"/>
                        </a:rPr>
                        <a:t>PARED</a:t>
                      </a:r>
                      <a:endParaRPr lang="en-US" sz="1800" b="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0,0537***</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0,008</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r>
              <a:tr h="305539">
                <a:tc>
                  <a:txBody>
                    <a:bodyPr/>
                    <a:lstStyle/>
                    <a:p>
                      <a:pPr algn="l">
                        <a:lnSpc>
                          <a:spcPct val="115000"/>
                        </a:lnSpc>
                        <a:spcAft>
                          <a:spcPts val="0"/>
                        </a:spcAft>
                      </a:pPr>
                      <a:r>
                        <a:rPr lang="en-US" sz="1800" b="0" noProof="0" dirty="0" smtClean="0">
                          <a:solidFill>
                            <a:schemeClr val="tx1"/>
                          </a:solidFill>
                          <a:effectLst/>
                          <a:latin typeface="Calibri" pitchFamily="34" charset="0"/>
                          <a:cs typeface="Calibri" pitchFamily="34" charset="0"/>
                        </a:rPr>
                        <a:t>HOMEPOS</a:t>
                      </a:r>
                      <a:endParaRPr lang="en-US" sz="1800" b="0"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0,203**</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0,089</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r>
              <a:tr h="373225">
                <a:tc>
                  <a:txBody>
                    <a:bodyPr/>
                    <a:lstStyle/>
                    <a:p>
                      <a:pPr algn="l">
                        <a:lnSpc>
                          <a:spcPct val="115000"/>
                        </a:lnSpc>
                        <a:spcAft>
                          <a:spcPts val="0"/>
                        </a:spcAft>
                      </a:pPr>
                      <a:r>
                        <a:rPr lang="en-US" sz="1800" b="1" noProof="0" dirty="0" smtClean="0">
                          <a:solidFill>
                            <a:schemeClr val="tx1"/>
                          </a:solidFill>
                          <a:effectLst/>
                          <a:latin typeface="Calibri" pitchFamily="34" charset="0"/>
                          <a:cs typeface="Calibri" pitchFamily="34" charset="0"/>
                        </a:rPr>
                        <a:t>School</a:t>
                      </a:r>
                      <a:r>
                        <a:rPr lang="en-US" sz="1800" b="1" baseline="0" noProof="0" dirty="0" smtClean="0">
                          <a:solidFill>
                            <a:schemeClr val="tx1"/>
                          </a:solidFill>
                          <a:effectLst/>
                          <a:latin typeface="Calibri" pitchFamily="34" charset="0"/>
                          <a:cs typeface="Calibri" pitchFamily="34" charset="0"/>
                        </a:rPr>
                        <a:t> </a:t>
                      </a:r>
                      <a:r>
                        <a:rPr lang="en-US" sz="1800" b="1" noProof="0" dirty="0" smtClean="0">
                          <a:solidFill>
                            <a:schemeClr val="tx1"/>
                          </a:solidFill>
                          <a:effectLst/>
                          <a:latin typeface="Calibri" pitchFamily="34" charset="0"/>
                          <a:cs typeface="Calibri" pitchFamily="34" charset="0"/>
                        </a:rPr>
                        <a:t>level variables</a:t>
                      </a:r>
                      <a:endParaRPr lang="en-US" sz="1800" b="1"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ctr">
                    <a:solidFill>
                      <a:schemeClr val="bg1"/>
                    </a:solidFill>
                  </a:tcPr>
                </a:tc>
                <a:tc>
                  <a:txBody>
                    <a:bodyPr/>
                    <a:lstStyle/>
                    <a:p>
                      <a:pPr algn="l">
                        <a:lnSpc>
                          <a:spcPct val="115000"/>
                        </a:lnSpc>
                        <a:spcAft>
                          <a:spcPts val="0"/>
                        </a:spcAft>
                      </a:pPr>
                      <a:r>
                        <a:rPr lang="en-US" sz="1800" noProof="0" smtClean="0">
                          <a:solidFill>
                            <a:schemeClr val="tx1"/>
                          </a:solidFill>
                          <a:effectLst/>
                          <a:latin typeface="Calibri" pitchFamily="34" charset="0"/>
                          <a:cs typeface="Calibri" pitchFamily="34" charset="0"/>
                        </a:rPr>
                        <a:t> </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ctr">
                    <a:solidFill>
                      <a:schemeClr val="bg1"/>
                    </a:solidFill>
                  </a:tcPr>
                </a:tc>
                <a:tc>
                  <a:txBody>
                    <a:bodyPr/>
                    <a:lstStyle/>
                    <a:p>
                      <a:pPr algn="l">
                        <a:lnSpc>
                          <a:spcPct val="115000"/>
                        </a:lnSpc>
                        <a:spcAft>
                          <a:spcPts val="0"/>
                        </a:spcAft>
                      </a:pPr>
                      <a:r>
                        <a:rPr lang="en-US" sz="1800" noProof="0" smtClean="0">
                          <a:solidFill>
                            <a:schemeClr val="tx1"/>
                          </a:solidFill>
                          <a:effectLst/>
                          <a:latin typeface="Calibri" pitchFamily="34" charset="0"/>
                          <a:cs typeface="Calibri" pitchFamily="34" charset="0"/>
                        </a:rPr>
                        <a:t> </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ctr">
                    <a:solidFill>
                      <a:schemeClr val="bg1"/>
                    </a:solidFill>
                  </a:tcPr>
                </a:tc>
              </a:tr>
              <a:tr h="305539">
                <a:tc>
                  <a:txBody>
                    <a:bodyPr/>
                    <a:lstStyle/>
                    <a:p>
                      <a:pPr algn="l">
                        <a:lnSpc>
                          <a:spcPct val="115000"/>
                        </a:lnSpc>
                        <a:spcAft>
                          <a:spcPts val="0"/>
                        </a:spcAft>
                      </a:pPr>
                      <a:r>
                        <a:rPr lang="en-US" sz="1800" b="0" noProof="0" smtClean="0">
                          <a:solidFill>
                            <a:schemeClr val="tx1"/>
                          </a:solidFill>
                          <a:effectLst/>
                          <a:latin typeface="Calibri" pitchFamily="34" charset="0"/>
                          <a:cs typeface="Calibri" pitchFamily="34" charset="0"/>
                        </a:rPr>
                        <a:t>SCHTYPE [Private=1]</a:t>
                      </a:r>
                      <a:endParaRPr lang="en-US" sz="1800" b="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16,22</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10,38</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r>
              <a:tr h="305539">
                <a:tc>
                  <a:txBody>
                    <a:bodyPr/>
                    <a:lstStyle/>
                    <a:p>
                      <a:pPr algn="l">
                        <a:lnSpc>
                          <a:spcPct val="115000"/>
                        </a:lnSpc>
                        <a:spcAft>
                          <a:spcPts val="0"/>
                        </a:spcAft>
                      </a:pPr>
                      <a:r>
                        <a:rPr lang="en-US" sz="1800" b="0" noProof="0" smtClean="0">
                          <a:solidFill>
                            <a:schemeClr val="tx1"/>
                          </a:solidFill>
                          <a:effectLst/>
                          <a:latin typeface="Calibri" pitchFamily="34" charset="0"/>
                          <a:cs typeface="Calibri" pitchFamily="34" charset="0"/>
                        </a:rPr>
                        <a:t>SCHAUTON</a:t>
                      </a:r>
                      <a:endParaRPr lang="en-US" sz="1800" b="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0,328***</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0,048</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r>
              <a:tr h="305539">
                <a:tc>
                  <a:txBody>
                    <a:bodyPr/>
                    <a:lstStyle/>
                    <a:p>
                      <a:pPr algn="l">
                        <a:lnSpc>
                          <a:spcPct val="115000"/>
                        </a:lnSpc>
                        <a:spcAft>
                          <a:spcPts val="0"/>
                        </a:spcAft>
                      </a:pPr>
                      <a:r>
                        <a:rPr lang="en-US" sz="1800" b="0" noProof="0" smtClean="0">
                          <a:solidFill>
                            <a:schemeClr val="tx1"/>
                          </a:solidFill>
                          <a:effectLst/>
                          <a:latin typeface="Calibri" pitchFamily="34" charset="0"/>
                          <a:cs typeface="Calibri" pitchFamily="34" charset="0"/>
                        </a:rPr>
                        <a:t>SCMATBUI</a:t>
                      </a:r>
                      <a:endParaRPr lang="en-US" sz="1800" b="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0,270***</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0,021</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r>
              <a:tr h="305539">
                <a:tc>
                  <a:txBody>
                    <a:bodyPr/>
                    <a:lstStyle/>
                    <a:p>
                      <a:pPr algn="l">
                        <a:lnSpc>
                          <a:spcPct val="115000"/>
                        </a:lnSpc>
                        <a:spcAft>
                          <a:spcPts val="0"/>
                        </a:spcAft>
                      </a:pPr>
                      <a:r>
                        <a:rPr lang="en-US" sz="1800" b="0" noProof="0" smtClean="0">
                          <a:solidFill>
                            <a:schemeClr val="tx1"/>
                          </a:solidFill>
                          <a:effectLst/>
                          <a:latin typeface="Calibri" pitchFamily="34" charset="0"/>
                          <a:cs typeface="Calibri" pitchFamily="34" charset="0"/>
                        </a:rPr>
                        <a:t>STUDCLIM</a:t>
                      </a:r>
                      <a:endParaRPr lang="en-US" sz="1800" b="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0,342***</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n-US" sz="1800" noProof="0" smtClean="0">
                          <a:solidFill>
                            <a:schemeClr val="tx1"/>
                          </a:solidFill>
                          <a:effectLst/>
                          <a:latin typeface="Calibri" pitchFamily="34" charset="0"/>
                          <a:cs typeface="Calibri" pitchFamily="34" charset="0"/>
                        </a:rPr>
                        <a:t>0,083</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r>
              <a:tr h="305539">
                <a:tc>
                  <a:txBody>
                    <a:bodyPr/>
                    <a:lstStyle/>
                    <a:p>
                      <a:pPr algn="l">
                        <a:lnSpc>
                          <a:spcPct val="115000"/>
                        </a:lnSpc>
                        <a:spcAft>
                          <a:spcPts val="0"/>
                        </a:spcAft>
                      </a:pPr>
                      <a:r>
                        <a:rPr lang="en-US" sz="1800" b="1" baseline="0" noProof="0" smtClean="0">
                          <a:solidFill>
                            <a:schemeClr val="tx1"/>
                          </a:solidFill>
                          <a:effectLst/>
                          <a:latin typeface="Calibri" pitchFamily="34" charset="0"/>
                          <a:cs typeface="Calibri" pitchFamily="34" charset="0"/>
                        </a:rPr>
                        <a:t>Country </a:t>
                      </a:r>
                      <a:r>
                        <a:rPr lang="en-US" sz="1800" b="1" noProof="0" smtClean="0">
                          <a:solidFill>
                            <a:schemeClr val="tx1"/>
                          </a:solidFill>
                          <a:effectLst/>
                          <a:latin typeface="Calibri" pitchFamily="34" charset="0"/>
                          <a:cs typeface="Calibri" pitchFamily="34" charset="0"/>
                        </a:rPr>
                        <a:t>level variables</a:t>
                      </a:r>
                      <a:endParaRPr lang="en-US" sz="1800" b="1"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l">
                        <a:lnSpc>
                          <a:spcPct val="115000"/>
                        </a:lnSpc>
                        <a:spcAft>
                          <a:spcPts val="0"/>
                        </a:spcAft>
                      </a:pPr>
                      <a:r>
                        <a:rPr lang="en-US" sz="1800" noProof="0" smtClean="0">
                          <a:solidFill>
                            <a:schemeClr val="tx1"/>
                          </a:solidFill>
                          <a:effectLst/>
                          <a:latin typeface="Calibri" pitchFamily="34" charset="0"/>
                          <a:cs typeface="Calibri" pitchFamily="34" charset="0"/>
                        </a:rPr>
                        <a:t> </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l">
                        <a:lnSpc>
                          <a:spcPct val="115000"/>
                        </a:lnSpc>
                        <a:spcAft>
                          <a:spcPts val="0"/>
                        </a:spcAft>
                      </a:pPr>
                      <a:r>
                        <a:rPr lang="en-US" sz="1800" noProof="0" smtClean="0">
                          <a:solidFill>
                            <a:schemeClr val="tx1"/>
                          </a:solidFill>
                          <a:effectLst/>
                          <a:latin typeface="Calibri" pitchFamily="34" charset="0"/>
                          <a:cs typeface="Calibri" pitchFamily="34" charset="0"/>
                        </a:rPr>
                        <a:t> </a:t>
                      </a:r>
                      <a:endParaRPr lang="en-US" sz="1800" noProof="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r>
              <a:tr h="305539">
                <a:tc>
                  <a:txBody>
                    <a:bodyPr/>
                    <a:lstStyle/>
                    <a:p>
                      <a:pPr algn="l">
                        <a:lnSpc>
                          <a:spcPct val="115000"/>
                        </a:lnSpc>
                        <a:spcAft>
                          <a:spcPts val="0"/>
                        </a:spcAft>
                      </a:pPr>
                      <a:r>
                        <a:rPr lang="en-US" sz="1800" b="0" noProof="0" dirty="0" smtClean="0">
                          <a:solidFill>
                            <a:schemeClr val="tx1"/>
                          </a:solidFill>
                          <a:effectLst/>
                          <a:latin typeface="Calibri" panose="020F0502020204030204" pitchFamily="34" charset="0"/>
                          <a:ea typeface="Calibri" panose="020F0502020204030204" pitchFamily="34" charset="0"/>
                          <a:cs typeface="Calibri" pitchFamily="34" charset="0"/>
                        </a:rPr>
                        <a:t>BROADBAND</a:t>
                      </a:r>
                      <a:endParaRPr lang="en-US" sz="1800" b="0"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s-AR" sz="1800" dirty="0" smtClean="0">
                          <a:solidFill>
                            <a:schemeClr val="tx1"/>
                          </a:solidFill>
                          <a:effectLst/>
                          <a:latin typeface="Calibri" pitchFamily="34" charset="0"/>
                          <a:cs typeface="Calibri" pitchFamily="34" charset="0"/>
                        </a:rPr>
                        <a:t>1.350*</a:t>
                      </a:r>
                      <a:endParaRPr lang="es-AR" sz="180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c>
                  <a:txBody>
                    <a:bodyPr/>
                    <a:lstStyle/>
                    <a:p>
                      <a:pPr algn="ctr">
                        <a:lnSpc>
                          <a:spcPct val="115000"/>
                        </a:lnSpc>
                        <a:spcAft>
                          <a:spcPts val="0"/>
                        </a:spcAft>
                      </a:pPr>
                      <a:r>
                        <a:rPr lang="es-AR" sz="1800" dirty="0" smtClean="0">
                          <a:solidFill>
                            <a:schemeClr val="tx1"/>
                          </a:solidFill>
                          <a:effectLst/>
                          <a:latin typeface="Calibri" pitchFamily="34" charset="0"/>
                          <a:cs typeface="Calibri" pitchFamily="34" charset="0"/>
                        </a:rPr>
                        <a:t>0,819</a:t>
                      </a:r>
                      <a:endParaRPr lang="es-AR" sz="180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solidFill>
                      <a:schemeClr val="bg1"/>
                    </a:solidFill>
                  </a:tcPr>
                </a:tc>
              </a:tr>
              <a:tr h="305539">
                <a:tc>
                  <a:txBody>
                    <a:bodyPr/>
                    <a:lstStyle/>
                    <a:p>
                      <a:pPr algn="l">
                        <a:lnSpc>
                          <a:spcPct val="115000"/>
                        </a:lnSpc>
                        <a:spcAft>
                          <a:spcPts val="0"/>
                        </a:spcAft>
                      </a:pPr>
                      <a:r>
                        <a:rPr lang="en-US" sz="1800" b="0" noProof="0" dirty="0" smtClean="0">
                          <a:solidFill>
                            <a:schemeClr val="tx1"/>
                          </a:solidFill>
                          <a:effectLst/>
                          <a:latin typeface="Calibri" panose="020F0502020204030204" pitchFamily="34" charset="0"/>
                          <a:ea typeface="Calibri" panose="020F0502020204030204" pitchFamily="34" charset="0"/>
                          <a:cs typeface="Calibri" pitchFamily="34" charset="0"/>
                        </a:rPr>
                        <a:t>INNOVATIVE</a:t>
                      </a:r>
                      <a:r>
                        <a:rPr lang="en-US" sz="1800" b="0" baseline="0" noProof="0" dirty="0" smtClean="0">
                          <a:solidFill>
                            <a:schemeClr val="tx1"/>
                          </a:solidFill>
                          <a:effectLst/>
                          <a:latin typeface="Calibri" panose="020F0502020204030204" pitchFamily="34" charset="0"/>
                          <a:ea typeface="Calibri" panose="020F0502020204030204" pitchFamily="34" charset="0"/>
                          <a:cs typeface="Calibri" pitchFamily="34" charset="0"/>
                        </a:rPr>
                        <a:t> ENVIRONMENT</a:t>
                      </a:r>
                      <a:endParaRPr lang="en-US" sz="1800" b="0" noProof="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B w="28575"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s-AR" sz="1800" dirty="0" smtClean="0">
                          <a:solidFill>
                            <a:schemeClr val="tx1"/>
                          </a:solidFill>
                          <a:effectLst/>
                          <a:latin typeface="Calibri" pitchFamily="34" charset="0"/>
                          <a:cs typeface="Calibri" pitchFamily="34" charset="0"/>
                        </a:rPr>
                        <a:t>2.308*</a:t>
                      </a:r>
                      <a:endParaRPr lang="es-AR" sz="180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B w="28575"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s-AR" sz="1800" dirty="0" smtClean="0">
                          <a:solidFill>
                            <a:schemeClr val="tx1"/>
                          </a:solidFill>
                          <a:effectLst/>
                          <a:latin typeface="Calibri" pitchFamily="34" charset="0"/>
                          <a:ea typeface="+mn-ea"/>
                          <a:cs typeface="Calibri" pitchFamily="34" charset="0"/>
                        </a:rPr>
                        <a:t>1.217</a:t>
                      </a:r>
                      <a:endParaRPr lang="es-AR" sz="1800" dirty="0">
                        <a:solidFill>
                          <a:schemeClr val="tx1"/>
                        </a:solidFill>
                        <a:effectLst/>
                        <a:latin typeface="Calibri" panose="020F0502020204030204" pitchFamily="34" charset="0"/>
                        <a:ea typeface="Calibri" panose="020F0502020204030204" pitchFamily="34" charset="0"/>
                        <a:cs typeface="Calibri" pitchFamily="34" charset="0"/>
                      </a:endParaRPr>
                    </a:p>
                  </a:txBody>
                  <a:tcPr marL="44450" marR="44450" marT="0" marB="0" anchor="b">
                    <a:lnB w="28575" cap="flat" cmpd="sng" algn="ctr">
                      <a:solidFill>
                        <a:schemeClr val="tx1"/>
                      </a:solidFill>
                      <a:prstDash val="solid"/>
                      <a:round/>
                      <a:headEnd type="none" w="med" len="med"/>
                      <a:tailEnd type="none" w="med" len="med"/>
                    </a:lnB>
                    <a:solidFill>
                      <a:schemeClr val="bg1"/>
                    </a:solidFill>
                  </a:tcPr>
                </a:tc>
              </a:tr>
            </a:tbl>
          </a:graphicData>
        </a:graphic>
      </p:graphicFrame>
      <p:sp>
        <p:nvSpPr>
          <p:cNvPr id="3" name="CuadroTexto 2"/>
          <p:cNvSpPr txBox="1"/>
          <p:nvPr/>
        </p:nvSpPr>
        <p:spPr>
          <a:xfrm>
            <a:off x="1571604" y="6072206"/>
            <a:ext cx="6120680" cy="1123384"/>
          </a:xfrm>
          <a:prstGeom prst="rect">
            <a:avLst/>
          </a:prstGeom>
          <a:noFill/>
        </p:spPr>
        <p:txBody>
          <a:bodyPr wrap="square" rtlCol="0">
            <a:spAutoFit/>
          </a:bodyPr>
          <a:lstStyle/>
          <a:p>
            <a:r>
              <a:rPr lang="es-AR" sz="1500" dirty="0" smtClean="0">
                <a:latin typeface="Perpetua (CAL)"/>
              </a:rPr>
              <a:t>*** </a:t>
            </a:r>
            <a:r>
              <a:rPr lang="es-AR" sz="1500" dirty="0">
                <a:latin typeface="Perpetua (CAL)"/>
              </a:rPr>
              <a:t>p&lt;0,01, ** p&lt;0,05, * </a:t>
            </a:r>
            <a:r>
              <a:rPr lang="es-AR" sz="1500" dirty="0" smtClean="0">
                <a:latin typeface="Perpetua (CAL)"/>
              </a:rPr>
              <a:t>p&lt;0,1</a:t>
            </a:r>
          </a:p>
          <a:p>
            <a:pPr algn="ctr"/>
            <a:r>
              <a:rPr lang="es-ES" sz="1600" dirty="0" err="1" smtClean="0">
                <a:latin typeface="Perpetua (CAL)"/>
              </a:rPr>
              <a:t>Source</a:t>
            </a:r>
            <a:r>
              <a:rPr lang="es-ES" sz="1600" dirty="0" smtClean="0">
                <a:latin typeface="Perpetua (CAL)"/>
              </a:rPr>
              <a:t>: </a:t>
            </a:r>
            <a:r>
              <a:rPr lang="es-ES" sz="1600" dirty="0" err="1" smtClean="0">
                <a:latin typeface="Perpetua (CAL)"/>
              </a:rPr>
              <a:t>own</a:t>
            </a:r>
            <a:r>
              <a:rPr lang="es-ES" sz="1600" dirty="0" smtClean="0">
                <a:latin typeface="Perpetua (CAL)"/>
              </a:rPr>
              <a:t> </a:t>
            </a:r>
            <a:r>
              <a:rPr lang="es-ES" sz="1600" dirty="0" err="1" smtClean="0">
                <a:latin typeface="Perpetua (CAL)"/>
              </a:rPr>
              <a:t>estimation</a:t>
            </a:r>
            <a:r>
              <a:rPr lang="es-ES" sz="1600" dirty="0" smtClean="0">
                <a:latin typeface="Perpetua (CAL)"/>
              </a:rPr>
              <a:t>. </a:t>
            </a:r>
            <a:endParaRPr lang="es-AR" sz="1600" dirty="0">
              <a:latin typeface="Perpetua (CAL)"/>
            </a:endParaRPr>
          </a:p>
          <a:p>
            <a:endParaRPr lang="es-AR" dirty="0"/>
          </a:p>
          <a:p>
            <a:endParaRPr lang="es-AR" dirty="0"/>
          </a:p>
        </p:txBody>
      </p:sp>
      <p:sp>
        <p:nvSpPr>
          <p:cNvPr id="4" name="3 CuadroTexto"/>
          <p:cNvSpPr txBox="1"/>
          <p:nvPr/>
        </p:nvSpPr>
        <p:spPr>
          <a:xfrm>
            <a:off x="857224" y="0"/>
            <a:ext cx="7072362" cy="923330"/>
          </a:xfrm>
          <a:prstGeom prst="rect">
            <a:avLst/>
          </a:prstGeom>
          <a:noFill/>
        </p:spPr>
        <p:txBody>
          <a:bodyPr wrap="square" rtlCol="0">
            <a:spAutoFit/>
          </a:bodyPr>
          <a:lstStyle/>
          <a:p>
            <a:pPr algn="ctr"/>
            <a:r>
              <a:rPr lang="es-AR" b="1" dirty="0" err="1" smtClean="0">
                <a:latin typeface="Calibri" pitchFamily="34" charset="0"/>
                <a:cs typeface="Calibri" pitchFamily="34" charset="0"/>
              </a:rPr>
              <a:t>Table</a:t>
            </a:r>
            <a:r>
              <a:rPr lang="es-AR" b="1" dirty="0" smtClean="0">
                <a:latin typeface="Calibri" pitchFamily="34" charset="0"/>
                <a:cs typeface="Calibri" pitchFamily="34" charset="0"/>
              </a:rPr>
              <a:t> Nº 3. </a:t>
            </a:r>
            <a:r>
              <a:rPr lang="es-AR" b="1" dirty="0" err="1" smtClean="0">
                <a:latin typeface="Calibri" pitchFamily="34" charset="0"/>
                <a:cs typeface="Calibri" pitchFamily="34" charset="0"/>
              </a:rPr>
              <a:t>Three-levels</a:t>
            </a:r>
            <a:r>
              <a:rPr lang="es-AR" b="1" dirty="0" smtClean="0">
                <a:latin typeface="Calibri" pitchFamily="34" charset="0"/>
                <a:cs typeface="Calibri" pitchFamily="34" charset="0"/>
              </a:rPr>
              <a:t> HLM </a:t>
            </a:r>
            <a:r>
              <a:rPr lang="es-AR" b="1" dirty="0" err="1" smtClean="0">
                <a:latin typeface="Calibri" pitchFamily="34" charset="0"/>
                <a:cs typeface="Calibri" pitchFamily="34" charset="0"/>
              </a:rPr>
              <a:t>model</a:t>
            </a:r>
            <a:r>
              <a:rPr lang="es-AR" b="1" dirty="0" smtClean="0">
                <a:latin typeface="Calibri" pitchFamily="34" charset="0"/>
                <a:cs typeface="Calibri" pitchFamily="34" charset="0"/>
              </a:rPr>
              <a:t> </a:t>
            </a:r>
            <a:r>
              <a:rPr lang="es-AR" b="1" dirty="0" err="1" smtClean="0">
                <a:latin typeface="Calibri" pitchFamily="34" charset="0"/>
                <a:cs typeface="Calibri" pitchFamily="34" charset="0"/>
              </a:rPr>
              <a:t>estimation</a:t>
            </a:r>
            <a:r>
              <a:rPr lang="es-AR" b="1" dirty="0" smtClean="0">
                <a:latin typeface="Calibri" pitchFamily="34" charset="0"/>
                <a:cs typeface="Calibri" pitchFamily="34" charset="0"/>
              </a:rPr>
              <a:t> of </a:t>
            </a:r>
            <a:r>
              <a:rPr lang="es-AR" b="1" dirty="0" err="1" smtClean="0">
                <a:latin typeface="Calibri" pitchFamily="34" charset="0"/>
                <a:cs typeface="Calibri" pitchFamily="34" charset="0"/>
              </a:rPr>
              <a:t>the</a:t>
            </a:r>
            <a:r>
              <a:rPr lang="es-AR" b="1" dirty="0" smtClean="0">
                <a:latin typeface="Calibri" pitchFamily="34" charset="0"/>
                <a:cs typeface="Calibri" pitchFamily="34" charset="0"/>
              </a:rPr>
              <a:t> </a:t>
            </a:r>
            <a:r>
              <a:rPr lang="es-AR" b="1" dirty="0" err="1" smtClean="0">
                <a:latin typeface="Calibri" pitchFamily="34" charset="0"/>
                <a:cs typeface="Calibri" pitchFamily="34" charset="0"/>
              </a:rPr>
              <a:t>aggregated</a:t>
            </a:r>
            <a:r>
              <a:rPr lang="es-AR" b="1" dirty="0" smtClean="0">
                <a:latin typeface="Calibri" pitchFamily="34" charset="0"/>
                <a:cs typeface="Calibri" pitchFamily="34" charset="0"/>
              </a:rPr>
              <a:t> </a:t>
            </a:r>
            <a:r>
              <a:rPr lang="es-AR" b="1" dirty="0" err="1" smtClean="0">
                <a:latin typeface="Calibri" pitchFamily="34" charset="0"/>
                <a:cs typeface="Calibri" pitchFamily="34" charset="0"/>
              </a:rPr>
              <a:t>model</a:t>
            </a:r>
            <a:r>
              <a:rPr lang="es-AR" b="1" dirty="0" smtClean="0">
                <a:latin typeface="Calibri" pitchFamily="34" charset="0"/>
                <a:cs typeface="Calibri" pitchFamily="34" charset="0"/>
              </a:rPr>
              <a:t> of </a:t>
            </a:r>
            <a:r>
              <a:rPr lang="es-AR" b="1" dirty="0" err="1" smtClean="0">
                <a:latin typeface="Calibri" pitchFamily="34" charset="0"/>
                <a:cs typeface="Calibri" pitchFamily="34" charset="0"/>
              </a:rPr>
              <a:t>eigth</a:t>
            </a:r>
            <a:r>
              <a:rPr lang="es-AR" b="1" dirty="0" smtClean="0">
                <a:latin typeface="Calibri" pitchFamily="34" charset="0"/>
                <a:cs typeface="Calibri" pitchFamily="34" charset="0"/>
              </a:rPr>
              <a:t> </a:t>
            </a:r>
            <a:r>
              <a:rPr lang="es-AR" b="1" dirty="0" err="1" smtClean="0">
                <a:latin typeface="Calibri" pitchFamily="34" charset="0"/>
                <a:cs typeface="Calibri" pitchFamily="34" charset="0"/>
              </a:rPr>
              <a:t>Latin</a:t>
            </a:r>
            <a:r>
              <a:rPr lang="es-AR" b="1" dirty="0" smtClean="0">
                <a:latin typeface="Calibri" pitchFamily="34" charset="0"/>
                <a:cs typeface="Calibri" pitchFamily="34" charset="0"/>
              </a:rPr>
              <a:t> American </a:t>
            </a:r>
            <a:r>
              <a:rPr lang="es-AR" b="1" dirty="0" err="1" smtClean="0">
                <a:latin typeface="Calibri" pitchFamily="34" charset="0"/>
                <a:cs typeface="Calibri" pitchFamily="34" charset="0"/>
              </a:rPr>
              <a:t>countries</a:t>
            </a:r>
            <a:r>
              <a:rPr lang="es-AR" b="1" dirty="0" smtClean="0">
                <a:latin typeface="Calibri" pitchFamily="34" charset="0"/>
                <a:cs typeface="Calibri" pitchFamily="34" charset="0"/>
              </a:rPr>
              <a:t>.</a:t>
            </a:r>
          </a:p>
          <a:p>
            <a:pPr algn="ctr"/>
            <a:r>
              <a:rPr lang="es-AR" b="1" dirty="0" err="1" smtClean="0">
                <a:latin typeface="Calibri" pitchFamily="34" charset="0"/>
                <a:cs typeface="Calibri" pitchFamily="34" charset="0"/>
              </a:rPr>
              <a:t>Math</a:t>
            </a:r>
            <a:r>
              <a:rPr lang="es-AR" b="1" dirty="0" smtClean="0">
                <a:latin typeface="Calibri" pitchFamily="34" charset="0"/>
                <a:cs typeface="Calibri" pitchFamily="34" charset="0"/>
              </a:rPr>
              <a:t> </a:t>
            </a:r>
            <a:r>
              <a:rPr lang="es-AR" b="1" dirty="0" err="1" smtClean="0">
                <a:latin typeface="Calibri" pitchFamily="34" charset="0"/>
                <a:cs typeface="Calibri" pitchFamily="34" charset="0"/>
              </a:rPr>
              <a:t>results</a:t>
            </a:r>
            <a:r>
              <a:rPr lang="es-AR" b="1" dirty="0" smtClean="0">
                <a:latin typeface="Calibri" pitchFamily="34" charset="0"/>
                <a:cs typeface="Calibri" pitchFamily="34" charset="0"/>
              </a:rPr>
              <a:t> PISA 2012</a:t>
            </a:r>
            <a:endParaRPr lang="es-AR" b="1" dirty="0">
              <a:latin typeface="Calibri" pitchFamily="34" charset="0"/>
              <a:cs typeface="Calibri" pitchFamily="34" charset="0"/>
            </a:endParaRPr>
          </a:p>
        </p:txBody>
      </p:sp>
      <p:sp>
        <p:nvSpPr>
          <p:cNvPr id="6" name="5 Elipse"/>
          <p:cNvSpPr/>
          <p:nvPr/>
        </p:nvSpPr>
        <p:spPr>
          <a:xfrm>
            <a:off x="4357686" y="5286388"/>
            <a:ext cx="1296144" cy="9361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34301907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683568" y="0"/>
            <a:ext cx="7776864" cy="630942"/>
          </a:xfrm>
          <a:prstGeom prst="rect">
            <a:avLst/>
          </a:prstGeom>
        </p:spPr>
        <p:txBody>
          <a:bodyPr wrap="square">
            <a:spAutoFit/>
          </a:bodyPr>
          <a:lstStyle/>
          <a:p>
            <a:r>
              <a:rPr lang="es-AR" sz="3500" b="1" dirty="0" smtClean="0"/>
              <a:t>Anexo</a:t>
            </a:r>
            <a:endParaRPr lang="es-AR" sz="3500" dirty="0"/>
          </a:p>
        </p:txBody>
      </p:sp>
      <p:sp>
        <p:nvSpPr>
          <p:cNvPr id="5" name="4 CuadroTexto"/>
          <p:cNvSpPr txBox="1"/>
          <p:nvPr/>
        </p:nvSpPr>
        <p:spPr>
          <a:xfrm>
            <a:off x="928662" y="1905506"/>
            <a:ext cx="7429552" cy="3046988"/>
          </a:xfrm>
          <a:prstGeom prst="rect">
            <a:avLst/>
          </a:prstGeom>
          <a:noFill/>
        </p:spPr>
        <p:txBody>
          <a:bodyPr wrap="square" rtlCol="0">
            <a:spAutoFit/>
          </a:bodyPr>
          <a:lstStyle/>
          <a:p>
            <a:pPr>
              <a:buFont typeface="Arial" pitchFamily="34" charset="0"/>
              <a:buChar char="•"/>
            </a:pPr>
            <a:r>
              <a:rPr lang="es-AR" sz="3200" dirty="0" smtClean="0"/>
              <a:t> Robustez del modelo</a:t>
            </a:r>
          </a:p>
          <a:p>
            <a:pPr>
              <a:buFont typeface="Arial" pitchFamily="34" charset="0"/>
              <a:buChar char="•"/>
            </a:pPr>
            <a:endParaRPr lang="es-AR" sz="3200" dirty="0" smtClean="0"/>
          </a:p>
          <a:p>
            <a:pPr>
              <a:buFont typeface="Arial" pitchFamily="34" charset="0"/>
              <a:buChar char="•"/>
            </a:pPr>
            <a:r>
              <a:rPr lang="es-AR" sz="3200" dirty="0" smtClean="0"/>
              <a:t> Variables incluidas en el tercer nivel</a:t>
            </a:r>
          </a:p>
          <a:p>
            <a:pPr>
              <a:buFont typeface="Arial" pitchFamily="34" charset="0"/>
              <a:buChar char="•"/>
            </a:pPr>
            <a:endParaRPr lang="es-AR" sz="3200" dirty="0" smtClean="0"/>
          </a:p>
          <a:p>
            <a:pPr>
              <a:buFont typeface="Arial" pitchFamily="34" charset="0"/>
              <a:buChar char="•"/>
            </a:pPr>
            <a:r>
              <a:rPr lang="es-AR" sz="3200" dirty="0" smtClean="0"/>
              <a:t> Gráficos complementarios</a:t>
            </a:r>
          </a:p>
          <a:p>
            <a:pPr>
              <a:buFont typeface="Arial" pitchFamily="34" charset="0"/>
              <a:buChar char="•"/>
            </a:pPr>
            <a:endParaRPr lang="es-AR" sz="3200" dirty="0"/>
          </a:p>
        </p:txBody>
      </p:sp>
      <p:sp>
        <p:nvSpPr>
          <p:cNvPr id="8" name="7 Marcador de número de diapositiva"/>
          <p:cNvSpPr>
            <a:spLocks noGrp="1"/>
          </p:cNvSpPr>
          <p:nvPr>
            <p:ph type="sldNum" sz="quarter" idx="12"/>
          </p:nvPr>
        </p:nvSpPr>
        <p:spPr/>
        <p:txBody>
          <a:bodyPr/>
          <a:lstStyle/>
          <a:p>
            <a:fld id="{AE82327F-2D9F-4792-BEFE-2A19B5566798}" type="slidenum">
              <a:rPr lang="es-AR" smtClean="0"/>
              <a:pPr/>
              <a:t>32</a:t>
            </a:fld>
            <a:endParaRPr lang="es-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57200" y="1166019"/>
            <a:ext cx="8229600" cy="4525963"/>
          </a:xfrm>
        </p:spPr>
        <p:txBody>
          <a:bodyPr/>
          <a:lstStyle/>
          <a:p>
            <a:pPr marL="0" indent="0">
              <a:buNone/>
            </a:pPr>
            <a:r>
              <a:rPr lang="es-AR" u="sng" dirty="0" smtClean="0"/>
              <a:t> </a:t>
            </a:r>
          </a:p>
          <a:p>
            <a:pPr marL="0" indent="0">
              <a:buNone/>
            </a:pPr>
            <a:endParaRPr lang="es-AR" sz="2400" u="sng" dirty="0"/>
          </a:p>
          <a:p>
            <a:pPr marL="0" indent="0" algn="just">
              <a:buNone/>
            </a:pPr>
            <a:r>
              <a:rPr lang="es-AR" sz="2400" u="sng" dirty="0" smtClean="0"/>
              <a:t>Modelo vacío</a:t>
            </a:r>
            <a:r>
              <a:rPr lang="es-AR" sz="2400" dirty="0" smtClean="0"/>
              <a:t>                </a:t>
            </a:r>
            <a:r>
              <a:rPr lang="es-AR" sz="2400" b="1" dirty="0" smtClean="0"/>
              <a:t>Test de ratio de potencias del módulo XtMixed de STATA</a:t>
            </a:r>
            <a:r>
              <a:rPr lang="es-AR" sz="2400" dirty="0" smtClean="0"/>
              <a:t>. </a:t>
            </a:r>
          </a:p>
          <a:p>
            <a:pPr marL="0" indent="0" algn="just">
              <a:buNone/>
            </a:pPr>
            <a:r>
              <a:rPr lang="es-AR" sz="2400" dirty="0" smtClean="0"/>
              <a:t>Permite una comparación entre el modelo multinivel estimado y una regresión estándar y permite contrastar la hipótesis de que todos los parámetros de efectos aleatorios estimados son iguales a </a:t>
            </a:r>
            <a:r>
              <a:rPr lang="es-AR" sz="2400" dirty="0"/>
              <a:t>0 (</a:t>
            </a:r>
            <a:r>
              <a:rPr lang="es-AR" sz="2400" dirty="0" err="1"/>
              <a:t>Gutierrez</a:t>
            </a:r>
            <a:r>
              <a:rPr lang="es-AR" sz="2400" dirty="0"/>
              <a:t>, Carter, &amp; </a:t>
            </a:r>
            <a:r>
              <a:rPr lang="es-AR" sz="2400" dirty="0" err="1"/>
              <a:t>Drukker</a:t>
            </a:r>
            <a:r>
              <a:rPr lang="es-AR" sz="2400" dirty="0"/>
              <a:t>, 2001</a:t>
            </a:r>
            <a:r>
              <a:rPr lang="es-AR" sz="2400" dirty="0" smtClean="0"/>
              <a:t>). En este caso, la hipótesis nula fue rechazada a un nivel del 95 % de confianza. </a:t>
            </a:r>
            <a:endParaRPr lang="es-AR" sz="2400" dirty="0"/>
          </a:p>
        </p:txBody>
      </p:sp>
      <p:cxnSp>
        <p:nvCxnSpPr>
          <p:cNvPr id="5" name="Conector recto de flecha 4"/>
          <p:cNvCxnSpPr/>
          <p:nvPr/>
        </p:nvCxnSpPr>
        <p:spPr>
          <a:xfrm>
            <a:off x="2666530" y="2420888"/>
            <a:ext cx="864096"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6" name="5 Rectángulo"/>
          <p:cNvSpPr/>
          <p:nvPr/>
        </p:nvSpPr>
        <p:spPr>
          <a:xfrm>
            <a:off x="683568" y="0"/>
            <a:ext cx="7776864" cy="630942"/>
          </a:xfrm>
          <a:prstGeom prst="rect">
            <a:avLst/>
          </a:prstGeom>
        </p:spPr>
        <p:txBody>
          <a:bodyPr wrap="square">
            <a:spAutoFit/>
          </a:bodyPr>
          <a:lstStyle/>
          <a:p>
            <a:r>
              <a:rPr lang="es-AR" sz="3500" b="1" dirty="0" smtClean="0"/>
              <a:t>Robustez del modelo</a:t>
            </a:r>
            <a:endParaRPr lang="es-AR" sz="3500" dirty="0"/>
          </a:p>
        </p:txBody>
      </p:sp>
      <p:sp>
        <p:nvSpPr>
          <p:cNvPr id="9" name="8 Marcador de número de diapositiva"/>
          <p:cNvSpPr>
            <a:spLocks noGrp="1"/>
          </p:cNvSpPr>
          <p:nvPr>
            <p:ph type="sldNum" sz="quarter" idx="12"/>
          </p:nvPr>
        </p:nvSpPr>
        <p:spPr/>
        <p:txBody>
          <a:bodyPr/>
          <a:lstStyle/>
          <a:p>
            <a:fld id="{AE82327F-2D9F-4792-BEFE-2A19B5566798}" type="slidenum">
              <a:rPr lang="es-AR" smtClean="0"/>
              <a:pPr/>
              <a:t>33</a:t>
            </a:fld>
            <a:endParaRPr lang="es-AR"/>
          </a:p>
        </p:txBody>
      </p:sp>
    </p:spTree>
    <p:extLst>
      <p:ext uri="{BB962C8B-B14F-4D97-AF65-F5344CB8AC3E}">
        <p14:creationId xmlns:p14="http://schemas.microsoft.com/office/powerpoint/2010/main" val="66014070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357158" y="1142984"/>
            <a:ext cx="8531613" cy="4524315"/>
          </a:xfrm>
          <a:prstGeom prst="rect">
            <a:avLst/>
          </a:prstGeom>
          <a:noFill/>
        </p:spPr>
        <p:txBody>
          <a:bodyPr wrap="square" rtlCol="0">
            <a:spAutoFit/>
          </a:bodyPr>
          <a:lstStyle/>
          <a:p>
            <a:r>
              <a:rPr lang="es-AR" sz="2400" u="sng" dirty="0" smtClean="0"/>
              <a:t>Modelo condicionado</a:t>
            </a:r>
            <a:r>
              <a:rPr lang="es-AR" sz="2400" dirty="0" smtClean="0"/>
              <a:t>                   </a:t>
            </a:r>
            <a:r>
              <a:rPr lang="es-AR" sz="2400" dirty="0" err="1" smtClean="0"/>
              <a:t>Pseudo</a:t>
            </a:r>
            <a:r>
              <a:rPr lang="es-AR" sz="2400" dirty="0" smtClean="0"/>
              <a:t>        </a:t>
            </a:r>
            <a:r>
              <a:rPr lang="es-ES" sz="2400" dirty="0"/>
              <a:t>(ver </a:t>
            </a:r>
            <a:r>
              <a:rPr lang="es-AR" sz="2400" dirty="0" err="1"/>
              <a:t>Kreft</a:t>
            </a:r>
            <a:r>
              <a:rPr lang="es-AR" sz="2400" dirty="0"/>
              <a:t> &amp; de </a:t>
            </a:r>
            <a:r>
              <a:rPr lang="es-AR" sz="2400" dirty="0" err="1"/>
              <a:t>Leeuw</a:t>
            </a:r>
            <a:r>
              <a:rPr lang="es-AR" sz="2400" dirty="0"/>
              <a:t>, 1998; </a:t>
            </a:r>
            <a:r>
              <a:rPr lang="es-AR" sz="2400" dirty="0" err="1"/>
              <a:t>Hox</a:t>
            </a:r>
            <a:r>
              <a:rPr lang="es-AR" sz="2400" dirty="0"/>
              <a:t>, </a:t>
            </a:r>
            <a:r>
              <a:rPr lang="es-AR" sz="2400" dirty="0" smtClean="0"/>
              <a:t>2002).</a:t>
            </a:r>
          </a:p>
          <a:p>
            <a:endParaRPr lang="es-AR" sz="2400" dirty="0"/>
          </a:p>
          <a:p>
            <a:r>
              <a:rPr lang="es-AR" sz="2400" dirty="0" smtClean="0"/>
              <a:t>Fórmula para calcularlo:       </a:t>
            </a:r>
          </a:p>
          <a:p>
            <a:endParaRPr lang="es-AR" sz="2400" dirty="0"/>
          </a:p>
          <a:p>
            <a:pPr marL="342900" indent="-342900">
              <a:buFont typeface="Arial" panose="020B0604020202020204" pitchFamily="34" charset="0"/>
              <a:buChar char="•"/>
            </a:pPr>
            <a:r>
              <a:rPr lang="es-AR" sz="2400" b="1" dirty="0" smtClean="0"/>
              <a:t>Nivel alumno: </a:t>
            </a:r>
            <a:r>
              <a:rPr lang="es-AR" sz="2400" dirty="0" smtClean="0"/>
              <a:t>variables utilizadas explican el </a:t>
            </a:r>
            <a:r>
              <a:rPr lang="es-AR" sz="2400" b="1" dirty="0" smtClean="0"/>
              <a:t>20%</a:t>
            </a:r>
            <a:r>
              <a:rPr lang="es-AR" sz="2400" dirty="0" smtClean="0"/>
              <a:t> de la variabilidad.</a:t>
            </a:r>
          </a:p>
          <a:p>
            <a:endParaRPr lang="es-AR" sz="2400" dirty="0"/>
          </a:p>
          <a:p>
            <a:pPr marL="342900" indent="-342900">
              <a:buFont typeface="Arial" panose="020B0604020202020204" pitchFamily="34" charset="0"/>
              <a:buChar char="•"/>
            </a:pPr>
            <a:r>
              <a:rPr lang="es-AR" sz="2400" b="1" dirty="0" smtClean="0"/>
              <a:t>Nivel escuela: </a:t>
            </a:r>
            <a:r>
              <a:rPr lang="es-AR" sz="2400" dirty="0" smtClean="0"/>
              <a:t>variables utilizadas explican el </a:t>
            </a:r>
            <a:r>
              <a:rPr lang="es-AR" sz="2400" b="1" dirty="0" smtClean="0"/>
              <a:t>40%</a:t>
            </a:r>
            <a:r>
              <a:rPr lang="es-AR" sz="2400" dirty="0" smtClean="0"/>
              <a:t> de la variabilidad.</a:t>
            </a:r>
          </a:p>
          <a:p>
            <a:endParaRPr lang="es-AR" sz="2400" dirty="0"/>
          </a:p>
          <a:p>
            <a:pPr marL="342900" indent="-342900">
              <a:buFont typeface="Arial" panose="020B0604020202020204" pitchFamily="34" charset="0"/>
              <a:buChar char="•"/>
            </a:pPr>
            <a:r>
              <a:rPr lang="es-AR" sz="2400" b="1" dirty="0" smtClean="0"/>
              <a:t>Nivel país: </a:t>
            </a:r>
            <a:r>
              <a:rPr lang="es-AR" sz="2400" dirty="0" smtClean="0"/>
              <a:t>variables utilizadas explican el </a:t>
            </a:r>
            <a:r>
              <a:rPr lang="es-AR" sz="2400" b="1" dirty="0" smtClean="0"/>
              <a:t>64%</a:t>
            </a:r>
            <a:r>
              <a:rPr lang="es-AR" sz="2400" dirty="0" smtClean="0"/>
              <a:t> de la variabilidad.</a:t>
            </a:r>
            <a:endParaRPr lang="es-AR" sz="2400" dirty="0"/>
          </a:p>
        </p:txBody>
      </p:sp>
      <p:cxnSp>
        <p:nvCxnSpPr>
          <p:cNvPr id="5" name="Conector recto de flecha 4"/>
          <p:cNvCxnSpPr/>
          <p:nvPr/>
        </p:nvCxnSpPr>
        <p:spPr>
          <a:xfrm>
            <a:off x="3286116" y="1357298"/>
            <a:ext cx="1008112"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8" name="Rectangle 4"/>
          <p:cNvSpPr>
            <a:spLocks noChangeArrowheads="1"/>
          </p:cNvSpPr>
          <p:nvPr/>
        </p:nvSpPr>
        <p:spPr bwMode="auto">
          <a:xfrm>
            <a:off x="107504" y="0"/>
            <a:ext cx="19750766"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AR"/>
          </a:p>
        </p:txBody>
      </p:sp>
      <p:graphicFrame>
        <p:nvGraphicFramePr>
          <p:cNvPr id="9" name="Objeto 8"/>
          <p:cNvGraphicFramePr>
            <a:graphicFrameLocks noChangeAspect="1"/>
          </p:cNvGraphicFramePr>
          <p:nvPr>
            <p:extLst>
              <p:ext uri="{D42A27DB-BD31-4B8C-83A1-F6EECF244321}">
                <p14:modId xmlns:p14="http://schemas.microsoft.com/office/powerpoint/2010/main" val="3242506948"/>
              </p:ext>
            </p:extLst>
          </p:nvPr>
        </p:nvGraphicFramePr>
        <p:xfrm>
          <a:off x="5429256" y="1142984"/>
          <a:ext cx="377284" cy="378347"/>
        </p:xfrm>
        <a:graphic>
          <a:graphicData uri="http://schemas.openxmlformats.org/presentationml/2006/ole">
            <mc:AlternateContent xmlns:mc="http://schemas.openxmlformats.org/markup-compatibility/2006">
              <mc:Choice xmlns:v="urn:schemas-microsoft-com:vml" Requires="v">
                <p:oleObj spid="_x0000_s37977" name="Equation" r:id="rId3" imgW="203200" imgH="190500" progId="">
                  <p:embed/>
                </p:oleObj>
              </mc:Choice>
              <mc:Fallback>
                <p:oleObj name="Equation" r:id="rId3" imgW="203200" imgH="190500" progId="">
                  <p:embed/>
                  <p:pic>
                    <p:nvPicPr>
                      <p:cNvPr id="0" name="Picture 8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29256" y="1142984"/>
                        <a:ext cx="377284" cy="37834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Rectangle 6"/>
          <p:cNvSpPr>
            <a:spLocks noChangeArrowheads="1"/>
          </p:cNvSpPr>
          <p:nvPr/>
        </p:nvSpPr>
        <p:spPr bwMode="auto">
          <a:xfrm>
            <a:off x="-2983" y="-10643"/>
            <a:ext cx="92198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AR"/>
          </a:p>
        </p:txBody>
      </p:sp>
      <p:pic>
        <p:nvPicPr>
          <p:cNvPr id="12" name="Imagen 11"/>
          <p:cNvPicPr>
            <a:picLocks noChangeAspect="1"/>
          </p:cNvPicPr>
          <p:nvPr/>
        </p:nvPicPr>
        <p:blipFill>
          <a:blip cstate="print"/>
          <a:stretch>
            <a:fillRect/>
          </a:stretch>
        </p:blipFill>
        <p:spPr>
          <a:xfrm>
            <a:off x="3714744" y="2071678"/>
            <a:ext cx="2399870" cy="725543"/>
          </a:xfrm>
          <a:prstGeom prst="rect">
            <a:avLst/>
          </a:prstGeom>
        </p:spPr>
      </p:pic>
      <p:sp>
        <p:nvSpPr>
          <p:cNvPr id="11" name="10 Rectángulo"/>
          <p:cNvSpPr/>
          <p:nvPr/>
        </p:nvSpPr>
        <p:spPr>
          <a:xfrm>
            <a:off x="683568" y="0"/>
            <a:ext cx="7776864" cy="630942"/>
          </a:xfrm>
          <a:prstGeom prst="rect">
            <a:avLst/>
          </a:prstGeom>
        </p:spPr>
        <p:txBody>
          <a:bodyPr wrap="square">
            <a:spAutoFit/>
          </a:bodyPr>
          <a:lstStyle/>
          <a:p>
            <a:r>
              <a:rPr lang="es-AR" sz="3500" b="1" dirty="0" smtClean="0"/>
              <a:t>Robustez del modelo</a:t>
            </a:r>
            <a:endParaRPr lang="es-AR" sz="3500" dirty="0"/>
          </a:p>
        </p:txBody>
      </p:sp>
      <p:sp>
        <p:nvSpPr>
          <p:cNvPr id="15" name="14 Marcador de número de diapositiva"/>
          <p:cNvSpPr>
            <a:spLocks noGrp="1"/>
          </p:cNvSpPr>
          <p:nvPr>
            <p:ph type="sldNum" sz="quarter" idx="12"/>
          </p:nvPr>
        </p:nvSpPr>
        <p:spPr/>
        <p:txBody>
          <a:bodyPr/>
          <a:lstStyle/>
          <a:p>
            <a:fld id="{AE82327F-2D9F-4792-BEFE-2A19B5566798}" type="slidenum">
              <a:rPr lang="es-AR" smtClean="0"/>
              <a:pPr/>
              <a:t>34</a:t>
            </a:fld>
            <a:endParaRPr lang="es-AR"/>
          </a:p>
        </p:txBody>
      </p:sp>
    </p:spTree>
    <p:extLst>
      <p:ext uri="{BB962C8B-B14F-4D97-AF65-F5344CB8AC3E}">
        <p14:creationId xmlns:p14="http://schemas.microsoft.com/office/powerpoint/2010/main" val="15176085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p:cNvSpPr txBox="1"/>
          <p:nvPr/>
        </p:nvSpPr>
        <p:spPr>
          <a:xfrm>
            <a:off x="251520" y="116632"/>
            <a:ext cx="8568952" cy="3046988"/>
          </a:xfrm>
          <a:prstGeom prst="rect">
            <a:avLst/>
          </a:prstGeom>
          <a:noFill/>
        </p:spPr>
        <p:txBody>
          <a:bodyPr wrap="square" rtlCol="0">
            <a:spAutoFit/>
          </a:bodyPr>
          <a:lstStyle/>
          <a:p>
            <a:endParaRPr lang="es-AR" sz="2400" dirty="0" smtClean="0"/>
          </a:p>
          <a:p>
            <a:endParaRPr lang="es-AR" sz="2400" dirty="0" smtClean="0"/>
          </a:p>
          <a:p>
            <a:r>
              <a:rPr lang="es-AR" sz="2400" dirty="0" smtClean="0"/>
              <a:t>Además de las variables de innovación y conectividad consideradas también se ensayó la inclusión de la variable PBI per cápita 2007, la que debió ser excluida al encontrarse problema de </a:t>
            </a:r>
            <a:r>
              <a:rPr lang="es-AR" sz="2400" dirty="0" err="1" smtClean="0"/>
              <a:t>colinealidad</a:t>
            </a:r>
            <a:r>
              <a:rPr lang="es-AR" sz="2400" dirty="0" smtClean="0"/>
              <a:t> con las variables incluidas.</a:t>
            </a:r>
          </a:p>
          <a:p>
            <a:endParaRPr lang="es-AR" sz="2400" dirty="0"/>
          </a:p>
          <a:p>
            <a:endParaRPr lang="es-AR" sz="2400" dirty="0"/>
          </a:p>
        </p:txBody>
      </p:sp>
      <p:graphicFrame>
        <p:nvGraphicFramePr>
          <p:cNvPr id="4" name="Tabla 3"/>
          <p:cNvGraphicFramePr>
            <a:graphicFrameLocks noGrp="1"/>
          </p:cNvGraphicFramePr>
          <p:nvPr>
            <p:extLst>
              <p:ext uri="{D42A27DB-BD31-4B8C-83A1-F6EECF244321}">
                <p14:modId xmlns:p14="http://schemas.microsoft.com/office/powerpoint/2010/main" val="1098114558"/>
              </p:ext>
            </p:extLst>
          </p:nvPr>
        </p:nvGraphicFramePr>
        <p:xfrm>
          <a:off x="1331640" y="2636912"/>
          <a:ext cx="6120680" cy="3973830"/>
        </p:xfrm>
        <a:graphic>
          <a:graphicData uri="http://schemas.openxmlformats.org/drawingml/2006/table">
            <a:tbl>
              <a:tblPr>
                <a:tableStyleId>{5C22544A-7EE6-4342-B048-85BDC9FD1C3A}</a:tableStyleId>
              </a:tblPr>
              <a:tblGrid>
                <a:gridCol w="2208313"/>
                <a:gridCol w="1547559"/>
                <a:gridCol w="1321510"/>
                <a:gridCol w="1043298"/>
              </a:tblGrid>
              <a:tr h="265893">
                <a:tc>
                  <a:txBody>
                    <a:bodyPr/>
                    <a:lstStyle/>
                    <a:p>
                      <a:pPr algn="l" fontAlgn="b"/>
                      <a:r>
                        <a:rPr lang="es-AR" sz="1800" u="none" strike="noStrike" dirty="0">
                          <a:effectLst/>
                        </a:rPr>
                        <a:t>PV</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AR" sz="1800" u="none" strike="noStrike">
                          <a:effectLst/>
                        </a:rPr>
                        <a:t>Coef.</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AR" sz="1800" u="none" strike="noStrike">
                          <a:effectLst/>
                        </a:rPr>
                        <a:t>Std. Err.</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AR" sz="1800" u="none" strike="noStrike">
                          <a:effectLst/>
                        </a:rPr>
                        <a:t>P&gt;z</a:t>
                      </a:r>
                      <a:endParaRPr lang="es-AR" sz="1800" b="0" i="0" u="none" strike="noStrike">
                        <a:solidFill>
                          <a:srgbClr val="000000"/>
                        </a:solidFill>
                        <a:effectLst/>
                        <a:latin typeface="Calibri" panose="020F0502020204030204" pitchFamily="34" charset="0"/>
                      </a:endParaRPr>
                    </a:p>
                  </a:txBody>
                  <a:tcPr marL="9525" marR="9525" marT="9525" marB="0" anchor="b"/>
                </a:tc>
              </a:tr>
              <a:tr h="265893">
                <a:tc>
                  <a:txBody>
                    <a:bodyPr/>
                    <a:lstStyle/>
                    <a:p>
                      <a:pPr algn="l" fontAlgn="b"/>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endParaRPr lang="es-AR" sz="1800" b="0" i="0" u="none" strike="noStrike" dirty="0">
                        <a:solidFill>
                          <a:srgbClr val="000000"/>
                        </a:solidFill>
                        <a:effectLst/>
                        <a:latin typeface="Calibri" panose="020F0502020204030204" pitchFamily="34" charset="0"/>
                      </a:endParaRPr>
                    </a:p>
                  </a:txBody>
                  <a:tcPr marL="9525" marR="9525" marT="9525" marB="0" anchor="b"/>
                </a:tc>
              </a:tr>
              <a:tr h="265893">
                <a:tc>
                  <a:txBody>
                    <a:bodyPr/>
                    <a:lstStyle/>
                    <a:p>
                      <a:pPr algn="l" fontAlgn="b"/>
                      <a:r>
                        <a:rPr lang="es-AR" sz="1800" b="0" i="0" u="none" strike="noStrike" dirty="0" smtClean="0">
                          <a:solidFill>
                            <a:schemeClr val="dk1"/>
                          </a:solidFill>
                          <a:effectLst/>
                          <a:latin typeface="+mn-lt"/>
                        </a:rPr>
                        <a:t>Constante</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337.059</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dirty="0">
                          <a:effectLst/>
                        </a:rPr>
                        <a:t>35.517</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dirty="0">
                          <a:effectLst/>
                        </a:rPr>
                        <a:t>0.000</a:t>
                      </a:r>
                      <a:endParaRPr lang="es-AR" sz="1800" b="0" i="0" u="none" strike="noStrike" dirty="0">
                        <a:solidFill>
                          <a:srgbClr val="000000"/>
                        </a:solidFill>
                        <a:effectLst/>
                        <a:latin typeface="Calibri" panose="020F0502020204030204" pitchFamily="34" charset="0"/>
                      </a:endParaRPr>
                    </a:p>
                  </a:txBody>
                  <a:tcPr marL="9525" marR="9525" marT="9525" marB="0" anchor="b"/>
                </a:tc>
              </a:tr>
              <a:tr h="265893">
                <a:tc>
                  <a:txBody>
                    <a:bodyPr/>
                    <a:lstStyle/>
                    <a:p>
                      <a:pPr algn="l" fontAlgn="b"/>
                      <a:r>
                        <a:rPr lang="es-AR" sz="1800" u="none" strike="noStrike" dirty="0">
                          <a:effectLst/>
                        </a:rPr>
                        <a:t>género</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-23.200</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1.431</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0.000</a:t>
                      </a:r>
                      <a:endParaRPr lang="es-AR" sz="1800" b="0" i="0" u="none" strike="noStrike">
                        <a:solidFill>
                          <a:srgbClr val="000000"/>
                        </a:solidFill>
                        <a:effectLst/>
                        <a:latin typeface="Calibri" panose="020F0502020204030204" pitchFamily="34" charset="0"/>
                      </a:endParaRPr>
                    </a:p>
                  </a:txBody>
                  <a:tcPr marL="9525" marR="9525" marT="9525" marB="0" anchor="b"/>
                </a:tc>
              </a:tr>
              <a:tr h="265893">
                <a:tc>
                  <a:txBody>
                    <a:bodyPr/>
                    <a:lstStyle/>
                    <a:p>
                      <a:pPr algn="l" fontAlgn="b"/>
                      <a:r>
                        <a:rPr lang="es-AR" sz="1800" u="none" strike="noStrike" dirty="0">
                          <a:effectLst/>
                        </a:rPr>
                        <a:t>REPEAT</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-39.339</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0.928</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0.000</a:t>
                      </a:r>
                      <a:endParaRPr lang="es-AR" sz="1800" b="0" i="0" u="none" strike="noStrike">
                        <a:solidFill>
                          <a:srgbClr val="000000"/>
                        </a:solidFill>
                        <a:effectLst/>
                        <a:latin typeface="Calibri" panose="020F0502020204030204" pitchFamily="34" charset="0"/>
                      </a:endParaRPr>
                    </a:p>
                  </a:txBody>
                  <a:tcPr marL="9525" marR="9525" marT="9525" marB="0" anchor="b"/>
                </a:tc>
              </a:tr>
              <a:tr h="265893">
                <a:tc>
                  <a:txBody>
                    <a:bodyPr/>
                    <a:lstStyle/>
                    <a:p>
                      <a:pPr algn="l" fontAlgn="b"/>
                      <a:r>
                        <a:rPr lang="es-AR" sz="1800" u="none" strike="noStrike" dirty="0" err="1" smtClean="0">
                          <a:effectLst/>
                        </a:rPr>
                        <a:t>Hisei</a:t>
                      </a:r>
                      <a:endParaRPr lang="es-AR" sz="1800" u="none" strike="noStrike" dirty="0" smtClean="0">
                        <a:effectLst/>
                      </a:endParaRPr>
                    </a:p>
                  </a:txBody>
                  <a:tcPr marL="9525" marR="9525" marT="9525" marB="0" anchor="b"/>
                </a:tc>
                <a:tc>
                  <a:txBody>
                    <a:bodyPr/>
                    <a:lstStyle/>
                    <a:p>
                      <a:pPr algn="r" fontAlgn="b"/>
                      <a:r>
                        <a:rPr lang="es-AR" sz="1800" u="none" strike="noStrike">
                          <a:effectLst/>
                        </a:rPr>
                        <a:t>0.196</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0.020</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0.000</a:t>
                      </a:r>
                      <a:endParaRPr lang="es-AR" sz="1800" b="0" i="0" u="none" strike="noStrike">
                        <a:solidFill>
                          <a:srgbClr val="000000"/>
                        </a:solidFill>
                        <a:effectLst/>
                        <a:latin typeface="Calibri" panose="020F0502020204030204" pitchFamily="34" charset="0"/>
                      </a:endParaRPr>
                    </a:p>
                  </a:txBody>
                  <a:tcPr marL="9525" marR="9525" marT="9525" marB="0" anchor="b"/>
                </a:tc>
              </a:tr>
              <a:tr h="265893">
                <a:tc>
                  <a:txBody>
                    <a:bodyPr/>
                    <a:lstStyle/>
                    <a:p>
                      <a:pPr algn="l" fontAlgn="b"/>
                      <a:r>
                        <a:rPr lang="es-AR" sz="1800" u="none" strike="noStrike" dirty="0" smtClean="0">
                          <a:effectLst/>
                        </a:rPr>
                        <a:t>PARED</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0.054</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0.009</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0.000</a:t>
                      </a:r>
                      <a:endParaRPr lang="es-AR" sz="1800" b="0" i="0" u="none" strike="noStrike">
                        <a:solidFill>
                          <a:srgbClr val="000000"/>
                        </a:solidFill>
                        <a:effectLst/>
                        <a:latin typeface="Calibri" panose="020F0502020204030204" pitchFamily="34" charset="0"/>
                      </a:endParaRPr>
                    </a:p>
                  </a:txBody>
                  <a:tcPr marL="9525" marR="9525" marT="9525" marB="0" anchor="b"/>
                </a:tc>
              </a:tr>
              <a:tr h="265893">
                <a:tc>
                  <a:txBody>
                    <a:bodyPr/>
                    <a:lstStyle/>
                    <a:p>
                      <a:pPr algn="l" fontAlgn="b"/>
                      <a:r>
                        <a:rPr lang="es-AR" sz="1800" u="none" strike="noStrike" dirty="0" smtClean="0">
                          <a:effectLst/>
                        </a:rPr>
                        <a:t>HOMEPOS</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0.203</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0.089</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0.023</a:t>
                      </a:r>
                      <a:endParaRPr lang="es-AR" sz="1800" b="0" i="0" u="none" strike="noStrike">
                        <a:solidFill>
                          <a:srgbClr val="000000"/>
                        </a:solidFill>
                        <a:effectLst/>
                        <a:latin typeface="Calibri" panose="020F0502020204030204" pitchFamily="34" charset="0"/>
                      </a:endParaRPr>
                    </a:p>
                  </a:txBody>
                  <a:tcPr marL="9525" marR="9525" marT="9525" marB="0" anchor="b"/>
                </a:tc>
              </a:tr>
              <a:tr h="265893">
                <a:tc>
                  <a:txBody>
                    <a:bodyPr/>
                    <a:lstStyle/>
                    <a:p>
                      <a:pPr algn="l" fontAlgn="b"/>
                      <a:r>
                        <a:rPr lang="es-AR" sz="1800" u="none" strike="noStrike" dirty="0">
                          <a:effectLst/>
                        </a:rPr>
                        <a:t>SCHTYPE</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dirty="0">
                          <a:effectLst/>
                        </a:rPr>
                        <a:t>16.254</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10.350</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0.116</a:t>
                      </a:r>
                      <a:endParaRPr lang="es-AR" sz="1800" b="0" i="0" u="none" strike="noStrike">
                        <a:solidFill>
                          <a:srgbClr val="000000"/>
                        </a:solidFill>
                        <a:effectLst/>
                        <a:latin typeface="Calibri" panose="020F0502020204030204" pitchFamily="34" charset="0"/>
                      </a:endParaRPr>
                    </a:p>
                  </a:txBody>
                  <a:tcPr marL="9525" marR="9525" marT="9525" marB="0" anchor="b"/>
                </a:tc>
              </a:tr>
              <a:tr h="265893">
                <a:tc>
                  <a:txBody>
                    <a:bodyPr/>
                    <a:lstStyle/>
                    <a:p>
                      <a:pPr algn="l" fontAlgn="b"/>
                      <a:r>
                        <a:rPr lang="es-AR" sz="1800" u="none" strike="noStrike" dirty="0" smtClean="0">
                          <a:effectLst/>
                        </a:rPr>
                        <a:t>SCHAUTON</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dirty="0">
                          <a:effectLst/>
                        </a:rPr>
                        <a:t>0.330</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0.048</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0.000</a:t>
                      </a:r>
                      <a:endParaRPr lang="es-AR" sz="1800" b="0" i="0" u="none" strike="noStrike">
                        <a:solidFill>
                          <a:srgbClr val="000000"/>
                        </a:solidFill>
                        <a:effectLst/>
                        <a:latin typeface="Calibri" panose="020F0502020204030204" pitchFamily="34" charset="0"/>
                      </a:endParaRPr>
                    </a:p>
                  </a:txBody>
                  <a:tcPr marL="9525" marR="9525" marT="9525" marB="0" anchor="b"/>
                </a:tc>
              </a:tr>
              <a:tr h="265893">
                <a:tc>
                  <a:txBody>
                    <a:bodyPr/>
                    <a:lstStyle/>
                    <a:p>
                      <a:pPr algn="l" fontAlgn="b"/>
                      <a:r>
                        <a:rPr lang="es-AR" sz="1800" u="none" strike="noStrike" dirty="0" smtClean="0">
                          <a:effectLst/>
                        </a:rPr>
                        <a:t>SCMATBUI</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dirty="0">
                          <a:effectLst/>
                        </a:rPr>
                        <a:t>0.270</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0.021</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0.000</a:t>
                      </a:r>
                      <a:endParaRPr lang="es-AR" sz="1800" b="0" i="0" u="none" strike="noStrike">
                        <a:solidFill>
                          <a:srgbClr val="000000"/>
                        </a:solidFill>
                        <a:effectLst/>
                        <a:latin typeface="Calibri" panose="020F0502020204030204" pitchFamily="34" charset="0"/>
                      </a:endParaRPr>
                    </a:p>
                  </a:txBody>
                  <a:tcPr marL="9525" marR="9525" marT="9525" marB="0" anchor="b"/>
                </a:tc>
              </a:tr>
              <a:tr h="265893">
                <a:tc>
                  <a:txBody>
                    <a:bodyPr/>
                    <a:lstStyle/>
                    <a:p>
                      <a:pPr algn="l" fontAlgn="b"/>
                      <a:r>
                        <a:rPr lang="es-AR" sz="1800" u="none" strike="noStrike" dirty="0" smtClean="0">
                          <a:effectLst/>
                        </a:rPr>
                        <a:t>STUDCLIM</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dirty="0">
                          <a:effectLst/>
                        </a:rPr>
                        <a:t>0.339</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0.082</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0.000</a:t>
                      </a:r>
                      <a:endParaRPr lang="es-AR" sz="1800" b="0" i="0" u="none" strike="noStrike">
                        <a:solidFill>
                          <a:srgbClr val="000000"/>
                        </a:solidFill>
                        <a:effectLst/>
                        <a:latin typeface="Calibri" panose="020F0502020204030204" pitchFamily="34" charset="0"/>
                      </a:endParaRPr>
                    </a:p>
                  </a:txBody>
                  <a:tcPr marL="9525" marR="9525" marT="9525" marB="0" anchor="b"/>
                </a:tc>
              </a:tr>
              <a:tr h="265893">
                <a:tc>
                  <a:txBody>
                    <a:bodyPr/>
                    <a:lstStyle/>
                    <a:p>
                      <a:pPr algn="l" fontAlgn="b"/>
                      <a:r>
                        <a:rPr lang="es-AR" sz="1800" u="none" strike="noStrike">
                          <a:effectLst/>
                        </a:rPr>
                        <a:t>PBIpc</a:t>
                      </a:r>
                      <a:endParaRPr lang="es-AR" sz="18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dirty="0">
                          <a:solidFill>
                            <a:srgbClr val="FF0000"/>
                          </a:solidFill>
                          <a:effectLst/>
                        </a:rPr>
                        <a:t>0.007</a:t>
                      </a:r>
                      <a:endParaRPr lang="es-AR" sz="1800" b="0" i="0" u="none" strike="noStrike" dirty="0">
                        <a:solidFill>
                          <a:srgbClr val="FF0000"/>
                        </a:solidFill>
                        <a:effectLst/>
                        <a:latin typeface="Calibri" panose="020F0502020204030204" pitchFamily="34" charset="0"/>
                      </a:endParaRPr>
                    </a:p>
                  </a:txBody>
                  <a:tcPr marL="9525" marR="9525" marT="9525" marB="0" anchor="b"/>
                </a:tc>
                <a:tc>
                  <a:txBody>
                    <a:bodyPr/>
                    <a:lstStyle/>
                    <a:p>
                      <a:pPr algn="r" fontAlgn="b"/>
                      <a:r>
                        <a:rPr lang="es-AR" sz="1800" u="none" strike="noStrike" dirty="0">
                          <a:effectLst/>
                        </a:rPr>
                        <a:t>0.003</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a:effectLst/>
                        </a:rPr>
                        <a:t>0.027</a:t>
                      </a:r>
                      <a:endParaRPr lang="es-AR" sz="1800" b="0" i="0" u="none" strike="noStrike">
                        <a:solidFill>
                          <a:srgbClr val="000000"/>
                        </a:solidFill>
                        <a:effectLst/>
                        <a:latin typeface="Calibri" panose="020F0502020204030204" pitchFamily="34" charset="0"/>
                      </a:endParaRPr>
                    </a:p>
                  </a:txBody>
                  <a:tcPr marL="9525" marR="9525" marT="9525" marB="0" anchor="b"/>
                </a:tc>
              </a:tr>
              <a:tr h="265893">
                <a:tc>
                  <a:txBody>
                    <a:bodyPr/>
                    <a:lstStyle/>
                    <a:p>
                      <a:pPr algn="l" fontAlgn="b"/>
                      <a:r>
                        <a:rPr lang="es-AR" sz="1800" b="0" i="0" u="none" strike="noStrike" dirty="0" smtClean="0">
                          <a:solidFill>
                            <a:srgbClr val="000000"/>
                          </a:solidFill>
                          <a:effectLst/>
                          <a:latin typeface="Calibri" panose="020F0502020204030204" pitchFamily="34" charset="0"/>
                        </a:rPr>
                        <a:t>BANDA</a:t>
                      </a:r>
                      <a:r>
                        <a:rPr lang="es-AR" sz="1800" b="0" i="0" u="none" strike="noStrike" baseline="0" dirty="0" smtClean="0">
                          <a:solidFill>
                            <a:srgbClr val="000000"/>
                          </a:solidFill>
                          <a:effectLst/>
                          <a:latin typeface="Calibri" panose="020F0502020204030204" pitchFamily="34" charset="0"/>
                        </a:rPr>
                        <a:t> ANCHA</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dirty="0">
                          <a:solidFill>
                            <a:srgbClr val="FF0000"/>
                          </a:solidFill>
                          <a:effectLst/>
                        </a:rPr>
                        <a:t>-0.395</a:t>
                      </a:r>
                      <a:endParaRPr lang="es-AR" sz="1800" b="0" i="0" u="none" strike="noStrike" dirty="0">
                        <a:solidFill>
                          <a:srgbClr val="FF0000"/>
                        </a:solidFill>
                        <a:effectLst/>
                        <a:latin typeface="Calibri" panose="020F0502020204030204" pitchFamily="34" charset="0"/>
                      </a:endParaRPr>
                    </a:p>
                  </a:txBody>
                  <a:tcPr marL="9525" marR="9525" marT="9525" marB="0" anchor="b"/>
                </a:tc>
                <a:tc>
                  <a:txBody>
                    <a:bodyPr/>
                    <a:lstStyle/>
                    <a:p>
                      <a:pPr algn="r" fontAlgn="b"/>
                      <a:r>
                        <a:rPr lang="es-AR" sz="1800" u="none" strike="noStrike" dirty="0">
                          <a:effectLst/>
                        </a:rPr>
                        <a:t>0.288</a:t>
                      </a:r>
                      <a:endParaRPr lang="es-AR"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1800" u="none" strike="noStrike" dirty="0">
                          <a:effectLst/>
                        </a:rPr>
                        <a:t>0.170</a:t>
                      </a:r>
                      <a:endParaRPr lang="es-AR" sz="18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5" name="4 Rectángulo"/>
          <p:cNvSpPr/>
          <p:nvPr/>
        </p:nvSpPr>
        <p:spPr>
          <a:xfrm>
            <a:off x="683568" y="0"/>
            <a:ext cx="7776864" cy="630942"/>
          </a:xfrm>
          <a:prstGeom prst="rect">
            <a:avLst/>
          </a:prstGeom>
        </p:spPr>
        <p:txBody>
          <a:bodyPr wrap="square">
            <a:spAutoFit/>
          </a:bodyPr>
          <a:lstStyle/>
          <a:p>
            <a:r>
              <a:rPr lang="es-AR" sz="3500" b="1" dirty="0" smtClean="0"/>
              <a:t>Variables incluidas en el tercer nivel</a:t>
            </a:r>
            <a:endParaRPr lang="es-AR" sz="3500" dirty="0"/>
          </a:p>
        </p:txBody>
      </p:sp>
      <p:sp>
        <p:nvSpPr>
          <p:cNvPr id="8" name="7 Marcador de número de diapositiva"/>
          <p:cNvSpPr>
            <a:spLocks noGrp="1"/>
          </p:cNvSpPr>
          <p:nvPr>
            <p:ph type="sldNum" sz="quarter" idx="12"/>
          </p:nvPr>
        </p:nvSpPr>
        <p:spPr/>
        <p:txBody>
          <a:bodyPr/>
          <a:lstStyle/>
          <a:p>
            <a:fld id="{AE82327F-2D9F-4792-BEFE-2A19B5566798}" type="slidenum">
              <a:rPr lang="es-AR" smtClean="0"/>
              <a:pPr/>
              <a:t>35</a:t>
            </a:fld>
            <a:endParaRPr lang="es-AR"/>
          </a:p>
        </p:txBody>
      </p:sp>
    </p:spTree>
    <p:extLst>
      <p:ext uri="{BB962C8B-B14F-4D97-AF65-F5344CB8AC3E}">
        <p14:creationId xmlns:p14="http://schemas.microsoft.com/office/powerpoint/2010/main" val="18652436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1"/>
          <p:cNvGraphicFramePr>
            <a:graphicFrameLocks noGrp="1"/>
          </p:cNvGraphicFramePr>
          <p:nvPr>
            <p:extLst>
              <p:ext uri="{D42A27DB-BD31-4B8C-83A1-F6EECF244321}">
                <p14:modId xmlns:p14="http://schemas.microsoft.com/office/powerpoint/2010/main" val="1083807924"/>
              </p:ext>
            </p:extLst>
          </p:nvPr>
        </p:nvGraphicFramePr>
        <p:xfrm>
          <a:off x="785786" y="785794"/>
          <a:ext cx="7056784" cy="6117647"/>
        </p:xfrm>
        <a:graphic>
          <a:graphicData uri="http://schemas.openxmlformats.org/drawingml/2006/table">
            <a:tbl>
              <a:tblPr>
                <a:tableStyleId>{5C22544A-7EE6-4342-B048-85BDC9FD1C3A}</a:tableStyleId>
              </a:tblPr>
              <a:tblGrid>
                <a:gridCol w="1924578"/>
                <a:gridCol w="1383290"/>
                <a:gridCol w="2094983"/>
                <a:gridCol w="1653933"/>
              </a:tblGrid>
              <a:tr h="384043">
                <a:tc>
                  <a:txBody>
                    <a:bodyPr/>
                    <a:lstStyle/>
                    <a:p>
                      <a:pPr algn="l" fontAlgn="b"/>
                      <a:r>
                        <a:rPr lang="es-AR" sz="2400" u="none" strike="noStrike" dirty="0">
                          <a:effectLst/>
                        </a:rPr>
                        <a:t>Variables</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AR" sz="2400" u="none" strike="noStrike" dirty="0" err="1">
                          <a:effectLst/>
                        </a:rPr>
                        <a:t>Coef</a:t>
                      </a:r>
                      <a:r>
                        <a:rPr lang="es-AR" sz="2400" u="none" strike="noStrike" dirty="0">
                          <a:effectLst/>
                        </a:rPr>
                        <a:t>.</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s-AR" sz="2400" u="none" strike="noStrike">
                          <a:effectLst/>
                        </a:rPr>
                        <a:t>Error Estándar</a:t>
                      </a:r>
                      <a:endParaRPr lang="es-AR" sz="2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s-AR" sz="2400" u="none" strike="noStrike">
                          <a:effectLst/>
                        </a:rPr>
                        <a:t>P-value</a:t>
                      </a:r>
                      <a:endParaRPr lang="es-AR" sz="2400" b="0" i="0" u="none" strike="noStrike">
                        <a:solidFill>
                          <a:srgbClr val="000000"/>
                        </a:solidFill>
                        <a:effectLst/>
                        <a:latin typeface="Calibri" panose="020F0502020204030204" pitchFamily="34" charset="0"/>
                      </a:endParaRPr>
                    </a:p>
                  </a:txBody>
                  <a:tcPr marL="9525" marR="9525" marT="9525" marB="0" anchor="b"/>
                </a:tc>
              </a:tr>
              <a:tr h="384043">
                <a:tc>
                  <a:txBody>
                    <a:bodyPr/>
                    <a:lstStyle/>
                    <a:p>
                      <a:pPr algn="l" fontAlgn="b"/>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endParaRPr lang="es-AR" sz="2400" b="0" i="0" u="none" strike="noStrike" dirty="0">
                        <a:solidFill>
                          <a:srgbClr val="000000"/>
                        </a:solidFill>
                        <a:effectLst/>
                        <a:latin typeface="Calibri" panose="020F0502020204030204" pitchFamily="34" charset="0"/>
                      </a:endParaRPr>
                    </a:p>
                  </a:txBody>
                  <a:tcPr marL="9525" marR="9525" marT="9525" marB="0" anchor="b"/>
                </a:tc>
              </a:tr>
              <a:tr h="384043">
                <a:tc>
                  <a:txBody>
                    <a:bodyPr/>
                    <a:lstStyle/>
                    <a:p>
                      <a:pPr algn="l" fontAlgn="b"/>
                      <a:r>
                        <a:rPr lang="es-AR" sz="2400" b="0" i="0" u="none" strike="noStrike" dirty="0" smtClean="0">
                          <a:solidFill>
                            <a:schemeClr val="dk1"/>
                          </a:solidFill>
                          <a:effectLst/>
                          <a:latin typeface="+mn-lt"/>
                        </a:rPr>
                        <a:t>Constante</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392.675</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10.409</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0.000</a:t>
                      </a:r>
                      <a:endParaRPr lang="es-AR" sz="2400" b="0" i="0" u="none" strike="noStrike" dirty="0">
                        <a:solidFill>
                          <a:srgbClr val="000000"/>
                        </a:solidFill>
                        <a:effectLst/>
                        <a:latin typeface="Calibri" panose="020F0502020204030204" pitchFamily="34" charset="0"/>
                      </a:endParaRPr>
                    </a:p>
                  </a:txBody>
                  <a:tcPr marL="9525" marR="9525" marT="9525" marB="0" anchor="b"/>
                </a:tc>
              </a:tr>
              <a:tr h="384043">
                <a:tc>
                  <a:txBody>
                    <a:bodyPr/>
                    <a:lstStyle/>
                    <a:p>
                      <a:pPr algn="l" fontAlgn="b"/>
                      <a:r>
                        <a:rPr lang="es-AR" sz="2400" u="none" strike="noStrike" dirty="0">
                          <a:effectLst/>
                        </a:rPr>
                        <a:t>género</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-23.200</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1.431</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0.000</a:t>
                      </a:r>
                      <a:endParaRPr lang="es-AR" sz="2400" b="0" i="0" u="none" strike="noStrike" dirty="0">
                        <a:solidFill>
                          <a:srgbClr val="000000"/>
                        </a:solidFill>
                        <a:effectLst/>
                        <a:latin typeface="Calibri" panose="020F0502020204030204" pitchFamily="34" charset="0"/>
                      </a:endParaRPr>
                    </a:p>
                  </a:txBody>
                  <a:tcPr marL="9525" marR="9525" marT="9525" marB="0" anchor="b"/>
                </a:tc>
              </a:tr>
              <a:tr h="384043">
                <a:tc>
                  <a:txBody>
                    <a:bodyPr/>
                    <a:lstStyle/>
                    <a:p>
                      <a:pPr algn="l" fontAlgn="b"/>
                      <a:r>
                        <a:rPr lang="es-AR" sz="2400" u="none" strike="noStrike" dirty="0">
                          <a:effectLst/>
                        </a:rPr>
                        <a:t>REPEAT</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-39.339</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a:effectLst/>
                        </a:rPr>
                        <a:t>0.928</a:t>
                      </a:r>
                      <a:endParaRPr lang="es-AR"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a:effectLst/>
                        </a:rPr>
                        <a:t>0.000</a:t>
                      </a:r>
                      <a:endParaRPr lang="es-AR" sz="2400" b="0" i="0" u="none" strike="noStrike">
                        <a:solidFill>
                          <a:srgbClr val="000000"/>
                        </a:solidFill>
                        <a:effectLst/>
                        <a:latin typeface="Calibri" panose="020F0502020204030204" pitchFamily="34" charset="0"/>
                      </a:endParaRPr>
                    </a:p>
                  </a:txBody>
                  <a:tcPr marL="9525" marR="9525" marT="9525" marB="0" anchor="b"/>
                </a:tc>
              </a:tr>
              <a:tr h="384043">
                <a:tc>
                  <a:txBody>
                    <a:bodyPr/>
                    <a:lstStyle/>
                    <a:p>
                      <a:pPr algn="l" fontAlgn="b"/>
                      <a:r>
                        <a:rPr lang="es-AR" sz="2400" u="none" strike="noStrike" dirty="0" err="1" smtClean="0">
                          <a:effectLst/>
                        </a:rPr>
                        <a:t>Hisei</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0.196</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a:effectLst/>
                        </a:rPr>
                        <a:t>0.020</a:t>
                      </a:r>
                      <a:endParaRPr lang="es-AR"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a:effectLst/>
                        </a:rPr>
                        <a:t>0.000</a:t>
                      </a:r>
                      <a:endParaRPr lang="es-AR" sz="2400" b="0" i="0" u="none" strike="noStrike">
                        <a:solidFill>
                          <a:srgbClr val="000000"/>
                        </a:solidFill>
                        <a:effectLst/>
                        <a:latin typeface="Calibri" panose="020F0502020204030204" pitchFamily="34" charset="0"/>
                      </a:endParaRPr>
                    </a:p>
                  </a:txBody>
                  <a:tcPr marL="9525" marR="9525" marT="9525" marB="0" anchor="b"/>
                </a:tc>
              </a:tr>
              <a:tr h="384043">
                <a:tc>
                  <a:txBody>
                    <a:bodyPr/>
                    <a:lstStyle/>
                    <a:p>
                      <a:pPr algn="l" fontAlgn="b"/>
                      <a:r>
                        <a:rPr lang="es-AR" sz="2400" u="none" strike="noStrike" dirty="0" smtClean="0">
                          <a:effectLst/>
                        </a:rPr>
                        <a:t>PARED</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0.054</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a:effectLst/>
                        </a:rPr>
                        <a:t>0.009</a:t>
                      </a:r>
                      <a:endParaRPr lang="es-AR"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a:effectLst/>
                        </a:rPr>
                        <a:t>0.000</a:t>
                      </a:r>
                      <a:endParaRPr lang="es-AR" sz="2400" b="0" i="0" u="none" strike="noStrike">
                        <a:solidFill>
                          <a:srgbClr val="000000"/>
                        </a:solidFill>
                        <a:effectLst/>
                        <a:latin typeface="Calibri" panose="020F0502020204030204" pitchFamily="34" charset="0"/>
                      </a:endParaRPr>
                    </a:p>
                  </a:txBody>
                  <a:tcPr marL="9525" marR="9525" marT="9525" marB="0" anchor="b"/>
                </a:tc>
              </a:tr>
              <a:tr h="384043">
                <a:tc>
                  <a:txBody>
                    <a:bodyPr/>
                    <a:lstStyle/>
                    <a:p>
                      <a:pPr algn="l" fontAlgn="b"/>
                      <a:r>
                        <a:rPr lang="es-AR" sz="2400" u="none" strike="noStrike" dirty="0" smtClean="0">
                          <a:effectLst/>
                        </a:rPr>
                        <a:t>HOMEPOS</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0.203</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0.089</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a:effectLst/>
                        </a:rPr>
                        <a:t>0.023</a:t>
                      </a:r>
                      <a:endParaRPr lang="es-AR" sz="2400" b="0" i="0" u="none" strike="noStrike">
                        <a:solidFill>
                          <a:srgbClr val="000000"/>
                        </a:solidFill>
                        <a:effectLst/>
                        <a:latin typeface="Calibri" panose="020F0502020204030204" pitchFamily="34" charset="0"/>
                      </a:endParaRPr>
                    </a:p>
                  </a:txBody>
                  <a:tcPr marL="9525" marR="9525" marT="9525" marB="0" anchor="b"/>
                </a:tc>
              </a:tr>
              <a:tr h="384043">
                <a:tc>
                  <a:txBody>
                    <a:bodyPr/>
                    <a:lstStyle/>
                    <a:p>
                      <a:pPr algn="l" fontAlgn="b"/>
                      <a:r>
                        <a:rPr lang="es-AR" sz="2400" u="none" strike="noStrike" dirty="0">
                          <a:effectLst/>
                        </a:rPr>
                        <a:t>SCHTYPE</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16.224</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10.380</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a:effectLst/>
                        </a:rPr>
                        <a:t>0.118</a:t>
                      </a:r>
                      <a:endParaRPr lang="es-AR" sz="2400" b="0" i="0" u="none" strike="noStrike">
                        <a:solidFill>
                          <a:srgbClr val="000000"/>
                        </a:solidFill>
                        <a:effectLst/>
                        <a:latin typeface="Calibri" panose="020F0502020204030204" pitchFamily="34" charset="0"/>
                      </a:endParaRPr>
                    </a:p>
                  </a:txBody>
                  <a:tcPr marL="9525" marR="9525" marT="9525" marB="0" anchor="b"/>
                </a:tc>
              </a:tr>
              <a:tr h="384043">
                <a:tc>
                  <a:txBody>
                    <a:bodyPr/>
                    <a:lstStyle/>
                    <a:p>
                      <a:pPr algn="l" fontAlgn="b"/>
                      <a:r>
                        <a:rPr lang="es-AR" sz="2400" u="none" strike="noStrike" dirty="0" smtClean="0">
                          <a:effectLst/>
                        </a:rPr>
                        <a:t>SCHAUTON</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a:effectLst/>
                        </a:rPr>
                        <a:t>0.328</a:t>
                      </a:r>
                      <a:endParaRPr lang="es-AR"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0.049</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a:effectLst/>
                        </a:rPr>
                        <a:t>0.000</a:t>
                      </a:r>
                      <a:endParaRPr lang="es-AR" sz="2400" b="0" i="0" u="none" strike="noStrike">
                        <a:solidFill>
                          <a:srgbClr val="000000"/>
                        </a:solidFill>
                        <a:effectLst/>
                        <a:latin typeface="Calibri" panose="020F0502020204030204" pitchFamily="34" charset="0"/>
                      </a:endParaRPr>
                    </a:p>
                  </a:txBody>
                  <a:tcPr marL="9525" marR="9525" marT="9525" marB="0" anchor="b"/>
                </a:tc>
              </a:tr>
              <a:tr h="384043">
                <a:tc>
                  <a:txBody>
                    <a:bodyPr/>
                    <a:lstStyle/>
                    <a:p>
                      <a:pPr algn="l" fontAlgn="b"/>
                      <a:r>
                        <a:rPr lang="es-AR" sz="2400" u="none" strike="noStrike" dirty="0" smtClean="0">
                          <a:effectLst/>
                        </a:rPr>
                        <a:t>SCMATBUI</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a:effectLst/>
                        </a:rPr>
                        <a:t>0.270</a:t>
                      </a:r>
                      <a:endParaRPr lang="es-AR"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0.022</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a:effectLst/>
                        </a:rPr>
                        <a:t>0.000</a:t>
                      </a:r>
                      <a:endParaRPr lang="es-AR" sz="2400" b="0" i="0" u="none" strike="noStrike">
                        <a:solidFill>
                          <a:srgbClr val="000000"/>
                        </a:solidFill>
                        <a:effectLst/>
                        <a:latin typeface="Calibri" panose="020F0502020204030204" pitchFamily="34" charset="0"/>
                      </a:endParaRPr>
                    </a:p>
                  </a:txBody>
                  <a:tcPr marL="9525" marR="9525" marT="9525" marB="0" anchor="b"/>
                </a:tc>
              </a:tr>
              <a:tr h="384043">
                <a:tc>
                  <a:txBody>
                    <a:bodyPr/>
                    <a:lstStyle/>
                    <a:p>
                      <a:pPr algn="l" fontAlgn="b"/>
                      <a:r>
                        <a:rPr lang="es-AR" sz="2400" u="none" strike="noStrike" dirty="0" smtClean="0">
                          <a:effectLst/>
                        </a:rPr>
                        <a:t>STUDCLIM</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a:effectLst/>
                        </a:rPr>
                        <a:t>0.342</a:t>
                      </a:r>
                      <a:endParaRPr lang="es-AR" sz="24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0.083</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0.000</a:t>
                      </a:r>
                      <a:endParaRPr lang="es-AR" sz="2400" b="0" i="0" u="none" strike="noStrike" dirty="0">
                        <a:solidFill>
                          <a:srgbClr val="000000"/>
                        </a:solidFill>
                        <a:effectLst/>
                        <a:latin typeface="Calibri" panose="020F0502020204030204" pitchFamily="34" charset="0"/>
                      </a:endParaRPr>
                    </a:p>
                  </a:txBody>
                  <a:tcPr marL="9525" marR="9525" marT="9525" marB="0" anchor="b"/>
                </a:tc>
              </a:tr>
              <a:tr h="384043">
                <a:tc>
                  <a:txBody>
                    <a:bodyPr/>
                    <a:lstStyle/>
                    <a:p>
                      <a:pPr algn="l" fontAlgn="b"/>
                      <a:r>
                        <a:rPr lang="es-AR" sz="2400" u="none" strike="noStrike" dirty="0" err="1">
                          <a:effectLst/>
                        </a:rPr>
                        <a:t>PBIpc</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solidFill>
                            <a:srgbClr val="FF0000"/>
                          </a:solidFill>
                          <a:effectLst/>
                        </a:rPr>
                        <a:t>0.176</a:t>
                      </a:r>
                      <a:endParaRPr lang="es-AR" sz="2400" b="0" i="0" u="none" strike="noStrike" dirty="0">
                        <a:solidFill>
                          <a:srgbClr val="FF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0.163</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0.279</a:t>
                      </a:r>
                      <a:endParaRPr lang="es-AR" sz="2400" b="0" i="0" u="none" strike="noStrike" dirty="0">
                        <a:solidFill>
                          <a:srgbClr val="000000"/>
                        </a:solidFill>
                        <a:effectLst/>
                        <a:latin typeface="Calibri" panose="020F0502020204030204" pitchFamily="34" charset="0"/>
                      </a:endParaRPr>
                    </a:p>
                  </a:txBody>
                  <a:tcPr marL="9525" marR="9525" marT="9525" marB="0" anchor="b"/>
                </a:tc>
              </a:tr>
              <a:tr h="384043">
                <a:tc>
                  <a:txBody>
                    <a:bodyPr/>
                    <a:lstStyle/>
                    <a:p>
                      <a:pPr algn="l" fontAlgn="b"/>
                      <a:r>
                        <a:rPr lang="es-AR" sz="2400" b="0" i="0" u="none" strike="noStrike" dirty="0" smtClean="0">
                          <a:solidFill>
                            <a:schemeClr val="dk1"/>
                          </a:solidFill>
                          <a:effectLst/>
                          <a:latin typeface="+mn-lt"/>
                        </a:rPr>
                        <a:t>BANDA</a:t>
                      </a:r>
                      <a:r>
                        <a:rPr lang="es-AR" sz="2400" b="0" i="0" u="none" strike="noStrike" baseline="0" dirty="0" smtClean="0">
                          <a:solidFill>
                            <a:schemeClr val="dk1"/>
                          </a:solidFill>
                          <a:effectLst/>
                          <a:latin typeface="+mn-lt"/>
                        </a:rPr>
                        <a:t> ANCHA</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solidFill>
                            <a:srgbClr val="FF0000"/>
                          </a:solidFill>
                          <a:effectLst/>
                        </a:rPr>
                        <a:t>-0.006</a:t>
                      </a:r>
                      <a:endParaRPr lang="es-AR" sz="2400" b="0" i="0" u="none" strike="noStrike" dirty="0">
                        <a:solidFill>
                          <a:srgbClr val="FF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0.229</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0.978</a:t>
                      </a:r>
                      <a:endParaRPr lang="es-AR" sz="2400" b="0" i="0" u="none" strike="noStrike" dirty="0">
                        <a:solidFill>
                          <a:srgbClr val="000000"/>
                        </a:solidFill>
                        <a:effectLst/>
                        <a:latin typeface="Calibri" panose="020F0502020204030204" pitchFamily="34" charset="0"/>
                      </a:endParaRPr>
                    </a:p>
                  </a:txBody>
                  <a:tcPr marL="9525" marR="9525" marT="9525" marB="0" anchor="b"/>
                </a:tc>
              </a:tr>
              <a:tr h="384043">
                <a:tc>
                  <a:txBody>
                    <a:bodyPr/>
                    <a:lstStyle/>
                    <a:p>
                      <a:pPr algn="l" fontAlgn="b"/>
                      <a:r>
                        <a:rPr lang="es-AR" sz="2400" b="0" i="0" u="none" strike="noStrike" dirty="0" smtClean="0">
                          <a:solidFill>
                            <a:schemeClr val="dk1"/>
                          </a:solidFill>
                          <a:effectLst/>
                          <a:latin typeface="+mn-lt"/>
                        </a:rPr>
                        <a:t>INNOVACIÓN</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0.306</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0.192</a:t>
                      </a:r>
                      <a:endParaRPr lang="es-AR" sz="24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s-AR" sz="2400" u="none" strike="noStrike" dirty="0">
                          <a:effectLst/>
                        </a:rPr>
                        <a:t>0.112</a:t>
                      </a:r>
                      <a:endParaRPr lang="es-AR" sz="2400" b="0" i="0" u="none" strike="noStrike" dirty="0">
                        <a:solidFill>
                          <a:srgbClr val="000000"/>
                        </a:solidFill>
                        <a:effectLst/>
                        <a:latin typeface="Calibri" panose="020F0502020204030204" pitchFamily="34" charset="0"/>
                      </a:endParaRPr>
                    </a:p>
                  </a:txBody>
                  <a:tcPr marL="9525" marR="9525" marT="9525" marB="0" anchor="b"/>
                </a:tc>
              </a:tr>
            </a:tbl>
          </a:graphicData>
        </a:graphic>
      </p:graphicFrame>
      <p:sp>
        <p:nvSpPr>
          <p:cNvPr id="3" name="2 Rectángulo"/>
          <p:cNvSpPr/>
          <p:nvPr/>
        </p:nvSpPr>
        <p:spPr>
          <a:xfrm>
            <a:off x="683568" y="0"/>
            <a:ext cx="7776864" cy="630942"/>
          </a:xfrm>
          <a:prstGeom prst="rect">
            <a:avLst/>
          </a:prstGeom>
        </p:spPr>
        <p:txBody>
          <a:bodyPr wrap="square">
            <a:spAutoFit/>
          </a:bodyPr>
          <a:lstStyle/>
          <a:p>
            <a:r>
              <a:rPr lang="es-AR" sz="3500" b="1" dirty="0" smtClean="0"/>
              <a:t>Variables incluidas en el tercer nivel</a:t>
            </a:r>
            <a:endParaRPr lang="es-AR" sz="3500" dirty="0"/>
          </a:p>
        </p:txBody>
      </p:sp>
      <p:sp>
        <p:nvSpPr>
          <p:cNvPr id="6" name="5 Marcador de número de diapositiva"/>
          <p:cNvSpPr>
            <a:spLocks noGrp="1"/>
          </p:cNvSpPr>
          <p:nvPr>
            <p:ph type="sldNum" sz="quarter" idx="12"/>
          </p:nvPr>
        </p:nvSpPr>
        <p:spPr/>
        <p:txBody>
          <a:bodyPr/>
          <a:lstStyle/>
          <a:p>
            <a:fld id="{AE82327F-2D9F-4792-BEFE-2A19B5566798}" type="slidenum">
              <a:rPr lang="es-AR" smtClean="0"/>
              <a:pPr/>
              <a:t>36</a:t>
            </a:fld>
            <a:endParaRPr lang="es-AR"/>
          </a:p>
        </p:txBody>
      </p:sp>
    </p:spTree>
    <p:extLst>
      <p:ext uri="{BB962C8B-B14F-4D97-AF65-F5344CB8AC3E}">
        <p14:creationId xmlns:p14="http://schemas.microsoft.com/office/powerpoint/2010/main" val="412497639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3568" y="0"/>
            <a:ext cx="7776864" cy="630942"/>
          </a:xfrm>
          <a:prstGeom prst="rect">
            <a:avLst/>
          </a:prstGeom>
        </p:spPr>
        <p:txBody>
          <a:bodyPr wrap="square">
            <a:spAutoFit/>
          </a:bodyPr>
          <a:lstStyle/>
          <a:p>
            <a:pPr algn="ctr"/>
            <a:r>
              <a:rPr lang="es-AR" sz="3500" b="1" dirty="0" smtClean="0"/>
              <a:t>Gráficos complementarios</a:t>
            </a:r>
            <a:endParaRPr lang="es-AR" sz="3500" b="1" dirty="0"/>
          </a:p>
        </p:txBody>
      </p:sp>
      <p:pic>
        <p:nvPicPr>
          <p:cNvPr id="3" name="Imagen 4"/>
          <p:cNvPicPr>
            <a:picLocks noChangeAspect="1"/>
          </p:cNvPicPr>
          <p:nvPr/>
        </p:nvPicPr>
        <p:blipFill>
          <a:blip r:embed="rId2" cstate="print"/>
          <a:stretch>
            <a:fillRect/>
          </a:stretch>
        </p:blipFill>
        <p:spPr>
          <a:xfrm>
            <a:off x="687429" y="836712"/>
            <a:ext cx="7789829" cy="5711647"/>
          </a:xfrm>
          <a:prstGeom prst="rect">
            <a:avLst/>
          </a:prstGeom>
        </p:spPr>
      </p:pic>
      <p:sp>
        <p:nvSpPr>
          <p:cNvPr id="6" name="5 Marcador de número de diapositiva"/>
          <p:cNvSpPr>
            <a:spLocks noGrp="1"/>
          </p:cNvSpPr>
          <p:nvPr>
            <p:ph type="sldNum" sz="quarter" idx="12"/>
          </p:nvPr>
        </p:nvSpPr>
        <p:spPr/>
        <p:txBody>
          <a:bodyPr/>
          <a:lstStyle/>
          <a:p>
            <a:fld id="{AE82327F-2D9F-4792-BEFE-2A19B5566798}" type="slidenum">
              <a:rPr lang="es-AR" smtClean="0"/>
              <a:pPr/>
              <a:t>37</a:t>
            </a:fld>
            <a:endParaRPr lang="es-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683568" y="0"/>
            <a:ext cx="7776864" cy="630942"/>
          </a:xfrm>
          <a:prstGeom prst="rect">
            <a:avLst/>
          </a:prstGeom>
        </p:spPr>
        <p:txBody>
          <a:bodyPr wrap="square">
            <a:spAutoFit/>
          </a:bodyPr>
          <a:lstStyle/>
          <a:p>
            <a:pPr algn="ctr"/>
            <a:r>
              <a:rPr lang="es-AR" sz="3500" b="1" dirty="0" smtClean="0"/>
              <a:t>Gráficos complementarios</a:t>
            </a:r>
            <a:endParaRPr lang="es-AR" sz="3500" b="1" dirty="0"/>
          </a:p>
        </p:txBody>
      </p:sp>
      <p:pic>
        <p:nvPicPr>
          <p:cNvPr id="3" name="Imagen 3"/>
          <p:cNvPicPr>
            <a:picLocks noChangeAspect="1"/>
          </p:cNvPicPr>
          <p:nvPr/>
        </p:nvPicPr>
        <p:blipFill>
          <a:blip r:embed="rId2" cstate="print"/>
          <a:stretch>
            <a:fillRect/>
          </a:stretch>
        </p:blipFill>
        <p:spPr>
          <a:xfrm>
            <a:off x="785786" y="714356"/>
            <a:ext cx="7594816" cy="5568660"/>
          </a:xfrm>
          <a:prstGeom prst="rect">
            <a:avLst/>
          </a:prstGeom>
        </p:spPr>
      </p:pic>
      <p:pic>
        <p:nvPicPr>
          <p:cNvPr id="4" name="Picture 1"/>
          <p:cNvPicPr>
            <a:picLocks noChangeAspect="1" noChangeArrowheads="1"/>
          </p:cNvPicPr>
          <p:nvPr/>
        </p:nvPicPr>
        <p:blipFill>
          <a:blip r:embed="rId3" cstate="print"/>
          <a:srcRect/>
          <a:stretch>
            <a:fillRect/>
          </a:stretch>
        </p:blipFill>
        <p:spPr bwMode="auto">
          <a:xfrm>
            <a:off x="2643174" y="6228198"/>
            <a:ext cx="3753619" cy="629802"/>
          </a:xfrm>
          <a:prstGeom prst="rect">
            <a:avLst/>
          </a:prstGeom>
          <a:noFill/>
          <a:ln w="9525">
            <a:noFill/>
            <a:miter lim="800000"/>
            <a:headEnd/>
            <a:tailEnd/>
          </a:ln>
        </p:spPr>
      </p:pic>
      <p:sp>
        <p:nvSpPr>
          <p:cNvPr id="8" name="7 Marcador de número de diapositiva"/>
          <p:cNvSpPr>
            <a:spLocks noGrp="1"/>
          </p:cNvSpPr>
          <p:nvPr>
            <p:ph type="sldNum" sz="quarter" idx="12"/>
          </p:nvPr>
        </p:nvSpPr>
        <p:spPr/>
        <p:txBody>
          <a:bodyPr/>
          <a:lstStyle/>
          <a:p>
            <a:fld id="{AE82327F-2D9F-4792-BEFE-2A19B5566798}" type="slidenum">
              <a:rPr lang="es-AR" smtClean="0"/>
              <a:pPr/>
              <a:t>38</a:t>
            </a:fld>
            <a:endParaRPr lang="es-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395536" y="260648"/>
            <a:ext cx="7632848" cy="331236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00"/>
              </a:spcBef>
              <a:spcAft>
                <a:spcPts val="500"/>
              </a:spcAft>
              <a:buClrTx/>
              <a:buSzTx/>
              <a:buFontTx/>
              <a:buNone/>
              <a:tabLst/>
            </a:pPr>
            <a:endParaRPr kumimoji="0" lang="en-US" sz="2400" b="1" i="0" u="none" strike="noStrike" cap="none" normalizeH="0" baseline="0" dirty="0" smtClean="0">
              <a:ln>
                <a:noFill/>
              </a:ln>
              <a:solidFill>
                <a:srgbClr val="1E1E1E"/>
              </a:solidFill>
              <a:effectLst/>
              <a:latin typeface="Helvetica" charset="0"/>
              <a:cs typeface="Arial" pitchFamily="34" charset="0"/>
            </a:endParaRPr>
          </a:p>
          <a:p>
            <a:pPr marL="0" marR="0" lvl="0" indent="0" algn="l" defTabSz="914400" rtl="0" eaLnBrk="1" fontAlgn="base" latinLnBrk="0" hangingPunct="1">
              <a:lnSpc>
                <a:spcPct val="100000"/>
              </a:lnSpc>
              <a:spcBef>
                <a:spcPts val="500"/>
              </a:spcBef>
              <a:buClrTx/>
              <a:buSzTx/>
              <a:buFontTx/>
              <a:buNone/>
              <a:tabLst/>
            </a:pPr>
            <a:r>
              <a:rPr kumimoji="0" lang="en-US" sz="2400" b="1" i="0" u="none" strike="noStrike" cap="none" normalizeH="0" baseline="0" dirty="0" smtClean="0">
                <a:ln>
                  <a:noFill/>
                </a:ln>
                <a:solidFill>
                  <a:srgbClr val="1E1E1E"/>
                </a:solidFill>
                <a:effectLst/>
                <a:latin typeface="Calibri" pitchFamily="34" charset="0"/>
                <a:cs typeface="Calibri" pitchFamily="34" charset="0"/>
              </a:rPr>
              <a:t>Latin America's wake-up call on global school tests</a:t>
            </a:r>
          </a:p>
          <a:p>
            <a:pPr marR="0" lvl="0" indent="0" algn="just" fontAlgn="base">
              <a:lnSpc>
                <a:spcPct val="100000"/>
              </a:lnSpc>
              <a:spcBef>
                <a:spcPts val="2100"/>
              </a:spcBef>
              <a:buClrTx/>
              <a:buSzTx/>
              <a:buFontTx/>
              <a:buNone/>
              <a:tabLst/>
            </a:pPr>
            <a:r>
              <a:rPr lang="en-US" sz="2000" dirty="0" smtClean="0">
                <a:latin typeface="Calibri" pitchFamily="34" charset="0"/>
                <a:cs typeface="Calibri" pitchFamily="34" charset="0"/>
              </a:rPr>
              <a:t>There have been concerns that the quality of education has been stagnant in too many countries across Latin America.</a:t>
            </a:r>
          </a:p>
          <a:p>
            <a:pPr marR="0" lvl="0" indent="0" algn="just" fontAlgn="base">
              <a:lnSpc>
                <a:spcPct val="100000"/>
              </a:lnSpc>
              <a:spcBef>
                <a:spcPts val="1725"/>
              </a:spcBef>
              <a:spcAft>
                <a:spcPts val="500"/>
              </a:spcAft>
              <a:buClrTx/>
              <a:buSzTx/>
              <a:buFontTx/>
              <a:buNone/>
              <a:tabLst/>
            </a:pPr>
            <a:r>
              <a:rPr lang="en-US" sz="2000" dirty="0" smtClean="0">
                <a:latin typeface="Calibri" pitchFamily="34" charset="0"/>
                <a:cs typeface="Calibri" pitchFamily="34" charset="0"/>
              </a:rPr>
              <a:t>This is a major problem in a globalised economy, where rewards go to the most highly-skilled and most productive workers, and where there is more importance than ever attached to high-quality education.</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AR" sz="2400" b="0" i="0" u="none" strike="noStrike" cap="none" normalizeH="0" baseline="0" dirty="0" smtClean="0">
              <a:ln>
                <a:noFill/>
              </a:ln>
              <a:solidFill>
                <a:schemeClr val="tx1"/>
              </a:solidFill>
              <a:effectLst/>
              <a:latin typeface="Calibri" pitchFamily="34" charset="0"/>
              <a:cs typeface="Calibri" pitchFamily="34" charset="0"/>
            </a:endParaRPr>
          </a:p>
        </p:txBody>
      </p:sp>
      <p:pic>
        <p:nvPicPr>
          <p:cNvPr id="6" name="5 Imagen"/>
          <p:cNvPicPr/>
          <p:nvPr/>
        </p:nvPicPr>
        <p:blipFill>
          <a:blip r:embed="rId2" cstate="print"/>
          <a:srcRect/>
          <a:stretch>
            <a:fillRect/>
          </a:stretch>
        </p:blipFill>
        <p:spPr bwMode="auto">
          <a:xfrm>
            <a:off x="539552" y="404664"/>
            <a:ext cx="1257300" cy="428625"/>
          </a:xfrm>
          <a:prstGeom prst="rect">
            <a:avLst/>
          </a:prstGeom>
          <a:noFill/>
          <a:ln w="9525">
            <a:noFill/>
            <a:miter lim="800000"/>
            <a:headEnd/>
            <a:tailEnd/>
          </a:ln>
        </p:spPr>
      </p:pic>
      <p:pic>
        <p:nvPicPr>
          <p:cNvPr id="7" name="6 Imagen"/>
          <p:cNvPicPr/>
          <p:nvPr/>
        </p:nvPicPr>
        <p:blipFill>
          <a:blip r:embed="rId3" cstate="print"/>
          <a:srcRect/>
          <a:stretch>
            <a:fillRect/>
          </a:stretch>
        </p:blipFill>
        <p:spPr bwMode="auto">
          <a:xfrm>
            <a:off x="2699792" y="404664"/>
            <a:ext cx="838200" cy="323850"/>
          </a:xfrm>
          <a:prstGeom prst="rect">
            <a:avLst/>
          </a:prstGeom>
          <a:noFill/>
          <a:ln w="9525">
            <a:noFill/>
            <a:miter lim="800000"/>
            <a:headEnd/>
            <a:tailEnd/>
          </a:ln>
        </p:spPr>
      </p:pic>
      <p:grpSp>
        <p:nvGrpSpPr>
          <p:cNvPr id="2" name="15 Grupo"/>
          <p:cNvGrpSpPr/>
          <p:nvPr/>
        </p:nvGrpSpPr>
        <p:grpSpPr>
          <a:xfrm>
            <a:off x="1515983" y="3316309"/>
            <a:ext cx="7524329" cy="3324932"/>
            <a:chOff x="2071638" y="3356992"/>
            <a:chExt cx="7272808" cy="3324932"/>
          </a:xfrm>
        </p:grpSpPr>
        <p:sp>
          <p:nvSpPr>
            <p:cNvPr id="10" name="Text Box 2"/>
            <p:cNvSpPr txBox="1">
              <a:spLocks noChangeArrowheads="1"/>
            </p:cNvSpPr>
            <p:nvPr/>
          </p:nvSpPr>
          <p:spPr bwMode="auto">
            <a:xfrm>
              <a:off x="2071638" y="3356992"/>
              <a:ext cx="7272808" cy="332493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8 Imagen"/>
            <p:cNvPicPr/>
            <p:nvPr/>
          </p:nvPicPr>
          <p:blipFill>
            <a:blip r:embed="rId2" cstate="print"/>
            <a:srcRect/>
            <a:stretch>
              <a:fillRect/>
            </a:stretch>
          </p:blipFill>
          <p:spPr bwMode="auto">
            <a:xfrm>
              <a:off x="2159078" y="3430711"/>
              <a:ext cx="1139180" cy="428625"/>
            </a:xfrm>
            <a:prstGeom prst="rect">
              <a:avLst/>
            </a:prstGeom>
            <a:noFill/>
            <a:ln w="9525">
              <a:noFill/>
              <a:miter lim="800000"/>
              <a:headEnd/>
              <a:tailEnd/>
            </a:ln>
          </p:spPr>
        </p:pic>
        <p:sp>
          <p:nvSpPr>
            <p:cNvPr id="11" name="10 CuadroTexto"/>
            <p:cNvSpPr txBox="1"/>
            <p:nvPr/>
          </p:nvSpPr>
          <p:spPr>
            <a:xfrm>
              <a:off x="5574935" y="3430711"/>
              <a:ext cx="3769511" cy="830997"/>
            </a:xfrm>
            <a:prstGeom prst="rect">
              <a:avLst/>
            </a:prstGeom>
            <a:noFill/>
          </p:spPr>
          <p:txBody>
            <a:bodyPr wrap="square" rtlCol="0">
              <a:spAutoFit/>
            </a:bodyPr>
            <a:lstStyle/>
            <a:p>
              <a:r>
                <a:rPr lang="en-US" sz="1600" dirty="0" err="1" smtClean="0">
                  <a:latin typeface="Calibri" pitchFamily="34" charset="0"/>
                  <a:cs typeface="Calibri" pitchFamily="34" charset="0"/>
                </a:rPr>
                <a:t>Barómetro</a:t>
              </a:r>
              <a:r>
                <a:rPr lang="en-US" sz="1600" dirty="0" smtClean="0">
                  <a:latin typeface="Calibri" pitchFamily="34" charset="0"/>
                  <a:cs typeface="Calibri" pitchFamily="34" charset="0"/>
                </a:rPr>
                <a:t> de la </a:t>
              </a:r>
              <a:r>
                <a:rPr lang="en-US" sz="1600" dirty="0" err="1" smtClean="0">
                  <a:latin typeface="Calibri" pitchFamily="34" charset="0"/>
                  <a:cs typeface="Calibri" pitchFamily="34" charset="0"/>
                </a:rPr>
                <a:t>Deuda</a:t>
              </a:r>
              <a:r>
                <a:rPr lang="en-US" sz="1600" dirty="0" smtClean="0">
                  <a:latin typeface="Calibri" pitchFamily="34" charset="0"/>
                  <a:cs typeface="Calibri" pitchFamily="34" charset="0"/>
                </a:rPr>
                <a:t> Social de la </a:t>
              </a:r>
              <a:r>
                <a:rPr lang="en-US" sz="1600" dirty="0" err="1" smtClean="0">
                  <a:latin typeface="Calibri" pitchFamily="34" charset="0"/>
                  <a:cs typeface="Calibri" pitchFamily="34" charset="0"/>
                </a:rPr>
                <a:t>Infancia</a:t>
              </a:r>
              <a:r>
                <a:rPr lang="en-US" sz="1600" dirty="0" smtClean="0">
                  <a:latin typeface="Calibri" pitchFamily="34" charset="0"/>
                  <a:cs typeface="Calibri" pitchFamily="34" charset="0"/>
                </a:rPr>
                <a:t>. </a:t>
              </a:r>
            </a:p>
            <a:p>
              <a:r>
                <a:rPr lang="en-US" sz="1600" dirty="0" smtClean="0">
                  <a:latin typeface="Calibri" pitchFamily="34" charset="0"/>
                  <a:cs typeface="Calibri" pitchFamily="34" charset="0"/>
                </a:rPr>
                <a:t>Universidad </a:t>
              </a:r>
              <a:r>
                <a:rPr lang="en-US" sz="1600" dirty="0" err="1" smtClean="0">
                  <a:latin typeface="Calibri" pitchFamily="34" charset="0"/>
                  <a:cs typeface="Calibri" pitchFamily="34" charset="0"/>
                </a:rPr>
                <a:t>Católica</a:t>
              </a:r>
              <a:r>
                <a:rPr lang="en-US" sz="1600" dirty="0" smtClean="0">
                  <a:latin typeface="Calibri" pitchFamily="34" charset="0"/>
                  <a:cs typeface="Calibri" pitchFamily="34" charset="0"/>
                </a:rPr>
                <a:t> Argentina. </a:t>
              </a:r>
              <a:r>
                <a:rPr lang="en-US" sz="1600" dirty="0" err="1" smtClean="0">
                  <a:latin typeface="Calibri" pitchFamily="34" charset="0"/>
                  <a:cs typeface="Calibri" pitchFamily="34" charset="0"/>
                </a:rPr>
                <a:t>Agosto</a:t>
              </a:r>
              <a:r>
                <a:rPr lang="en-US" sz="1600" dirty="0" smtClean="0">
                  <a:latin typeface="Calibri" pitchFamily="34" charset="0"/>
                  <a:cs typeface="Calibri" pitchFamily="34" charset="0"/>
                </a:rPr>
                <a:t> 2015. P. 118.</a:t>
              </a:r>
              <a:endParaRPr lang="en-US" sz="1600" dirty="0">
                <a:latin typeface="Calibri" pitchFamily="34" charset="0"/>
                <a:cs typeface="Calibri" pitchFamily="34" charset="0"/>
              </a:endParaRPr>
            </a:p>
          </p:txBody>
        </p:sp>
        <p:sp>
          <p:nvSpPr>
            <p:cNvPr id="12" name="11 CuadroTexto"/>
            <p:cNvSpPr txBox="1"/>
            <p:nvPr/>
          </p:nvSpPr>
          <p:spPr>
            <a:xfrm>
              <a:off x="2215654" y="4407987"/>
              <a:ext cx="6840760" cy="400110"/>
            </a:xfrm>
            <a:prstGeom prst="rect">
              <a:avLst/>
            </a:prstGeom>
            <a:noFill/>
          </p:spPr>
          <p:txBody>
            <a:bodyPr wrap="square" rtlCol="0">
              <a:spAutoFit/>
            </a:bodyPr>
            <a:lstStyle/>
            <a:p>
              <a:r>
                <a:rPr lang="en-US" sz="2000" dirty="0" smtClean="0">
                  <a:latin typeface="Calibri" pitchFamily="34" charset="0"/>
                  <a:cs typeface="Calibri" pitchFamily="34" charset="0"/>
                </a:rPr>
                <a:t>Four out of ten children: parents never read them a story</a:t>
              </a:r>
              <a:endParaRPr lang="en-US" sz="2000" dirty="0">
                <a:latin typeface="Calibri" pitchFamily="34" charset="0"/>
                <a:cs typeface="Calibri" pitchFamily="34" charset="0"/>
              </a:endParaRPr>
            </a:p>
          </p:txBody>
        </p:sp>
        <p:sp>
          <p:nvSpPr>
            <p:cNvPr id="14" name="13 CuadroTexto"/>
            <p:cNvSpPr txBox="1"/>
            <p:nvPr/>
          </p:nvSpPr>
          <p:spPr>
            <a:xfrm>
              <a:off x="2215654" y="5019458"/>
              <a:ext cx="7128792" cy="400110"/>
            </a:xfrm>
            <a:prstGeom prst="rect">
              <a:avLst/>
            </a:prstGeom>
            <a:noFill/>
          </p:spPr>
          <p:txBody>
            <a:bodyPr wrap="square" rtlCol="0">
              <a:spAutoFit/>
            </a:bodyPr>
            <a:lstStyle/>
            <a:p>
              <a:r>
                <a:rPr lang="en-US" sz="2000" dirty="0" smtClean="0">
                  <a:latin typeface="Calibri" pitchFamily="34" charset="0"/>
                  <a:cs typeface="Calibri" pitchFamily="34" charset="0"/>
                </a:rPr>
                <a:t>39% of children has no access to a children´s book at home </a:t>
              </a:r>
              <a:endParaRPr lang="en-US" sz="2000" dirty="0">
                <a:latin typeface="Calibri" pitchFamily="34" charset="0"/>
                <a:cs typeface="Calibri" pitchFamily="34" charset="0"/>
              </a:endParaRPr>
            </a:p>
          </p:txBody>
        </p:sp>
        <p:sp>
          <p:nvSpPr>
            <p:cNvPr id="15" name="14 CuadroTexto"/>
            <p:cNvSpPr txBox="1"/>
            <p:nvPr/>
          </p:nvSpPr>
          <p:spPr>
            <a:xfrm>
              <a:off x="2228030" y="5773939"/>
              <a:ext cx="6840760" cy="707886"/>
            </a:xfrm>
            <a:prstGeom prst="rect">
              <a:avLst/>
            </a:prstGeom>
            <a:noFill/>
          </p:spPr>
          <p:txBody>
            <a:bodyPr wrap="square" rtlCol="0">
              <a:spAutoFit/>
            </a:bodyPr>
            <a:lstStyle/>
            <a:p>
              <a:r>
                <a:rPr lang="en-US" sz="2000" dirty="0" smtClean="0">
                  <a:latin typeface="Calibri" pitchFamily="34" charset="0"/>
                  <a:cs typeface="Calibri" pitchFamily="34" charset="0"/>
                </a:rPr>
                <a:t>13 % of children of 0-12 years have never celebrated his birthday</a:t>
              </a:r>
              <a:endParaRPr lang="en-US" sz="2000" dirty="0">
                <a:latin typeface="Calibri" pitchFamily="34" charset="0"/>
                <a:cs typeface="Calibri" pitchFamily="34" charset="0"/>
              </a:endParaRPr>
            </a:p>
          </p:txBody>
        </p:sp>
      </p:grpSp>
      <p:sp>
        <p:nvSpPr>
          <p:cNvPr id="17" name="16 CuadroTexto"/>
          <p:cNvSpPr txBox="1"/>
          <p:nvPr/>
        </p:nvSpPr>
        <p:spPr>
          <a:xfrm>
            <a:off x="1835696" y="404664"/>
            <a:ext cx="720080" cy="400110"/>
          </a:xfrm>
          <a:prstGeom prst="rect">
            <a:avLst/>
          </a:prstGeom>
          <a:noFill/>
        </p:spPr>
        <p:txBody>
          <a:bodyPr wrap="square" rtlCol="0">
            <a:spAutoFit/>
          </a:bodyPr>
          <a:lstStyle/>
          <a:p>
            <a:r>
              <a:rPr lang="en-US" sz="2000" dirty="0" smtClean="0">
                <a:latin typeface="Calibri" pitchFamily="34" charset="0"/>
                <a:cs typeface="Calibri" pitchFamily="34" charset="0"/>
              </a:rPr>
              <a:t>Nº 1</a:t>
            </a:r>
            <a:endParaRPr lang="en-US" sz="2000" dirty="0">
              <a:latin typeface="Calibri" pitchFamily="34" charset="0"/>
              <a:cs typeface="Calibri" pitchFamily="34" charset="0"/>
            </a:endParaRPr>
          </a:p>
        </p:txBody>
      </p:sp>
      <p:sp>
        <p:nvSpPr>
          <p:cNvPr id="18" name="17 CuadroTexto"/>
          <p:cNvSpPr txBox="1"/>
          <p:nvPr/>
        </p:nvSpPr>
        <p:spPr>
          <a:xfrm>
            <a:off x="2802042" y="3418543"/>
            <a:ext cx="720080" cy="400110"/>
          </a:xfrm>
          <a:prstGeom prst="rect">
            <a:avLst/>
          </a:prstGeom>
          <a:noFill/>
        </p:spPr>
        <p:txBody>
          <a:bodyPr wrap="square" rtlCol="0">
            <a:spAutoFit/>
          </a:bodyPr>
          <a:lstStyle/>
          <a:p>
            <a:r>
              <a:rPr lang="en-US" sz="2000" dirty="0" smtClean="0">
                <a:latin typeface="Calibri" pitchFamily="34" charset="0"/>
                <a:cs typeface="Calibri" pitchFamily="34" charset="0"/>
              </a:rPr>
              <a:t>Nº 2</a:t>
            </a:r>
            <a:endParaRPr lang="en-US" sz="2000" dirty="0">
              <a:latin typeface="Calibri" pitchFamily="34" charset="0"/>
              <a:cs typeface="Calibri" pitchFamily="34" charset="0"/>
            </a:endParaRPr>
          </a:p>
        </p:txBody>
      </p:sp>
      <p:pic>
        <p:nvPicPr>
          <p:cNvPr id="39938" name="Picture 2"/>
          <p:cNvPicPr>
            <a:picLocks noChangeAspect="1" noChangeArrowheads="1"/>
          </p:cNvPicPr>
          <p:nvPr/>
        </p:nvPicPr>
        <p:blipFill>
          <a:blip cstate="print">
            <a:extLst>
              <a:ext uri="{28A0092B-C50C-407E-A947-70E740481C1C}">
                <a14:useLocalDpi xmlns:a14="http://schemas.microsoft.com/office/drawing/2010/main" val="0"/>
              </a:ext>
            </a:extLst>
          </a:blip>
          <a:srcRect/>
          <a:stretch>
            <a:fillRect/>
          </a:stretch>
        </p:blipFill>
        <p:spPr bwMode="auto">
          <a:xfrm>
            <a:off x="3389589" y="3389663"/>
            <a:ext cx="1644742" cy="630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500034" y="1266828"/>
            <a:ext cx="8186766" cy="5305444"/>
          </a:xfrm>
        </p:spPr>
        <p:txBody>
          <a:bodyPr>
            <a:normAutofit/>
          </a:bodyPr>
          <a:lstStyle/>
          <a:p>
            <a:pPr>
              <a:buNone/>
            </a:pPr>
            <a:endParaRPr lang="en-US" dirty="0" smtClean="0"/>
          </a:p>
          <a:p>
            <a:r>
              <a:rPr lang="en-US" dirty="0" smtClean="0"/>
              <a:t>The eight </a:t>
            </a:r>
            <a:r>
              <a:rPr lang="en-US" dirty="0" smtClean="0"/>
              <a:t>countries </a:t>
            </a:r>
            <a:r>
              <a:rPr lang="en-US" dirty="0" smtClean="0"/>
              <a:t>of Latin America </a:t>
            </a:r>
            <a:r>
              <a:rPr lang="en-US" dirty="0"/>
              <a:t>who </a:t>
            </a:r>
            <a:r>
              <a:rPr lang="en-US" dirty="0" smtClean="0"/>
              <a:t>participated in </a:t>
            </a:r>
            <a:r>
              <a:rPr lang="en-US" dirty="0" smtClean="0"/>
              <a:t>PISA2012 </a:t>
            </a:r>
            <a:r>
              <a:rPr lang="en-US" dirty="0" smtClean="0"/>
              <a:t>looks </a:t>
            </a:r>
            <a:r>
              <a:rPr lang="en-US" dirty="0" smtClean="0"/>
              <a:t>under the </a:t>
            </a:r>
            <a:r>
              <a:rPr lang="en-US" dirty="0" smtClean="0"/>
              <a:t>eye of OECD </a:t>
            </a:r>
            <a:r>
              <a:rPr lang="en-US" dirty="0" smtClean="0"/>
              <a:t>very </a:t>
            </a:r>
            <a:r>
              <a:rPr lang="en-US" dirty="0" smtClean="0"/>
              <a:t>alike: they all </a:t>
            </a:r>
            <a:r>
              <a:rPr lang="en-US" dirty="0" smtClean="0"/>
              <a:t>performed at the bottom of the League. </a:t>
            </a:r>
            <a:endParaRPr lang="en-US" dirty="0" smtClean="0"/>
          </a:p>
          <a:p>
            <a:pPr>
              <a:buNone/>
            </a:pPr>
            <a:endParaRPr lang="en-US" dirty="0" smtClean="0"/>
          </a:p>
          <a:p>
            <a:r>
              <a:rPr lang="en-US" dirty="0" smtClean="0"/>
              <a:t>Yet, not all of them </a:t>
            </a:r>
            <a:r>
              <a:rPr lang="en-US" dirty="0" smtClean="0"/>
              <a:t>ended equally bad. </a:t>
            </a:r>
            <a:r>
              <a:rPr lang="en-US" dirty="0" smtClean="0"/>
              <a:t>Interesting </a:t>
            </a:r>
            <a:r>
              <a:rPr lang="en-US" dirty="0" smtClean="0"/>
              <a:t>differences</a:t>
            </a:r>
            <a:r>
              <a:rPr lang="en-US" dirty="0" smtClean="0"/>
              <a:t> </a:t>
            </a:r>
            <a:r>
              <a:rPr lang="en-US" dirty="0" smtClean="0"/>
              <a:t>in average </a:t>
            </a:r>
            <a:r>
              <a:rPr lang="en-US" dirty="0" smtClean="0"/>
              <a:t>country’s score </a:t>
            </a:r>
            <a:r>
              <a:rPr lang="en-US" dirty="0" smtClean="0"/>
              <a:t>can be perceived.</a:t>
            </a:r>
          </a:p>
          <a:p>
            <a:endParaRPr lang="en-US" dirty="0" smtClean="0"/>
          </a:p>
          <a:p>
            <a:r>
              <a:rPr lang="en-US" dirty="0"/>
              <a:t>The main motivation for this presentation is to discuss the </a:t>
            </a:r>
            <a:r>
              <a:rPr lang="en-US" dirty="0" smtClean="0"/>
              <a:t>role of institutions in explaining variability of results between </a:t>
            </a:r>
            <a:r>
              <a:rPr lang="en-US" dirty="0"/>
              <a:t>seemingly similar countries </a:t>
            </a:r>
            <a:r>
              <a:rPr lang="en-US" dirty="0" smtClean="0"/>
              <a:t>in the </a:t>
            </a:r>
            <a:r>
              <a:rPr lang="en-US" dirty="0"/>
              <a:t>PISA </a:t>
            </a:r>
            <a:r>
              <a:rPr lang="en-US" dirty="0" smtClean="0"/>
              <a:t>League</a:t>
            </a:r>
            <a:r>
              <a:rPr lang="en-US" dirty="0" smtClean="0"/>
              <a:t>. </a:t>
            </a:r>
            <a:endParaRPr lang="en-US" dirty="0"/>
          </a:p>
          <a:p>
            <a:endParaRPr lang="en-US" dirty="0" smtClean="0"/>
          </a:p>
          <a:p>
            <a:endParaRPr lang="es-AR" dirty="0"/>
          </a:p>
        </p:txBody>
      </p:sp>
      <p:sp>
        <p:nvSpPr>
          <p:cNvPr id="4" name="1 Título"/>
          <p:cNvSpPr txBox="1">
            <a:spLocks/>
          </p:cNvSpPr>
          <p:nvPr/>
        </p:nvSpPr>
        <p:spPr>
          <a:xfrm>
            <a:off x="0" y="0"/>
            <a:ext cx="9144000" cy="1052736"/>
          </a:xfrm>
          <a:prstGeom prst="rect">
            <a:avLst/>
          </a:prstGeom>
          <a:solidFill>
            <a:schemeClr val="accent2"/>
          </a:solidFill>
        </p:spPr>
        <p:txBody>
          <a:bodyPr anchor="ctr">
            <a:normAutofit/>
          </a:bodyPr>
          <a:lstStyle/>
          <a:p>
            <a:pPr lvl="0">
              <a:spcBef>
                <a:spcPct val="0"/>
              </a:spcBef>
              <a:defRPr/>
            </a:pPr>
            <a:r>
              <a:rPr lang="en-AU" sz="3600" b="1" dirty="0" smtClean="0">
                <a:solidFill>
                  <a:schemeClr val="bg1"/>
                </a:solidFill>
                <a:latin typeface="Calibri" pitchFamily="34" charset="0"/>
                <a:cs typeface="Times New Roman" pitchFamily="18" charset="0"/>
              </a:rPr>
              <a:t> Motivations</a:t>
            </a:r>
            <a:endParaRPr lang="en-AU" sz="3600" b="1" dirty="0">
              <a:solidFill>
                <a:schemeClr val="bg1"/>
              </a:solidFill>
              <a:latin typeface="Calibri" pitchFamily="34"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bwMode="auto">
          <a:xfrm>
            <a:off x="839738" y="476672"/>
            <a:ext cx="7690047" cy="162116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AR"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 name="5 Imagen"/>
          <p:cNvPicPr/>
          <p:nvPr/>
        </p:nvPicPr>
        <p:blipFill>
          <a:blip r:embed="rId2" cstate="print"/>
          <a:srcRect/>
          <a:stretch>
            <a:fillRect/>
          </a:stretch>
        </p:blipFill>
        <p:spPr bwMode="auto">
          <a:xfrm>
            <a:off x="971600" y="620688"/>
            <a:ext cx="1068800" cy="307327"/>
          </a:xfrm>
          <a:prstGeom prst="rect">
            <a:avLst/>
          </a:prstGeom>
          <a:noFill/>
          <a:ln w="9525">
            <a:noFill/>
            <a:miter lim="800000"/>
            <a:headEnd/>
            <a:tailEnd/>
          </a:ln>
        </p:spPr>
      </p:pic>
      <p:sp>
        <p:nvSpPr>
          <p:cNvPr id="7" name="6 CuadroTexto"/>
          <p:cNvSpPr txBox="1"/>
          <p:nvPr/>
        </p:nvSpPr>
        <p:spPr>
          <a:xfrm>
            <a:off x="4162688" y="574072"/>
            <a:ext cx="5872277" cy="707886"/>
          </a:xfrm>
          <a:prstGeom prst="rect">
            <a:avLst/>
          </a:prstGeom>
          <a:noFill/>
        </p:spPr>
        <p:txBody>
          <a:bodyPr wrap="square" rtlCol="0">
            <a:spAutoFit/>
          </a:bodyPr>
          <a:lstStyle/>
          <a:p>
            <a:r>
              <a:rPr lang="en-US" sz="2000" dirty="0" smtClean="0">
                <a:latin typeface="Calibri" pitchFamily="34" charset="0"/>
                <a:cs typeface="Calibri" pitchFamily="34" charset="0"/>
              </a:rPr>
              <a:t>Interview to Guillermo </a:t>
            </a:r>
            <a:r>
              <a:rPr lang="en-US" sz="2000" dirty="0" err="1" smtClean="0">
                <a:latin typeface="Calibri" pitchFamily="34" charset="0"/>
                <a:cs typeface="Calibri" pitchFamily="34" charset="0"/>
              </a:rPr>
              <a:t>Jaim</a:t>
            </a:r>
            <a:r>
              <a:rPr lang="en-US" sz="2000" dirty="0" smtClean="0">
                <a:latin typeface="Calibri" pitchFamily="34" charset="0"/>
                <a:cs typeface="Calibri" pitchFamily="34" charset="0"/>
              </a:rPr>
              <a:t> </a:t>
            </a:r>
            <a:r>
              <a:rPr lang="en-US" sz="2000" dirty="0" err="1" smtClean="0">
                <a:latin typeface="Calibri" pitchFamily="34" charset="0"/>
                <a:cs typeface="Calibri" pitchFamily="34" charset="0"/>
              </a:rPr>
              <a:t>Etcheverry</a:t>
            </a:r>
            <a:r>
              <a:rPr lang="en-US" sz="2000" dirty="0" smtClean="0">
                <a:latin typeface="Calibri" pitchFamily="34" charset="0"/>
                <a:cs typeface="Calibri" pitchFamily="34" charset="0"/>
              </a:rPr>
              <a:t> </a:t>
            </a:r>
          </a:p>
          <a:p>
            <a:r>
              <a:rPr lang="en-US" sz="2000" dirty="0" smtClean="0">
                <a:latin typeface="Calibri" pitchFamily="34" charset="0"/>
                <a:cs typeface="Calibri" pitchFamily="34" charset="0"/>
              </a:rPr>
              <a:t>La </a:t>
            </a:r>
            <a:r>
              <a:rPr lang="en-US" sz="2000" dirty="0" err="1" smtClean="0">
                <a:latin typeface="Calibri" pitchFamily="34" charset="0"/>
                <a:cs typeface="Calibri" pitchFamily="34" charset="0"/>
              </a:rPr>
              <a:t>Voz</a:t>
            </a:r>
            <a:r>
              <a:rPr lang="en-US" sz="2000" dirty="0" smtClean="0">
                <a:latin typeface="Calibri" pitchFamily="34" charset="0"/>
                <a:cs typeface="Calibri" pitchFamily="34" charset="0"/>
              </a:rPr>
              <a:t> del Interior. August 24, 2015. </a:t>
            </a:r>
            <a:endParaRPr lang="en-US" sz="2000" dirty="0">
              <a:latin typeface="Calibri" pitchFamily="34" charset="0"/>
              <a:cs typeface="Calibri" pitchFamily="34" charset="0"/>
            </a:endParaRPr>
          </a:p>
        </p:txBody>
      </p:sp>
      <p:sp>
        <p:nvSpPr>
          <p:cNvPr id="8" name="7 CuadroTexto"/>
          <p:cNvSpPr txBox="1"/>
          <p:nvPr/>
        </p:nvSpPr>
        <p:spPr>
          <a:xfrm>
            <a:off x="1091567" y="1412776"/>
            <a:ext cx="7438218" cy="400110"/>
          </a:xfrm>
          <a:prstGeom prst="rect">
            <a:avLst/>
          </a:prstGeom>
          <a:noFill/>
        </p:spPr>
        <p:txBody>
          <a:bodyPr wrap="square" rtlCol="0">
            <a:spAutoFit/>
          </a:bodyPr>
          <a:lstStyle/>
          <a:p>
            <a:r>
              <a:rPr lang="en-US" sz="2000" dirty="0" smtClean="0">
                <a:latin typeface="Calibri" pitchFamily="34" charset="0"/>
                <a:cs typeface="Calibri" pitchFamily="34" charset="0"/>
              </a:rPr>
              <a:t>Effective demand for quality education is absent in Argentina  </a:t>
            </a:r>
            <a:endParaRPr lang="en-US" sz="2000" dirty="0">
              <a:latin typeface="Calibri" pitchFamily="34" charset="0"/>
              <a:cs typeface="Calibri" pitchFamily="34" charset="0"/>
            </a:endParaRPr>
          </a:p>
        </p:txBody>
      </p:sp>
      <p:sp>
        <p:nvSpPr>
          <p:cNvPr id="11" name="Text Box 2"/>
          <p:cNvSpPr txBox="1">
            <a:spLocks noChangeArrowheads="1"/>
          </p:cNvSpPr>
          <p:nvPr/>
        </p:nvSpPr>
        <p:spPr bwMode="auto">
          <a:xfrm>
            <a:off x="905668" y="2852936"/>
            <a:ext cx="7558185" cy="25572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AR" sz="2400" b="0" i="0" u="sng" strike="noStrike" cap="none" normalizeH="0" baseline="0" dirty="0" smtClean="0">
                <a:ln>
                  <a:noFill/>
                </a:ln>
                <a:solidFill>
                  <a:schemeClr val="tx1"/>
                </a:solidFill>
                <a:effectLst/>
                <a:latin typeface="Calibri" pitchFamily="34" charset="0"/>
                <a:cs typeface="Calibri" pitchFamily="34" charset="0"/>
              </a:rPr>
              <a:t>News</a:t>
            </a:r>
            <a:r>
              <a:rPr kumimoji="0" lang="es-AR" sz="2400" b="0" i="0" u="sng" strike="noStrike" cap="none" normalizeH="0" dirty="0" smtClean="0">
                <a:ln>
                  <a:noFill/>
                </a:ln>
                <a:solidFill>
                  <a:schemeClr val="tx1"/>
                </a:solidFill>
                <a:effectLst/>
                <a:latin typeface="Calibri" pitchFamily="34" charset="0"/>
                <a:cs typeface="Calibri" pitchFamily="34" charset="0"/>
              </a:rPr>
              <a:t> Nº 1 and Nº 2</a:t>
            </a:r>
            <a:r>
              <a:rPr kumimoji="0" lang="es-AR" sz="2400" b="0" i="0" u="none" strike="noStrike" cap="none" normalizeH="0" dirty="0" smtClean="0">
                <a:ln>
                  <a:noFill/>
                </a:ln>
                <a:solidFill>
                  <a:schemeClr val="tx1"/>
                </a:solidFill>
                <a:effectLst/>
                <a:latin typeface="Calibri" pitchFamily="34" charset="0"/>
                <a:cs typeface="Calibri" pitchFamily="34" charset="0"/>
                <a:sym typeface="Wingdings" pitchFamily="2" charset="2"/>
              </a:rPr>
              <a:t> @</a:t>
            </a:r>
            <a:r>
              <a:rPr kumimoji="0" lang="es-AR" sz="2400" b="0" i="0" u="none" strike="noStrike" cap="none" normalizeH="0" dirty="0" err="1" smtClean="0">
                <a:ln>
                  <a:noFill/>
                </a:ln>
                <a:solidFill>
                  <a:schemeClr val="tx1"/>
                </a:solidFill>
                <a:effectLst/>
                <a:latin typeface="Calibri" pitchFamily="34" charset="0"/>
                <a:cs typeface="Calibri" pitchFamily="34" charset="0"/>
                <a:sym typeface="Wingdings" pitchFamily="2" charset="2"/>
              </a:rPr>
              <a:t>heckmanequation</a:t>
            </a:r>
            <a:r>
              <a:rPr kumimoji="0" lang="es-AR" sz="2400" b="0" i="0" u="none" strike="noStrike" cap="none" normalizeH="0" dirty="0" smtClean="0">
                <a:ln>
                  <a:noFill/>
                </a:ln>
                <a:solidFill>
                  <a:schemeClr val="tx1"/>
                </a:solidFill>
                <a:effectLst/>
                <a:latin typeface="Calibri" pitchFamily="34" charset="0"/>
                <a:cs typeface="Calibri" pitchFamily="34" charset="0"/>
                <a:sym typeface="Wingdings" pitchFamily="2" charset="2"/>
              </a:rPr>
              <a:t>: </a:t>
            </a:r>
            <a:r>
              <a:rPr kumimoji="0" lang="en-US" sz="2400" b="0" i="0" u="none" strike="noStrike" cap="none" normalizeH="0" dirty="0" smtClean="0">
                <a:ln>
                  <a:noFill/>
                </a:ln>
                <a:solidFill>
                  <a:schemeClr val="tx1"/>
                </a:solidFill>
                <a:effectLst/>
                <a:latin typeface="Calibri" pitchFamily="34" charset="0"/>
                <a:cs typeface="Calibri" pitchFamily="34" charset="0"/>
                <a:sym typeface="Wingdings" pitchFamily="2" charset="2"/>
              </a:rPr>
              <a:t>Early stimulation makes a difference between adults. </a:t>
            </a:r>
          </a:p>
          <a:p>
            <a:pPr lvl="0" algn="just" fontAlgn="base">
              <a:spcBef>
                <a:spcPct val="0"/>
              </a:spcBef>
              <a:spcAft>
                <a:spcPct val="0"/>
              </a:spcAft>
            </a:pPr>
            <a:endParaRPr lang="en-US" sz="2400" baseline="0" dirty="0" smtClean="0">
              <a:latin typeface="Calibri" pitchFamily="34" charset="0"/>
              <a:cs typeface="Calibri" pitchFamily="34" charset="0"/>
              <a:sym typeface="Wingdings" pitchFamily="2" charset="2"/>
            </a:endParaRPr>
          </a:p>
          <a:p>
            <a:pPr lvl="0" algn="just" fontAlgn="base">
              <a:spcBef>
                <a:spcPct val="0"/>
              </a:spcBef>
              <a:spcAft>
                <a:spcPct val="0"/>
              </a:spcAft>
            </a:pPr>
            <a:r>
              <a:rPr lang="en-US" sz="2400" u="sng" baseline="0" dirty="0" smtClean="0">
                <a:latin typeface="Calibri" pitchFamily="34" charset="0"/>
                <a:cs typeface="Calibri" pitchFamily="34" charset="0"/>
                <a:sym typeface="Wingdings" pitchFamily="2" charset="2"/>
              </a:rPr>
              <a:t>News Nº</a:t>
            </a:r>
            <a:r>
              <a:rPr lang="en-US" sz="2400" u="sng" dirty="0" smtClean="0">
                <a:latin typeface="Calibri" pitchFamily="34" charset="0"/>
                <a:cs typeface="Calibri" pitchFamily="34" charset="0"/>
                <a:sym typeface="Wingdings" pitchFamily="2" charset="2"/>
              </a:rPr>
              <a:t> 3</a:t>
            </a:r>
            <a:r>
              <a:rPr lang="es-AR" sz="2400" u="sng" dirty="0" smtClean="0">
                <a:latin typeface="Calibri" pitchFamily="34" charset="0"/>
                <a:cs typeface="Calibri" pitchFamily="34" charset="0"/>
                <a:sym typeface="Wingdings" pitchFamily="2" charset="2"/>
              </a:rPr>
              <a:t> </a:t>
            </a:r>
            <a:r>
              <a:rPr lang="es-AR" sz="2400" dirty="0" smtClean="0">
                <a:latin typeface="Calibri" pitchFamily="34" charset="0"/>
                <a:cs typeface="Calibri" pitchFamily="34" charset="0"/>
                <a:sym typeface="Wingdings" pitchFamily="2" charset="2"/>
              </a:rPr>
              <a:t> </a:t>
            </a:r>
            <a:r>
              <a:rPr lang="en-US" sz="2400" dirty="0" smtClean="0">
                <a:latin typeface="Calibri" pitchFamily="34" charset="0"/>
                <a:cs typeface="Calibri" pitchFamily="34" charset="0"/>
                <a:sym typeface="Wingdings" pitchFamily="2" charset="2"/>
              </a:rPr>
              <a:t>Poor social demand for quality education (</a:t>
            </a:r>
            <a:r>
              <a:rPr lang="en-US" sz="2400" dirty="0" err="1" smtClean="0">
                <a:latin typeface="Calibri" pitchFamily="34" charset="0"/>
                <a:cs typeface="Calibri" pitchFamily="34" charset="0"/>
                <a:sym typeface="Wingdings" pitchFamily="2" charset="2"/>
              </a:rPr>
              <a:t>endogeneity</a:t>
            </a:r>
            <a:r>
              <a:rPr lang="en-US" sz="2400" dirty="0" smtClean="0">
                <a:latin typeface="Calibri" pitchFamily="34" charset="0"/>
                <a:cs typeface="Calibri" pitchFamily="34" charset="0"/>
                <a:sym typeface="Wingdings" pitchFamily="2" charset="2"/>
              </a:rPr>
              <a:t> problem, </a:t>
            </a:r>
            <a:r>
              <a:rPr lang="en-US" sz="2400" dirty="0" err="1" smtClean="0">
                <a:latin typeface="Calibri" pitchFamily="34" charset="0"/>
                <a:cs typeface="Calibri" pitchFamily="34" charset="0"/>
                <a:sym typeface="Wingdings" pitchFamily="2" charset="2"/>
              </a:rPr>
              <a:t>Checchi</a:t>
            </a:r>
            <a:r>
              <a:rPr lang="en-US" sz="2400" dirty="0" smtClean="0">
                <a:latin typeface="Calibri" pitchFamily="34" charset="0"/>
                <a:cs typeface="Calibri" pitchFamily="34" charset="0"/>
                <a:sym typeface="Wingdings" pitchFamily="2" charset="2"/>
              </a:rPr>
              <a:t> 2008, chapter 2).</a:t>
            </a:r>
          </a:p>
          <a:p>
            <a:pPr lvl="0" fontAlgn="base">
              <a:spcBef>
                <a:spcPct val="0"/>
              </a:spcBef>
              <a:spcAft>
                <a:spcPct val="0"/>
              </a:spcAft>
            </a:pPr>
            <a:endParaRPr kumimoji="0" lang="en-US" sz="2400" b="0" i="0" u="none" strike="noStrike" cap="none" normalizeH="0" baseline="0" dirty="0" smtClean="0">
              <a:ln>
                <a:noFill/>
              </a:ln>
              <a:solidFill>
                <a:schemeClr val="tx1"/>
              </a:solidFill>
              <a:effectLst/>
              <a:latin typeface="Arial" pitchFamily="34" charset="0"/>
              <a:cs typeface="Arial" pitchFamily="34" charset="0"/>
              <a:sym typeface="Wingdings" pitchFamily="2" charset="2"/>
            </a:endParaRPr>
          </a:p>
        </p:txBody>
      </p:sp>
      <p:sp>
        <p:nvSpPr>
          <p:cNvPr id="13" name="12 CuadroTexto"/>
          <p:cNvSpPr txBox="1"/>
          <p:nvPr/>
        </p:nvSpPr>
        <p:spPr>
          <a:xfrm>
            <a:off x="2101381" y="620688"/>
            <a:ext cx="720080" cy="400110"/>
          </a:xfrm>
          <a:prstGeom prst="rect">
            <a:avLst/>
          </a:prstGeom>
          <a:noFill/>
        </p:spPr>
        <p:txBody>
          <a:bodyPr wrap="square" rtlCol="0">
            <a:spAutoFit/>
          </a:bodyPr>
          <a:lstStyle/>
          <a:p>
            <a:r>
              <a:rPr lang="en-US" sz="2000" dirty="0" smtClean="0">
                <a:latin typeface="Calibri" pitchFamily="34" charset="0"/>
                <a:cs typeface="Calibri" pitchFamily="34" charset="0"/>
              </a:rPr>
              <a:t>Nº 3</a:t>
            </a:r>
            <a:endParaRPr lang="en-US" sz="2000" dirty="0">
              <a:latin typeface="Calibri" pitchFamily="34" charset="0"/>
              <a:cs typeface="Calibri" pitchFamily="34" charset="0"/>
            </a:endParaRPr>
          </a:p>
        </p:txBody>
      </p:sp>
      <p:pic>
        <p:nvPicPr>
          <p:cNvPr id="40962" name="Picture 2"/>
          <p:cNvPicPr>
            <a:picLocks noChangeAspect="1" noChangeArrowheads="1"/>
          </p:cNvPicPr>
          <p:nvPr/>
        </p:nvPicPr>
        <p:blipFill>
          <a:blip cstate="print">
            <a:extLst>
              <a:ext uri="{28A0092B-C50C-407E-A947-70E740481C1C}">
                <a14:useLocalDpi xmlns:a14="http://schemas.microsoft.com/office/drawing/2010/main" val="0"/>
              </a:ext>
            </a:extLst>
          </a:blip>
          <a:srcRect/>
          <a:stretch>
            <a:fillRect/>
          </a:stretch>
        </p:blipFill>
        <p:spPr bwMode="auto">
          <a:xfrm>
            <a:off x="2699792" y="581868"/>
            <a:ext cx="1438275" cy="628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07504" y="1412776"/>
            <a:ext cx="8856984" cy="4607024"/>
          </a:xfrm>
        </p:spPr>
        <p:txBody>
          <a:bodyPr>
            <a:normAutofit lnSpcReduction="10000"/>
          </a:bodyPr>
          <a:lstStyle/>
          <a:p>
            <a:pPr algn="just">
              <a:buFont typeface="Wingdings" pitchFamily="2" charset="2"/>
              <a:buChar char="Ø"/>
            </a:pPr>
            <a:r>
              <a:rPr lang="en-US" dirty="0" smtClean="0">
                <a:latin typeface="Calibri" pitchFamily="34" charset="0"/>
                <a:cs typeface="Calibri" pitchFamily="34" charset="0"/>
              </a:rPr>
              <a:t>These results can be attributed, in part, to a development debt in broader terms and they may not be ascribed only to a failure of education systems themselves or characteristics of the students. </a:t>
            </a:r>
          </a:p>
          <a:p>
            <a:pPr algn="just">
              <a:buFont typeface="Wingdings" pitchFamily="2" charset="2"/>
              <a:buChar char="Ø"/>
            </a:pPr>
            <a:endParaRPr lang="en-US" dirty="0" smtClean="0">
              <a:latin typeface="Calibri" pitchFamily="34" charset="0"/>
              <a:cs typeface="Calibri" pitchFamily="34" charset="0"/>
            </a:endParaRPr>
          </a:p>
          <a:p>
            <a:pPr algn="just">
              <a:buFont typeface="Wingdings" pitchFamily="2" charset="2"/>
              <a:buChar char="Ø"/>
            </a:pPr>
            <a:r>
              <a:rPr lang="en-US" dirty="0" smtClean="0">
                <a:latin typeface="Calibri" pitchFamily="34" charset="0"/>
                <a:cs typeface="Calibri" pitchFamily="34" charset="0"/>
              </a:rPr>
              <a:t>Latin America is the region with the largest income inequality, it does not stand out for its disparity in results in PISA tests depending on the socioeconomic level. However, between the countries there are a wide variety of situations.</a:t>
            </a:r>
          </a:p>
          <a:p>
            <a:pPr algn="just">
              <a:buFont typeface="Wingdings" pitchFamily="2" charset="2"/>
              <a:buChar char="Ø"/>
            </a:pPr>
            <a:endParaRPr lang="en-US" dirty="0" smtClean="0">
              <a:latin typeface="Calibri" pitchFamily="34" charset="0"/>
              <a:cs typeface="Calibri" pitchFamily="34" charset="0"/>
            </a:endParaRPr>
          </a:p>
          <a:p>
            <a:pPr algn="just">
              <a:buFont typeface="Wingdings" pitchFamily="2" charset="2"/>
              <a:buChar char="Ø"/>
            </a:pPr>
            <a:r>
              <a:rPr lang="en-US" dirty="0" smtClean="0">
                <a:latin typeface="Calibri" pitchFamily="34" charset="0"/>
                <a:cs typeface="Calibri" pitchFamily="34" charset="0"/>
              </a:rPr>
              <a:t>So we must ask which are the roots of this problem. </a:t>
            </a:r>
          </a:p>
          <a:p>
            <a:endParaRPr lang="es-AR" dirty="0"/>
          </a:p>
        </p:txBody>
      </p:sp>
      <p:sp>
        <p:nvSpPr>
          <p:cNvPr id="4" name="1 Título"/>
          <p:cNvSpPr txBox="1">
            <a:spLocks/>
          </p:cNvSpPr>
          <p:nvPr/>
        </p:nvSpPr>
        <p:spPr>
          <a:xfrm>
            <a:off x="0" y="0"/>
            <a:ext cx="9144000" cy="1052736"/>
          </a:xfrm>
          <a:prstGeom prst="rect">
            <a:avLst/>
          </a:prstGeom>
          <a:solidFill>
            <a:schemeClr val="accent2"/>
          </a:solidFill>
        </p:spPr>
        <p:txBody>
          <a:bodyPr anchor="ctr">
            <a:normAutofit/>
          </a:bodyPr>
          <a:lstStyle/>
          <a:p>
            <a:pPr marL="514350" lvl="0" indent="-514350">
              <a:spcBef>
                <a:spcPct val="0"/>
              </a:spcBef>
              <a:defRPr/>
            </a:pPr>
            <a:r>
              <a:rPr lang="en-US" sz="3600" b="1" dirty="0" smtClean="0">
                <a:solidFill>
                  <a:schemeClr val="bg1"/>
                </a:solidFill>
                <a:latin typeface="Calibri" pitchFamily="34" charset="0"/>
                <a:cs typeface="Calibri" pitchFamily="34" charset="0"/>
              </a:rPr>
              <a:t> 1) Motivation</a:t>
            </a:r>
            <a:endParaRPr kumimoji="0" lang="en-AU" sz="4400" b="1" i="0" u="none" strike="noStrike" kern="1200" cap="none" spc="0" normalizeH="0" baseline="0" dirty="0" smtClean="0">
              <a:ln>
                <a:noFill/>
              </a:ln>
              <a:solidFill>
                <a:schemeClr val="bg1"/>
              </a:solidFill>
              <a:effectLst/>
              <a:uLnTx/>
              <a:uFillTx/>
              <a:latin typeface="Calibri" pitchFamily="34" charset="0"/>
              <a:ea typeface="+mj-ea"/>
              <a:cs typeface="Calibri"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95536" y="1340768"/>
            <a:ext cx="8424936" cy="4572000"/>
          </a:xfrm>
        </p:spPr>
        <p:txBody>
          <a:bodyPr>
            <a:normAutofit/>
          </a:bodyPr>
          <a:lstStyle/>
          <a:p>
            <a:pPr algn="just">
              <a:buFont typeface="Wingdings" pitchFamily="2" charset="2"/>
              <a:buChar char="Ø"/>
            </a:pPr>
            <a:r>
              <a:rPr lang="en-US" dirty="0" smtClean="0">
                <a:latin typeface="Calibri" pitchFamily="34" charset="0"/>
                <a:cs typeface="Calibri" pitchFamily="34" charset="0"/>
              </a:rPr>
              <a:t>The motivation of this study arises from the difficulties of explaining properly these disparities using a framework on production functions in education </a:t>
            </a:r>
          </a:p>
          <a:p>
            <a:pPr algn="just">
              <a:buFont typeface="Wingdings" pitchFamily="2" charset="2"/>
              <a:buChar char="Ø"/>
            </a:pPr>
            <a:endParaRPr lang="en-US" dirty="0" smtClean="0">
              <a:latin typeface="Calibri" pitchFamily="34" charset="0"/>
              <a:cs typeface="Calibri" pitchFamily="34" charset="0"/>
            </a:endParaRPr>
          </a:p>
          <a:p>
            <a:pPr algn="just">
              <a:buFont typeface="Wingdings" pitchFamily="2" charset="2"/>
              <a:buChar char="Ø"/>
            </a:pPr>
            <a:r>
              <a:rPr lang="en-US" dirty="0" smtClean="0">
                <a:latin typeface="Calibri" pitchFamily="34" charset="0"/>
                <a:cs typeface="Calibri" pitchFamily="34" charset="0"/>
              </a:rPr>
              <a:t>The PISA results may be affected by the differences in institutional policies</a:t>
            </a:r>
          </a:p>
          <a:p>
            <a:endParaRPr lang="en-US" dirty="0" smtClean="0"/>
          </a:p>
          <a:p>
            <a:r>
              <a:rPr lang="en-US" dirty="0" smtClean="0">
                <a:solidFill>
                  <a:srgbClr val="FF0000"/>
                </a:solidFill>
              </a:rPr>
              <a:t>VOY A AGREGAR ALGO DE LA HIPÓTESIS DE WILLMS </a:t>
            </a:r>
            <a:r>
              <a:rPr lang="en-US" dirty="0" smtClean="0">
                <a:hlinkClick r:id="rId3"/>
              </a:rPr>
              <a:t>http://unesdoc.unesco.org/images/0014/001470/147066e.pdf</a:t>
            </a:r>
            <a:r>
              <a:rPr lang="en-US" dirty="0" smtClean="0"/>
              <a:t> </a:t>
            </a:r>
            <a:endParaRPr lang="es-AR" dirty="0" smtClean="0"/>
          </a:p>
          <a:p>
            <a:endParaRPr lang="es-AR" dirty="0"/>
          </a:p>
        </p:txBody>
      </p:sp>
      <p:sp>
        <p:nvSpPr>
          <p:cNvPr id="5" name="1 Título"/>
          <p:cNvSpPr txBox="1">
            <a:spLocks/>
          </p:cNvSpPr>
          <p:nvPr/>
        </p:nvSpPr>
        <p:spPr>
          <a:xfrm>
            <a:off x="0" y="0"/>
            <a:ext cx="9144000" cy="1052736"/>
          </a:xfrm>
          <a:prstGeom prst="rect">
            <a:avLst/>
          </a:prstGeom>
          <a:solidFill>
            <a:schemeClr val="accent2"/>
          </a:solidFill>
        </p:spPr>
        <p:txBody>
          <a:bodyPr anchor="ctr">
            <a:normAutofit/>
          </a:bodyPr>
          <a:lstStyle/>
          <a:p>
            <a:pPr marL="514350" lvl="0" indent="-514350">
              <a:spcBef>
                <a:spcPct val="0"/>
              </a:spcBef>
              <a:defRPr/>
            </a:pPr>
            <a:r>
              <a:rPr lang="en-US" sz="3600" b="1" dirty="0" smtClean="0">
                <a:solidFill>
                  <a:schemeClr val="bg1"/>
                </a:solidFill>
                <a:latin typeface="Calibri" pitchFamily="34" charset="0"/>
                <a:cs typeface="Calibri" pitchFamily="34" charset="0"/>
              </a:rPr>
              <a:t> 1) Motivation</a:t>
            </a:r>
            <a:endParaRPr kumimoji="0" lang="en-AU" sz="4400" b="1" i="0" u="none" strike="noStrike" kern="1200" cap="none" spc="0" normalizeH="0" baseline="0" dirty="0" smtClean="0">
              <a:ln>
                <a:noFill/>
              </a:ln>
              <a:solidFill>
                <a:schemeClr val="bg1"/>
              </a:solidFill>
              <a:effectLst/>
              <a:uLnTx/>
              <a:uFillTx/>
              <a:latin typeface="Calibri" pitchFamily="34" charset="0"/>
              <a:ea typeface="+mj-ea"/>
              <a:cs typeface="Calibri"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79512" y="1412776"/>
            <a:ext cx="8363272" cy="4572000"/>
          </a:xfrm>
        </p:spPr>
        <p:txBody>
          <a:bodyPr/>
          <a:lstStyle/>
          <a:p>
            <a:pPr>
              <a:buFont typeface="Wingdings" pitchFamily="2" charset="2"/>
              <a:buChar char="Ø"/>
            </a:pPr>
            <a:r>
              <a:rPr lang="en-US" dirty="0" smtClean="0">
                <a:latin typeface="Calibri" pitchFamily="34" charset="0"/>
                <a:cs typeface="Calibri" pitchFamily="34" charset="0"/>
              </a:rPr>
              <a:t>Does PISA provide information of institutional aspect that can potentially affect the results?</a:t>
            </a:r>
          </a:p>
          <a:p>
            <a:endParaRPr lang="en-US" dirty="0" smtClean="0">
              <a:latin typeface="Calibri" pitchFamily="34" charset="0"/>
              <a:cs typeface="Calibri" pitchFamily="34" charset="0"/>
            </a:endParaRPr>
          </a:p>
          <a:p>
            <a:pPr>
              <a:buFont typeface="Wingdings" pitchFamily="2" charset="2"/>
              <a:buChar char="Ø"/>
            </a:pPr>
            <a:r>
              <a:rPr lang="en-US" dirty="0" smtClean="0">
                <a:latin typeface="Calibri" pitchFamily="34" charset="0"/>
                <a:cs typeface="Calibri" pitchFamily="34" charset="0"/>
              </a:rPr>
              <a:t>Is it possible to </a:t>
            </a:r>
            <a:r>
              <a:rPr lang="en-AU" dirty="0" smtClean="0">
                <a:latin typeface="Calibri" pitchFamily="34" charset="0"/>
                <a:cs typeface="Calibri" pitchFamily="34" charset="0"/>
              </a:rPr>
              <a:t>identify</a:t>
            </a:r>
            <a:r>
              <a:rPr lang="es-AR" dirty="0" smtClean="0">
                <a:latin typeface="Calibri" pitchFamily="34" charset="0"/>
                <a:cs typeface="Calibri" pitchFamily="34" charset="0"/>
              </a:rPr>
              <a:t> </a:t>
            </a:r>
            <a:r>
              <a:rPr lang="en-AU" dirty="0" smtClean="0">
                <a:latin typeface="Calibri" pitchFamily="34" charset="0"/>
                <a:cs typeface="Calibri" pitchFamily="34" charset="0"/>
              </a:rPr>
              <a:t>connections</a:t>
            </a:r>
            <a:r>
              <a:rPr lang="es-AR" dirty="0" smtClean="0">
                <a:latin typeface="Calibri" pitchFamily="34" charset="0"/>
                <a:cs typeface="Calibri" pitchFamily="34" charset="0"/>
              </a:rPr>
              <a:t> </a:t>
            </a:r>
            <a:r>
              <a:rPr lang="en-US" dirty="0" smtClean="0">
                <a:latin typeface="Calibri" pitchFamily="34" charset="0"/>
                <a:cs typeface="Calibri" pitchFamily="34" charset="0"/>
              </a:rPr>
              <a:t>between</a:t>
            </a:r>
            <a:r>
              <a:rPr lang="es-AR" dirty="0" smtClean="0">
                <a:latin typeface="Calibri" pitchFamily="34" charset="0"/>
                <a:cs typeface="Calibri" pitchFamily="34" charset="0"/>
              </a:rPr>
              <a:t> </a:t>
            </a:r>
            <a:r>
              <a:rPr lang="en-AU" dirty="0" smtClean="0">
                <a:latin typeface="Calibri" pitchFamily="34" charset="0"/>
                <a:cs typeface="Calibri" pitchFamily="34" charset="0"/>
              </a:rPr>
              <a:t>stimuli of the </a:t>
            </a:r>
            <a:r>
              <a:rPr lang="es-AR" dirty="0" smtClean="0">
                <a:latin typeface="Calibri" pitchFamily="34" charset="0"/>
                <a:cs typeface="Calibri" pitchFamily="34" charset="0"/>
              </a:rPr>
              <a:t>SGC and </a:t>
            </a:r>
            <a:r>
              <a:rPr lang="en-AU" dirty="0" smtClean="0">
                <a:latin typeface="Calibri" pitchFamily="34" charset="0"/>
                <a:cs typeface="Calibri" pitchFamily="34" charset="0"/>
              </a:rPr>
              <a:t>the</a:t>
            </a:r>
            <a:r>
              <a:rPr lang="es-AR" dirty="0" smtClean="0">
                <a:latin typeface="Calibri" pitchFamily="34" charset="0"/>
                <a:cs typeface="Calibri" pitchFamily="34" charset="0"/>
              </a:rPr>
              <a:t> performance </a:t>
            </a:r>
            <a:r>
              <a:rPr lang="en-AU" dirty="0" smtClean="0">
                <a:latin typeface="Calibri" pitchFamily="34" charset="0"/>
                <a:cs typeface="Calibri" pitchFamily="34" charset="0"/>
              </a:rPr>
              <a:t>reached for the different Latin</a:t>
            </a:r>
            <a:r>
              <a:rPr lang="es-AR" dirty="0" smtClean="0">
                <a:latin typeface="Calibri" pitchFamily="34" charset="0"/>
                <a:cs typeface="Calibri" pitchFamily="34" charset="0"/>
              </a:rPr>
              <a:t> American </a:t>
            </a:r>
            <a:r>
              <a:rPr lang="en-AU" dirty="0" smtClean="0">
                <a:latin typeface="Calibri" pitchFamily="34" charset="0"/>
                <a:cs typeface="Calibri" pitchFamily="34" charset="0"/>
              </a:rPr>
              <a:t>countries</a:t>
            </a:r>
            <a:r>
              <a:rPr lang="es-AR" dirty="0" smtClean="0">
                <a:latin typeface="Calibri" pitchFamily="34" charset="0"/>
                <a:cs typeface="Calibri" pitchFamily="34" charset="0"/>
              </a:rPr>
              <a:t>?</a:t>
            </a:r>
          </a:p>
          <a:p>
            <a:endParaRPr lang="es-AR" dirty="0" smtClean="0">
              <a:latin typeface="Calibri" pitchFamily="34" charset="0"/>
              <a:cs typeface="Calibri" pitchFamily="34" charset="0"/>
            </a:endParaRPr>
          </a:p>
          <a:p>
            <a:pPr>
              <a:buFont typeface="Wingdings" pitchFamily="2" charset="2"/>
              <a:buChar char="Ø"/>
            </a:pPr>
            <a:r>
              <a:rPr lang="en-US" dirty="0" smtClean="0">
                <a:latin typeface="Calibri" pitchFamily="34" charset="0"/>
                <a:cs typeface="Calibri" pitchFamily="34" charset="0"/>
              </a:rPr>
              <a:t>What institutional determinants could be behind the differences in PISA results between the countries of the region?</a:t>
            </a:r>
            <a:endParaRPr lang="en-US" dirty="0">
              <a:latin typeface="Calibri" pitchFamily="34" charset="0"/>
              <a:cs typeface="Calibri" pitchFamily="34" charset="0"/>
            </a:endParaRPr>
          </a:p>
        </p:txBody>
      </p:sp>
      <p:sp>
        <p:nvSpPr>
          <p:cNvPr id="4" name="1 Título"/>
          <p:cNvSpPr txBox="1">
            <a:spLocks/>
          </p:cNvSpPr>
          <p:nvPr/>
        </p:nvSpPr>
        <p:spPr>
          <a:xfrm>
            <a:off x="0" y="0"/>
            <a:ext cx="9144000" cy="1052736"/>
          </a:xfrm>
          <a:prstGeom prst="rect">
            <a:avLst/>
          </a:prstGeom>
          <a:solidFill>
            <a:schemeClr val="accent2"/>
          </a:solidFill>
        </p:spPr>
        <p:txBody>
          <a:bodyPr anchor="ctr">
            <a:normAutofit/>
          </a:bodyPr>
          <a:lstStyle/>
          <a:p>
            <a:pPr marL="514350" lvl="0" indent="-514350">
              <a:spcBef>
                <a:spcPct val="0"/>
              </a:spcBef>
              <a:defRPr/>
            </a:pPr>
            <a:r>
              <a:rPr lang="en-US" sz="3600" b="1" dirty="0" smtClean="0">
                <a:solidFill>
                  <a:schemeClr val="bg1"/>
                </a:solidFill>
                <a:latin typeface="Calibri" pitchFamily="34" charset="0"/>
              </a:rPr>
              <a:t> 2) Questions</a:t>
            </a:r>
            <a:endParaRPr kumimoji="0" lang="en-AU" sz="4400" b="1" i="0" u="none" strike="noStrike" kern="1200" cap="none" spc="0" normalizeH="0" baseline="0" dirty="0" smtClean="0">
              <a:ln>
                <a:noFill/>
              </a:ln>
              <a:solidFill>
                <a:schemeClr val="bg1"/>
              </a:solidFill>
              <a:effectLst/>
              <a:uLnTx/>
              <a:uFillTx/>
              <a:latin typeface="Calibri" pitchFamily="34" charset="0"/>
              <a:ea typeface="+mj-ea"/>
              <a:cs typeface="Calibri"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000100" y="2000240"/>
            <a:ext cx="7215238"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AR" b="0" i="0" u="none" strike="noStrike" cap="none" normalizeH="0" baseline="0" dirty="0" smtClean="0">
                <a:ln>
                  <a:noFill/>
                </a:ln>
                <a:solidFill>
                  <a:schemeClr val="tx1"/>
                </a:solidFill>
                <a:effectLst/>
                <a:latin typeface="Arial" pitchFamily="34" charset="0"/>
                <a:ea typeface="Calibri" pitchFamily="34" charset="0"/>
                <a:cs typeface="Arial" pitchFamily="34" charset="0"/>
              </a:rPr>
              <a:t>Dado que ambos efectos se midieron en la misma escala, de la lectura de la última columna de la tabla 3, se desprende que el efecto sobre el promedio de los resultados por país, para la variable AMBIENTE INNOVADOR (mejora en 4 puntos PISA el promedio de América Latina) es aproximadamente dos veces mayor que el efecto atribuible a la variable BANDA ANCHA (mejora en 2 puntos PISA el promedio de América Latina). </a:t>
            </a:r>
            <a:endParaRPr kumimoji="0" lang="es-AR"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7587185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28596" y="1643050"/>
            <a:ext cx="8143932" cy="369332"/>
          </a:xfrm>
          <a:prstGeom prst="rect">
            <a:avLst/>
          </a:prstGeom>
          <a:noFill/>
        </p:spPr>
        <p:txBody>
          <a:bodyPr wrap="square" rtlCol="0">
            <a:spAutoFit/>
          </a:bodyPr>
          <a:lstStyle/>
          <a:p>
            <a:endParaRPr lang="es-ES" dirty="0"/>
          </a:p>
        </p:txBody>
      </p:sp>
      <p:pic>
        <p:nvPicPr>
          <p:cNvPr id="5" name="4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8596" y="1500174"/>
            <a:ext cx="8143931" cy="4572032"/>
          </a:xfrm>
          <a:prstGeom prst="rect">
            <a:avLst/>
          </a:prstGeom>
          <a:noFill/>
          <a:ln>
            <a:noFill/>
          </a:ln>
        </p:spPr>
      </p:pic>
      <p:sp>
        <p:nvSpPr>
          <p:cNvPr id="6" name="1 Título"/>
          <p:cNvSpPr txBox="1">
            <a:spLocks/>
          </p:cNvSpPr>
          <p:nvPr/>
        </p:nvSpPr>
        <p:spPr>
          <a:xfrm>
            <a:off x="0" y="0"/>
            <a:ext cx="9144000" cy="1052736"/>
          </a:xfrm>
          <a:prstGeom prst="rect">
            <a:avLst/>
          </a:prstGeom>
          <a:solidFill>
            <a:schemeClr val="accent2"/>
          </a:solidFill>
        </p:spPr>
        <p:txBody>
          <a:bodyPr anchor="ctr">
            <a:normAutofit/>
          </a:bodyPr>
          <a:lstStyle/>
          <a:p>
            <a:pPr>
              <a:spcBef>
                <a:spcPct val="0"/>
              </a:spcBef>
              <a:defRPr/>
            </a:pPr>
            <a:r>
              <a:rPr lang="en-US" sz="3600" b="1" dirty="0">
                <a:solidFill>
                  <a:schemeClr val="bg1"/>
                </a:solidFill>
                <a:latin typeface="Calibri" pitchFamily="34" charset="0"/>
                <a:cs typeface="Times New Roman" pitchFamily="18" charset="0"/>
              </a:rPr>
              <a:t>B</a:t>
            </a:r>
            <a:r>
              <a:rPr lang="en-US" sz="3600" b="1" dirty="0" smtClean="0">
                <a:solidFill>
                  <a:schemeClr val="bg1"/>
                </a:solidFill>
                <a:latin typeface="Calibri" pitchFamily="34" charset="0"/>
                <a:cs typeface="Times New Roman" pitchFamily="18" charset="0"/>
              </a:rPr>
              <a:t>ad performance for all</a:t>
            </a:r>
            <a:endParaRPr lang="en-AU" sz="3600" b="1" dirty="0">
              <a:solidFill>
                <a:schemeClr val="bg1"/>
              </a:solidFill>
              <a:latin typeface="Calibri" pitchFamily="34" charset="0"/>
              <a:cs typeface="Times New Roman" pitchFamily="18" charset="0"/>
            </a:endParaRPr>
          </a:p>
        </p:txBody>
      </p:sp>
      <p:sp>
        <p:nvSpPr>
          <p:cNvPr id="2" name="Left Brace 1"/>
          <p:cNvSpPr/>
          <p:nvPr/>
        </p:nvSpPr>
        <p:spPr>
          <a:xfrm>
            <a:off x="3419872" y="1827716"/>
            <a:ext cx="155448" cy="9144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Right Brace 2"/>
          <p:cNvSpPr/>
          <p:nvPr/>
        </p:nvSpPr>
        <p:spPr>
          <a:xfrm>
            <a:off x="7224864" y="1844824"/>
            <a:ext cx="155448" cy="914400"/>
          </a:xfrm>
          <a:prstGeom prst="rightBrace">
            <a:avLst/>
          </a:prstGeom>
          <a:ln w="127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ectangle 6"/>
          <p:cNvSpPr/>
          <p:nvPr/>
        </p:nvSpPr>
        <p:spPr>
          <a:xfrm>
            <a:off x="3827778" y="1912820"/>
            <a:ext cx="3250018" cy="778408"/>
          </a:xfrm>
          <a:prstGeom prst="rect">
            <a:avLst/>
          </a:prstGeom>
          <a:solidFill>
            <a:schemeClr val="bg2"/>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Latin America: </a:t>
            </a:r>
            <a:r>
              <a:rPr lang="en-US" dirty="0" smtClean="0">
                <a:solidFill>
                  <a:schemeClr val="tx1"/>
                </a:solidFill>
              </a:rPr>
              <a:t>in the lowest quartile</a:t>
            </a:r>
          </a:p>
        </p:txBody>
      </p:sp>
      <p:sp>
        <p:nvSpPr>
          <p:cNvPr id="9" name="Abrir corchete 8"/>
          <p:cNvSpPr/>
          <p:nvPr/>
        </p:nvSpPr>
        <p:spPr>
          <a:xfrm rot="16200000">
            <a:off x="5341349" y="3216403"/>
            <a:ext cx="222876" cy="3960438"/>
          </a:xfrm>
          <a:prstGeom prst="leftBracket">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extLst>
              <p:ext uri="{D42A27DB-BD31-4B8C-83A1-F6EECF244321}">
                <p14:modId xmlns:p14="http://schemas.microsoft.com/office/powerpoint/2010/main" val="448353018"/>
              </p:ext>
            </p:extLst>
          </p:nvPr>
        </p:nvGraphicFramePr>
        <p:xfrm>
          <a:off x="179512" y="1500174"/>
          <a:ext cx="8568952" cy="4233082"/>
        </p:xfrm>
        <a:graphic>
          <a:graphicData uri="http://schemas.openxmlformats.org/drawingml/2006/table">
            <a:tbl>
              <a:tblPr/>
              <a:tblGrid>
                <a:gridCol w="1584176"/>
                <a:gridCol w="720080"/>
                <a:gridCol w="720080"/>
                <a:gridCol w="1152128"/>
                <a:gridCol w="1080120"/>
                <a:gridCol w="741957"/>
                <a:gridCol w="842219"/>
                <a:gridCol w="792088"/>
                <a:gridCol w="936104"/>
              </a:tblGrid>
              <a:tr h="587634">
                <a:tc>
                  <a:txBody>
                    <a:bodyPr/>
                    <a:lstStyle/>
                    <a:p>
                      <a:pPr marL="0" algn="ctr" rtl="0" eaLnBrk="1" fontAlgn="b" latinLnBrk="0" hangingPunct="1"/>
                      <a:r>
                        <a:rPr kumimoji="0" lang="es-AR" sz="1800" b="0" i="0" u="none" strike="noStrike" kern="1200" dirty="0" smtClean="0">
                          <a:solidFill>
                            <a:srgbClr val="000000"/>
                          </a:solidFill>
                          <a:effectLst/>
                          <a:latin typeface="Calibri" pitchFamily="34" charset="0"/>
                          <a:ea typeface="+mn-ea"/>
                          <a:cs typeface="Calibri" pitchFamily="34" charset="0"/>
                        </a:rPr>
                        <a:t>Country</a:t>
                      </a:r>
                      <a:endParaRPr kumimoji="0" lang="es-AR" sz="1800" b="0" i="0" u="none" strike="noStrike" kern="1200" dirty="0">
                        <a:solidFill>
                          <a:srgbClr val="000000"/>
                        </a:solidFill>
                        <a:effectLst/>
                        <a:latin typeface="Calibri" pitchFamily="34" charset="0"/>
                        <a:ea typeface="+mn-ea"/>
                        <a:cs typeface="Calibri" pitchFamily="34" charset="0"/>
                      </a:endParaRP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AU" sz="1800" b="0" i="0" u="none" strike="noStrike" noProof="0" dirty="0" smtClean="0">
                          <a:solidFill>
                            <a:srgbClr val="000000"/>
                          </a:solidFill>
                          <a:effectLst/>
                          <a:latin typeface="Calibri" pitchFamily="34" charset="0"/>
                          <a:cs typeface="Calibri" pitchFamily="34" charset="0"/>
                        </a:rPr>
                        <a:t>Below level 1</a:t>
                      </a:r>
                      <a:endParaRPr lang="en-AU" sz="1800" b="0" i="0" u="none" strike="noStrike" noProof="0" dirty="0">
                        <a:solidFill>
                          <a:srgbClr val="000000"/>
                        </a:solidFill>
                        <a:effectLst/>
                        <a:latin typeface="Calibri" pitchFamily="34" charset="0"/>
                        <a:cs typeface="Calibri"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AU" sz="1800" b="0" i="0" u="none" strike="noStrike" noProof="0" smtClean="0">
                          <a:solidFill>
                            <a:srgbClr val="000000"/>
                          </a:solidFill>
                          <a:effectLst/>
                          <a:latin typeface="Calibri" pitchFamily="34" charset="0"/>
                          <a:cs typeface="Calibri" pitchFamily="34" charset="0"/>
                        </a:rPr>
                        <a:t>Level1</a:t>
                      </a:r>
                      <a:endParaRPr lang="en-AU" sz="1800" b="0" i="0" u="none" strike="noStrike" noProof="0">
                        <a:solidFill>
                          <a:srgbClr val="000000"/>
                        </a:solidFill>
                        <a:effectLst/>
                        <a:latin typeface="Calibri" pitchFamily="34" charset="0"/>
                        <a:cs typeface="Calibri"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AU" sz="1800" b="0" i="0" u="none" strike="noStrike" noProof="0" dirty="0" smtClean="0">
                          <a:solidFill>
                            <a:srgbClr val="000000"/>
                          </a:solidFill>
                          <a:effectLst>
                            <a:outerShdw blurRad="38100" dist="38100" dir="2700000" algn="tl">
                              <a:srgbClr val="000000">
                                <a:alpha val="43137"/>
                              </a:srgbClr>
                            </a:outerShdw>
                          </a:effectLst>
                          <a:latin typeface="Calibri" pitchFamily="34" charset="0"/>
                          <a:cs typeface="Calibri" pitchFamily="34" charset="0"/>
                        </a:rPr>
                        <a:t>Unprepared</a:t>
                      </a:r>
                    </a:p>
                  </a:txBody>
                  <a:tcPr marL="9525" marR="9525" marT="9525"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b"/>
                      <a:r>
                        <a:rPr lang="en-AU" sz="1800" b="0" i="0" u="none" strike="noStrike" noProof="0" dirty="0" smtClean="0">
                          <a:solidFill>
                            <a:srgbClr val="000000"/>
                          </a:solidFill>
                          <a:effectLst/>
                          <a:latin typeface="Calibri" pitchFamily="34" charset="0"/>
                          <a:cs typeface="Calibri" pitchFamily="34" charset="0"/>
                        </a:rPr>
                        <a:t>Level 2</a:t>
                      </a:r>
                    </a:p>
                    <a:p>
                      <a:pPr algn="ctr" fontAlgn="b"/>
                      <a:r>
                        <a:rPr lang="en-AU" sz="1800" b="0" i="0" u="none" strike="noStrike" noProof="0" dirty="0" smtClean="0">
                          <a:solidFill>
                            <a:srgbClr val="000000"/>
                          </a:solidFill>
                          <a:effectLst/>
                          <a:latin typeface="Calibri" pitchFamily="34" charset="0"/>
                          <a:cs typeface="Calibri" pitchFamily="34" charset="0"/>
                        </a:rPr>
                        <a:t>(</a:t>
                      </a:r>
                      <a:r>
                        <a:rPr lang="en-AU" sz="1800" b="0" i="0" u="none" strike="noStrike" noProof="0" dirty="0" smtClean="0">
                          <a:solidFill>
                            <a:srgbClr val="000000"/>
                          </a:solidFill>
                          <a:effectLst/>
                          <a:latin typeface="Calibri" pitchFamily="34" charset="0"/>
                          <a:cs typeface="Calibri" pitchFamily="34" charset="0"/>
                        </a:rPr>
                        <a:t>threshold)</a:t>
                      </a:r>
                      <a:endParaRPr lang="en-AU" sz="1800" b="0" i="0" u="none" strike="noStrike" noProof="0" dirty="0">
                        <a:solidFill>
                          <a:srgbClr val="000000"/>
                        </a:solidFill>
                        <a:effectLst/>
                        <a:latin typeface="Calibri" pitchFamily="34" charset="0"/>
                        <a:cs typeface="Calibri" pitchFamily="34" charset="0"/>
                      </a:endParaRPr>
                    </a:p>
                  </a:txBody>
                  <a:tcPr marL="9525" marR="9525" marT="9525" marB="0" anchor="ctr">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b"/>
                      <a:r>
                        <a:rPr lang="en-AU" sz="1800" b="0" i="0" u="none" strike="noStrike" noProof="0" smtClean="0">
                          <a:solidFill>
                            <a:srgbClr val="000000"/>
                          </a:solidFill>
                          <a:effectLst/>
                          <a:latin typeface="Calibri" pitchFamily="34" charset="0"/>
                          <a:cs typeface="Calibri" pitchFamily="34" charset="0"/>
                        </a:rPr>
                        <a:t>Level 3</a:t>
                      </a:r>
                      <a:endParaRPr lang="en-AU" sz="1800" b="0" i="0" u="none" strike="noStrike" noProof="0">
                        <a:solidFill>
                          <a:srgbClr val="000000"/>
                        </a:solidFill>
                        <a:effectLst/>
                        <a:latin typeface="Calibri" pitchFamily="34" charset="0"/>
                        <a:cs typeface="Calibri"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AU" sz="1800" b="0" i="0" u="none" strike="noStrike" noProof="0" smtClean="0">
                          <a:solidFill>
                            <a:srgbClr val="000000"/>
                          </a:solidFill>
                          <a:effectLst/>
                          <a:latin typeface="Calibri" pitchFamily="34" charset="0"/>
                          <a:cs typeface="Calibri" pitchFamily="34" charset="0"/>
                        </a:rPr>
                        <a:t>Level 4</a:t>
                      </a:r>
                      <a:endParaRPr lang="en-AU" sz="1800" b="0" i="0" u="none" strike="noStrike" noProof="0">
                        <a:solidFill>
                          <a:srgbClr val="000000"/>
                        </a:solidFill>
                        <a:effectLst/>
                        <a:latin typeface="Calibri" pitchFamily="34" charset="0"/>
                        <a:cs typeface="Calibri"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AU" sz="1800" b="0" i="0" u="none" strike="noStrike" noProof="0" dirty="0" smtClean="0">
                          <a:solidFill>
                            <a:srgbClr val="000000"/>
                          </a:solidFill>
                          <a:effectLst/>
                          <a:latin typeface="Calibri" pitchFamily="34" charset="0"/>
                          <a:cs typeface="Calibri" pitchFamily="34" charset="0"/>
                        </a:rPr>
                        <a:t>Level 5</a:t>
                      </a:r>
                      <a:endParaRPr lang="en-AU" sz="1800" b="0" i="0" u="none" strike="noStrike" noProof="0" dirty="0">
                        <a:solidFill>
                          <a:srgbClr val="000000"/>
                        </a:solidFill>
                        <a:effectLst/>
                        <a:latin typeface="Calibri" pitchFamily="34" charset="0"/>
                        <a:cs typeface="Calibri"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AU" sz="1800" b="0" i="0" u="none" strike="noStrike" noProof="0" dirty="0" smtClean="0">
                          <a:solidFill>
                            <a:srgbClr val="000000"/>
                          </a:solidFill>
                          <a:effectLst/>
                          <a:latin typeface="Calibri" pitchFamily="34" charset="0"/>
                          <a:cs typeface="Calibri" pitchFamily="34" charset="0"/>
                        </a:rPr>
                        <a:t>Level 6</a:t>
                      </a:r>
                      <a:endParaRPr lang="en-AU" sz="1800" b="0" i="0" u="none" strike="noStrike" noProof="0" dirty="0">
                        <a:solidFill>
                          <a:srgbClr val="000000"/>
                        </a:solidFill>
                        <a:effectLst/>
                        <a:latin typeface="Calibri" pitchFamily="34" charset="0"/>
                        <a:cs typeface="Calibri"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261072">
                <a:tc>
                  <a:txBody>
                    <a:bodyPr/>
                    <a:lstStyle/>
                    <a:p>
                      <a:pPr algn="l" fontAlgn="ctr"/>
                      <a:r>
                        <a:rPr lang="es-AR" sz="1800" b="0" i="1" u="none" strike="noStrike" dirty="0" err="1" smtClean="0">
                          <a:solidFill>
                            <a:srgbClr val="000000"/>
                          </a:solidFill>
                          <a:effectLst/>
                          <a:latin typeface="Calibri" pitchFamily="34" charset="0"/>
                          <a:cs typeface="Calibri" pitchFamily="34" charset="0"/>
                        </a:rPr>
                        <a:t>Interval</a:t>
                      </a:r>
                      <a:r>
                        <a:rPr lang="es-AR" sz="1800" b="0" i="1" u="none" strike="noStrike" dirty="0" smtClean="0">
                          <a:solidFill>
                            <a:srgbClr val="000000"/>
                          </a:solidFill>
                          <a:effectLst/>
                          <a:latin typeface="Calibri" pitchFamily="34" charset="0"/>
                          <a:cs typeface="Calibri" pitchFamily="34" charset="0"/>
                        </a:rPr>
                        <a:t> </a:t>
                      </a:r>
                      <a:r>
                        <a:rPr lang="es-AR" sz="1800" b="0" i="1" u="none" strike="noStrike" dirty="0" err="1" smtClean="0">
                          <a:solidFill>
                            <a:srgbClr val="000000"/>
                          </a:solidFill>
                          <a:effectLst/>
                          <a:latin typeface="Calibri" pitchFamily="34" charset="0"/>
                          <a:cs typeface="Calibri" pitchFamily="34" charset="0"/>
                        </a:rPr>
                        <a:t>starts</a:t>
                      </a:r>
                      <a:r>
                        <a:rPr lang="es-AR" sz="1800" b="0" i="1" u="none" strike="noStrike" dirty="0" smtClean="0">
                          <a:solidFill>
                            <a:srgbClr val="000000"/>
                          </a:solidFill>
                          <a:effectLst/>
                          <a:latin typeface="Calibri" pitchFamily="34" charset="0"/>
                          <a:cs typeface="Calibri" pitchFamily="34" charset="0"/>
                        </a:rPr>
                        <a:t> at</a:t>
                      </a:r>
                      <a:endParaRPr lang="es-AR" sz="1800" b="0" i="1" u="none" strike="noStrike" dirty="0">
                        <a:solidFill>
                          <a:srgbClr val="000000"/>
                        </a:solidFill>
                        <a:effectLst/>
                        <a:latin typeface="Calibri" pitchFamily="34" charset="0"/>
                        <a:cs typeface="Calibri"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s-AR" sz="1800" b="0" i="0" u="none" strike="noStrike" dirty="0">
                          <a:solidFill>
                            <a:srgbClr val="000000"/>
                          </a:solidFill>
                          <a:effectLst/>
                          <a:latin typeface="Calibri" pitchFamily="34" charset="0"/>
                          <a:cs typeface="Calibri" pitchFamily="34" charset="0"/>
                        </a:rPr>
                        <a:t>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358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endParaRPr lang="es-AR" sz="1800" b="0" i="0" u="none" strike="noStrike" dirty="0">
                        <a:solidFill>
                          <a:srgbClr val="000000"/>
                        </a:solidFill>
                        <a:effectLst>
                          <a:outerShdw blurRad="38100" dist="38100" dir="2700000" algn="tl">
                            <a:srgbClr val="000000">
                              <a:alpha val="43137"/>
                            </a:srgbClr>
                          </a:outerShdw>
                        </a:effectLst>
                        <a:latin typeface="Calibri" pitchFamily="34" charset="0"/>
                        <a:cs typeface="Calibri" pitchFamily="34" charset="0"/>
                      </a:endParaRPr>
                    </a:p>
                  </a:txBody>
                  <a:tcPr marL="9525" marR="9525" marT="9525"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fontAlgn="t"/>
                      <a:r>
                        <a:rPr lang="es-AR" sz="1800" b="0" i="0" u="none" strike="noStrike" dirty="0">
                          <a:solidFill>
                            <a:srgbClr val="000000"/>
                          </a:solidFill>
                          <a:effectLst/>
                          <a:latin typeface="Calibri" pitchFamily="34" charset="0"/>
                          <a:cs typeface="Calibri" pitchFamily="34" charset="0"/>
                        </a:rPr>
                        <a:t>420</a:t>
                      </a:r>
                    </a:p>
                  </a:txBody>
                  <a:tcPr marL="9525" marR="9525" marT="9525" marB="0" anchor="ctr">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algn="ctr" fontAlgn="t"/>
                      <a:r>
                        <a:rPr lang="es-AR" sz="1800" b="0" i="0" u="none" strike="noStrike" dirty="0">
                          <a:solidFill>
                            <a:srgbClr val="000000"/>
                          </a:solidFill>
                          <a:effectLst/>
                          <a:latin typeface="Calibri" pitchFamily="34" charset="0"/>
                          <a:cs typeface="Calibri" pitchFamily="34" charset="0"/>
                        </a:rPr>
                        <a:t>482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545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607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669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62950">
                <a:tc>
                  <a:txBody>
                    <a:bodyPr/>
                    <a:lstStyle/>
                    <a:p>
                      <a:pPr marL="0" algn="ctr" rtl="0" eaLnBrk="1" fontAlgn="b" latinLnBrk="0" hangingPunct="1"/>
                      <a:r>
                        <a:rPr kumimoji="0" lang="es-AR" sz="1800" b="0" i="0" u="none" strike="noStrike" kern="1200" dirty="0">
                          <a:solidFill>
                            <a:srgbClr val="000000"/>
                          </a:solidFill>
                          <a:effectLst/>
                          <a:latin typeface="Calibri" pitchFamily="34" charset="0"/>
                          <a:ea typeface="+mn-ea"/>
                          <a:cs typeface="Calibri" pitchFamily="34" charset="0"/>
                        </a:rPr>
                        <a:t>ARG</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t"/>
                      <a:r>
                        <a:rPr lang="es-AR" sz="1800" b="0" i="0" u="none" strike="noStrike" dirty="0">
                          <a:solidFill>
                            <a:srgbClr val="000000"/>
                          </a:solidFill>
                          <a:effectLst/>
                          <a:latin typeface="Calibri" pitchFamily="34" charset="0"/>
                          <a:cs typeface="Calibri" pitchFamily="34" charset="0"/>
                        </a:rPr>
                        <a:t>31%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41%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fontAlgn="t"/>
                      <a:r>
                        <a:rPr lang="es-AR" sz="1800" b="0" i="0" u="none" strike="noStrike" dirty="0" smtClean="0">
                          <a:solidFill>
                            <a:srgbClr val="000000"/>
                          </a:solidFill>
                          <a:effectLst>
                            <a:outerShdw blurRad="38100" dist="38100" dir="2700000" algn="tl">
                              <a:srgbClr val="000000">
                                <a:alpha val="43137"/>
                              </a:srgbClr>
                            </a:outerShdw>
                          </a:effectLst>
                          <a:latin typeface="Calibri" pitchFamily="34" charset="0"/>
                          <a:cs typeface="Calibri" pitchFamily="34" charset="0"/>
                        </a:rPr>
                        <a:t>72%</a:t>
                      </a:r>
                    </a:p>
                  </a:txBody>
                  <a:tcPr marL="9525" marR="9525" marT="9525" marB="0" anchor="b">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t"/>
                      <a:r>
                        <a:rPr lang="es-AR" sz="1800" b="0" i="0" u="none" strike="noStrike" dirty="0">
                          <a:solidFill>
                            <a:srgbClr val="000000"/>
                          </a:solidFill>
                          <a:effectLst/>
                          <a:latin typeface="Calibri" pitchFamily="34" charset="0"/>
                          <a:cs typeface="Calibri" pitchFamily="34" charset="0"/>
                        </a:rPr>
                        <a:t>24%</a:t>
                      </a:r>
                    </a:p>
                  </a:txBody>
                  <a:tcPr marL="9525" marR="9525" marT="9525" marB="0" anchor="b">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chemeClr val="accent3">
                        <a:lumMod val="20000"/>
                        <a:lumOff val="80000"/>
                      </a:schemeClr>
                    </a:solidFill>
                  </a:tcPr>
                </a:tc>
                <a:tc>
                  <a:txBody>
                    <a:bodyPr/>
                    <a:lstStyle/>
                    <a:p>
                      <a:pPr algn="ctr" fontAlgn="t"/>
                      <a:r>
                        <a:rPr lang="es-AR" sz="1800" b="0" i="0" u="none" strike="noStrike" dirty="0">
                          <a:solidFill>
                            <a:srgbClr val="000000"/>
                          </a:solidFill>
                          <a:effectLst/>
                          <a:latin typeface="Calibri" pitchFamily="34" charset="0"/>
                          <a:cs typeface="Calibri" pitchFamily="34" charset="0"/>
                        </a:rPr>
                        <a:t>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fontAlgn="t"/>
                      <a:r>
                        <a:rPr lang="es-AR" sz="1800" b="0" i="0" u="none" strike="noStrike">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r>
              <a:tr h="345667">
                <a:tc>
                  <a:txBody>
                    <a:bodyPr/>
                    <a:lstStyle/>
                    <a:p>
                      <a:pPr marL="0" algn="ctr" rtl="0" eaLnBrk="1" fontAlgn="b" latinLnBrk="0" hangingPunct="1"/>
                      <a:r>
                        <a:rPr kumimoji="0" lang="es-AR" sz="1800" b="0" i="0" u="none" strike="noStrike" kern="1200" dirty="0">
                          <a:solidFill>
                            <a:srgbClr val="000000"/>
                          </a:solidFill>
                          <a:effectLst/>
                          <a:latin typeface="Calibri" pitchFamily="34" charset="0"/>
                          <a:ea typeface="+mn-ea"/>
                          <a:cs typeface="Calibri" pitchFamily="34" charset="0"/>
                        </a:rPr>
                        <a:t>BRA</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es-AR" sz="1800" b="0" i="0" u="none" strike="noStrike" dirty="0">
                          <a:solidFill>
                            <a:srgbClr val="000000"/>
                          </a:solidFill>
                          <a:effectLst/>
                          <a:latin typeface="Calibri" pitchFamily="34" charset="0"/>
                          <a:cs typeface="Calibri" pitchFamily="34" charset="0"/>
                        </a:rPr>
                        <a:t>41%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44%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1" i="0" u="none" strike="noStrike" dirty="0" smtClean="0">
                          <a:solidFill>
                            <a:srgbClr val="000000"/>
                          </a:solidFill>
                          <a:effectLst>
                            <a:outerShdw blurRad="38100" dist="38100" dir="2700000" algn="tl">
                              <a:srgbClr val="000000">
                                <a:alpha val="43137"/>
                              </a:srgbClr>
                            </a:outerShdw>
                          </a:effectLst>
                          <a:latin typeface="Calibri" pitchFamily="34" charset="0"/>
                          <a:cs typeface="Calibri" pitchFamily="34" charset="0"/>
                        </a:rPr>
                        <a:t>85%</a:t>
                      </a:r>
                      <a:endParaRPr lang="es-AR" sz="1800" b="1" i="0" u="none" strike="noStrike" dirty="0">
                        <a:solidFill>
                          <a:srgbClr val="000000"/>
                        </a:solidFill>
                        <a:effectLst>
                          <a:outerShdw blurRad="38100" dist="38100" dir="2700000" algn="tl">
                            <a:srgbClr val="000000">
                              <a:alpha val="43137"/>
                            </a:srgbClr>
                          </a:outerShdw>
                        </a:effectLst>
                        <a:latin typeface="Calibri" pitchFamily="34" charset="0"/>
                        <a:cs typeface="Calibri" pitchFamily="34" charset="0"/>
                      </a:endParaRPr>
                    </a:p>
                  </a:txBody>
                  <a:tcPr marL="9525" marR="9525" marT="9525" marB="0" anchor="b">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solidFill>
                  </a:tcPr>
                </a:tc>
                <a:tc>
                  <a:txBody>
                    <a:bodyPr/>
                    <a:lstStyle/>
                    <a:p>
                      <a:pPr algn="ctr" fontAlgn="t"/>
                      <a:r>
                        <a:rPr lang="es-AR" sz="1800" b="0" i="0" u="none" strike="noStrike" dirty="0">
                          <a:solidFill>
                            <a:srgbClr val="000000"/>
                          </a:solidFill>
                          <a:effectLst/>
                          <a:latin typeface="Calibri" pitchFamily="34" charset="0"/>
                          <a:cs typeface="Calibri" pitchFamily="34" charset="0"/>
                        </a:rPr>
                        <a:t>10%</a:t>
                      </a:r>
                    </a:p>
                  </a:txBody>
                  <a:tcPr marL="9525" marR="9525" marT="9525" marB="0" anchor="b">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3">
                        <a:lumMod val="20000"/>
                        <a:lumOff val="80000"/>
                      </a:schemeClr>
                    </a:solidFill>
                  </a:tcPr>
                </a:tc>
                <a:tc>
                  <a:txBody>
                    <a:bodyPr/>
                    <a:lstStyle/>
                    <a:p>
                      <a:pPr algn="ctr" fontAlgn="t"/>
                      <a:r>
                        <a:rPr lang="es-AR" sz="1800" b="0" i="0" u="none" strike="noStrike" dirty="0">
                          <a:solidFill>
                            <a:srgbClr val="000000"/>
                          </a:solidFill>
                          <a:effectLst/>
                          <a:latin typeface="Calibri" pitchFamily="34" charset="0"/>
                          <a:cs typeface="Calibri" pitchFamily="34" charset="0"/>
                        </a:rPr>
                        <a:t>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r>
              <a:tr h="345667">
                <a:tc>
                  <a:txBody>
                    <a:bodyPr/>
                    <a:lstStyle/>
                    <a:p>
                      <a:pPr marL="0" algn="ctr" rtl="0" eaLnBrk="1" fontAlgn="b" latinLnBrk="0" hangingPunct="1"/>
                      <a:r>
                        <a:rPr kumimoji="0" lang="es-AR" sz="1800" b="0" i="0" u="none" strike="noStrike" kern="1200" dirty="0">
                          <a:solidFill>
                            <a:srgbClr val="000000"/>
                          </a:solidFill>
                          <a:effectLst/>
                          <a:latin typeface="Calibri" pitchFamily="34" charset="0"/>
                          <a:ea typeface="+mn-ea"/>
                          <a:cs typeface="Calibri" pitchFamily="34" charset="0"/>
                        </a:rPr>
                        <a:t>CHL</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es-AR" sz="1800" b="0" i="0" u="none" strike="noStrike" dirty="0">
                          <a:solidFill>
                            <a:srgbClr val="000000"/>
                          </a:solidFill>
                          <a:effectLst/>
                          <a:latin typeface="Calibri" pitchFamily="34" charset="0"/>
                          <a:cs typeface="Calibri" pitchFamily="34" charset="0"/>
                        </a:rPr>
                        <a:t>11%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36%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smtClean="0">
                          <a:solidFill>
                            <a:srgbClr val="000000"/>
                          </a:solidFill>
                          <a:effectLst>
                            <a:outerShdw blurRad="38100" dist="38100" dir="2700000" algn="tl">
                              <a:srgbClr val="000000">
                                <a:alpha val="43137"/>
                              </a:srgbClr>
                            </a:outerShdw>
                          </a:effectLst>
                          <a:latin typeface="Calibri" pitchFamily="34" charset="0"/>
                          <a:cs typeface="Calibri" pitchFamily="34" charset="0"/>
                        </a:rPr>
                        <a:t>47%</a:t>
                      </a:r>
                      <a:endParaRPr lang="es-AR" sz="1800" b="0" i="0" u="none" strike="noStrike" dirty="0">
                        <a:solidFill>
                          <a:srgbClr val="000000"/>
                        </a:solidFill>
                        <a:effectLst>
                          <a:outerShdw blurRad="38100" dist="38100" dir="2700000" algn="tl">
                            <a:srgbClr val="000000">
                              <a:alpha val="43137"/>
                            </a:srgbClr>
                          </a:outerShdw>
                        </a:effectLst>
                        <a:latin typeface="Calibri" pitchFamily="34" charset="0"/>
                        <a:cs typeface="Calibri" pitchFamily="34" charset="0"/>
                      </a:endParaRPr>
                    </a:p>
                  </a:txBody>
                  <a:tcPr marL="9525" marR="9525" marT="9525" marB="0" anchor="b">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solidFill>
                  </a:tcPr>
                </a:tc>
                <a:tc>
                  <a:txBody>
                    <a:bodyPr/>
                    <a:lstStyle/>
                    <a:p>
                      <a:pPr algn="ctr" fontAlgn="t"/>
                      <a:r>
                        <a:rPr lang="es-AR" sz="1800" b="0" i="0" u="none" strike="noStrike" dirty="0">
                          <a:solidFill>
                            <a:srgbClr val="000000"/>
                          </a:solidFill>
                          <a:effectLst/>
                          <a:latin typeface="Calibri" pitchFamily="34" charset="0"/>
                          <a:cs typeface="Calibri" pitchFamily="34" charset="0"/>
                        </a:rPr>
                        <a:t>24%</a:t>
                      </a:r>
                    </a:p>
                  </a:txBody>
                  <a:tcPr marL="9525" marR="9525" marT="9525" marB="0" anchor="b">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3">
                        <a:lumMod val="20000"/>
                        <a:lumOff val="80000"/>
                      </a:schemeClr>
                    </a:solidFill>
                  </a:tcPr>
                </a:tc>
                <a:tc>
                  <a:txBody>
                    <a:bodyPr/>
                    <a:lstStyle/>
                    <a:p>
                      <a:pPr algn="ctr" fontAlgn="t"/>
                      <a:r>
                        <a:rPr lang="es-AR" sz="1800" b="0" i="0" u="none" strike="noStrike" dirty="0">
                          <a:solidFill>
                            <a:srgbClr val="000000"/>
                          </a:solidFill>
                          <a:effectLst/>
                          <a:latin typeface="Calibri" pitchFamily="34" charset="0"/>
                          <a:cs typeface="Calibri" pitchFamily="34" charset="0"/>
                        </a:rPr>
                        <a:t>25%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r>
              <a:tr h="345667">
                <a:tc>
                  <a:txBody>
                    <a:bodyPr/>
                    <a:lstStyle/>
                    <a:p>
                      <a:pPr marL="0" algn="ctr" rtl="0" eaLnBrk="1" fontAlgn="b" latinLnBrk="0" hangingPunct="1"/>
                      <a:r>
                        <a:rPr kumimoji="0" lang="es-AR" sz="1800" b="0" i="0" u="none" strike="noStrike" kern="1200" dirty="0">
                          <a:solidFill>
                            <a:srgbClr val="000000"/>
                          </a:solidFill>
                          <a:effectLst/>
                          <a:latin typeface="Calibri" pitchFamily="34" charset="0"/>
                          <a:ea typeface="+mn-ea"/>
                          <a:cs typeface="Calibri" pitchFamily="34" charset="0"/>
                        </a:rPr>
                        <a:t>COL</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es-AR" sz="1800" b="0" i="0" u="none" strike="noStrike" dirty="0">
                          <a:solidFill>
                            <a:srgbClr val="000000"/>
                          </a:solidFill>
                          <a:effectLst/>
                          <a:latin typeface="Calibri" pitchFamily="34" charset="0"/>
                          <a:cs typeface="Calibri" pitchFamily="34" charset="0"/>
                        </a:rPr>
                        <a:t>29%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52%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smtClean="0">
                          <a:solidFill>
                            <a:srgbClr val="000000"/>
                          </a:solidFill>
                          <a:effectLst>
                            <a:outerShdw blurRad="38100" dist="38100" dir="2700000" algn="tl">
                              <a:srgbClr val="000000">
                                <a:alpha val="43137"/>
                              </a:srgbClr>
                            </a:outerShdw>
                          </a:effectLst>
                          <a:latin typeface="Calibri" pitchFamily="34" charset="0"/>
                          <a:cs typeface="Calibri" pitchFamily="34" charset="0"/>
                        </a:rPr>
                        <a:t>81%</a:t>
                      </a:r>
                      <a:endParaRPr lang="es-AR" sz="1800" b="0" i="0" u="none" strike="noStrike" dirty="0">
                        <a:solidFill>
                          <a:srgbClr val="000000"/>
                        </a:solidFill>
                        <a:effectLst>
                          <a:outerShdw blurRad="38100" dist="38100" dir="2700000" algn="tl">
                            <a:srgbClr val="000000">
                              <a:alpha val="43137"/>
                            </a:srgbClr>
                          </a:outerShdw>
                        </a:effectLst>
                        <a:latin typeface="Calibri" pitchFamily="34" charset="0"/>
                        <a:cs typeface="Calibri" pitchFamily="34" charset="0"/>
                      </a:endParaRPr>
                    </a:p>
                  </a:txBody>
                  <a:tcPr marL="9525" marR="9525" marT="9525" marB="0" anchor="b">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solidFill>
                  </a:tcPr>
                </a:tc>
                <a:tc>
                  <a:txBody>
                    <a:bodyPr/>
                    <a:lstStyle/>
                    <a:p>
                      <a:pPr algn="ctr" fontAlgn="t"/>
                      <a:r>
                        <a:rPr lang="es-AR" sz="1800" b="0" i="0" u="none" strike="noStrike" dirty="0">
                          <a:solidFill>
                            <a:srgbClr val="000000"/>
                          </a:solidFill>
                          <a:effectLst/>
                          <a:latin typeface="Calibri" pitchFamily="34" charset="0"/>
                          <a:cs typeface="Calibri" pitchFamily="34" charset="0"/>
                        </a:rPr>
                        <a:t>14%</a:t>
                      </a:r>
                    </a:p>
                  </a:txBody>
                  <a:tcPr marL="9525" marR="9525" marT="9525" marB="0" anchor="b">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3">
                        <a:lumMod val="20000"/>
                        <a:lumOff val="80000"/>
                      </a:schemeClr>
                    </a:solidFill>
                  </a:tcPr>
                </a:tc>
                <a:tc>
                  <a:txBody>
                    <a:bodyPr/>
                    <a:lstStyle/>
                    <a:p>
                      <a:pPr algn="ctr" fontAlgn="t"/>
                      <a:r>
                        <a:rPr lang="es-AR" sz="1800" b="0" i="0" u="none" strike="noStrike">
                          <a:solidFill>
                            <a:srgbClr val="000000"/>
                          </a:solidFill>
                          <a:effectLst/>
                          <a:latin typeface="Calibri" pitchFamily="34" charset="0"/>
                          <a:cs typeface="Calibri" pitchFamily="34" charset="0"/>
                        </a:rPr>
                        <a:t>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r>
              <a:tr h="345667">
                <a:tc>
                  <a:txBody>
                    <a:bodyPr/>
                    <a:lstStyle/>
                    <a:p>
                      <a:pPr marL="0" algn="ctr" rtl="0" eaLnBrk="1" fontAlgn="b" latinLnBrk="0" hangingPunct="1"/>
                      <a:r>
                        <a:rPr kumimoji="0" lang="es-AR" sz="1800" b="0" i="0" u="none" strike="noStrike" kern="1200" dirty="0">
                          <a:solidFill>
                            <a:srgbClr val="000000"/>
                          </a:solidFill>
                          <a:effectLst/>
                          <a:latin typeface="Calibri" pitchFamily="34" charset="0"/>
                          <a:ea typeface="+mn-ea"/>
                          <a:cs typeface="Calibri" pitchFamily="34" charset="0"/>
                        </a:rPr>
                        <a:t>CRI</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es-AR" sz="1800" b="0" i="0" u="none" strike="noStrike" dirty="0">
                          <a:solidFill>
                            <a:srgbClr val="000000"/>
                          </a:solidFill>
                          <a:effectLst/>
                          <a:latin typeface="Calibri" pitchFamily="34" charset="0"/>
                          <a:cs typeface="Calibri" pitchFamily="34" charset="0"/>
                        </a:rPr>
                        <a:t>11%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61%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smtClean="0">
                          <a:solidFill>
                            <a:srgbClr val="000000"/>
                          </a:solidFill>
                          <a:effectLst>
                            <a:outerShdw blurRad="38100" dist="38100" dir="2700000" algn="tl">
                              <a:srgbClr val="000000">
                                <a:alpha val="43137"/>
                              </a:srgbClr>
                            </a:outerShdw>
                          </a:effectLst>
                          <a:latin typeface="Calibri" pitchFamily="34" charset="0"/>
                          <a:cs typeface="Calibri" pitchFamily="34" charset="0"/>
                        </a:rPr>
                        <a:t>72%</a:t>
                      </a:r>
                      <a:endParaRPr lang="es-AR" sz="1800" b="0" i="0" u="none" strike="noStrike" dirty="0">
                        <a:solidFill>
                          <a:srgbClr val="000000"/>
                        </a:solidFill>
                        <a:effectLst>
                          <a:outerShdw blurRad="38100" dist="38100" dir="2700000" algn="tl">
                            <a:srgbClr val="000000">
                              <a:alpha val="43137"/>
                            </a:srgbClr>
                          </a:outerShdw>
                        </a:effectLst>
                        <a:latin typeface="Calibri" pitchFamily="34" charset="0"/>
                        <a:cs typeface="Calibri" pitchFamily="34" charset="0"/>
                      </a:endParaRPr>
                    </a:p>
                  </a:txBody>
                  <a:tcPr marL="9525" marR="9525" marT="9525" marB="0" anchor="b">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solidFill>
                  </a:tcPr>
                </a:tc>
                <a:tc>
                  <a:txBody>
                    <a:bodyPr/>
                    <a:lstStyle/>
                    <a:p>
                      <a:pPr algn="ctr" fontAlgn="t"/>
                      <a:r>
                        <a:rPr lang="es-AR" sz="1800" b="0" i="0" u="none" strike="noStrike" dirty="0">
                          <a:solidFill>
                            <a:srgbClr val="000000"/>
                          </a:solidFill>
                          <a:effectLst/>
                          <a:latin typeface="Calibri" pitchFamily="34" charset="0"/>
                          <a:cs typeface="Calibri" pitchFamily="34" charset="0"/>
                        </a:rPr>
                        <a:t>22%</a:t>
                      </a:r>
                    </a:p>
                  </a:txBody>
                  <a:tcPr marL="9525" marR="9525" marT="9525" marB="0" anchor="b">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3">
                        <a:lumMod val="20000"/>
                        <a:lumOff val="80000"/>
                      </a:schemeClr>
                    </a:solidFill>
                  </a:tcPr>
                </a:tc>
                <a:tc>
                  <a:txBody>
                    <a:bodyPr/>
                    <a:lstStyle/>
                    <a:p>
                      <a:pPr algn="ctr" fontAlgn="t"/>
                      <a:r>
                        <a:rPr lang="es-AR" sz="1800" b="0" i="0" u="none" strike="noStrike">
                          <a:solidFill>
                            <a:srgbClr val="000000"/>
                          </a:solidFill>
                          <a:effectLst/>
                          <a:latin typeface="Calibri" pitchFamily="34" charset="0"/>
                          <a:cs typeface="Calibri" pitchFamily="34" charset="0"/>
                        </a:rPr>
                        <a:t>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r>
              <a:tr h="345667">
                <a:tc>
                  <a:txBody>
                    <a:bodyPr/>
                    <a:lstStyle/>
                    <a:p>
                      <a:pPr marL="0" algn="ctr" rtl="0" eaLnBrk="1" fontAlgn="b" latinLnBrk="0" hangingPunct="1"/>
                      <a:r>
                        <a:rPr kumimoji="0" lang="es-AR" sz="1800" b="0" i="0" u="none" strike="noStrike" kern="1200" dirty="0">
                          <a:solidFill>
                            <a:srgbClr val="000000"/>
                          </a:solidFill>
                          <a:effectLst/>
                          <a:latin typeface="Calibri" pitchFamily="34" charset="0"/>
                          <a:ea typeface="+mn-ea"/>
                          <a:cs typeface="Calibri" pitchFamily="34" charset="0"/>
                        </a:rPr>
                        <a:t>MEX</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es-AR" sz="1800" b="0" i="0" u="none" strike="noStrike">
                          <a:solidFill>
                            <a:srgbClr val="000000"/>
                          </a:solidFill>
                          <a:effectLst/>
                          <a:latin typeface="Calibri" pitchFamily="34" charset="0"/>
                          <a:cs typeface="Calibri" pitchFamily="34" charset="0"/>
                        </a:rPr>
                        <a:t>12%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45%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smtClean="0">
                          <a:solidFill>
                            <a:srgbClr val="000000"/>
                          </a:solidFill>
                          <a:effectLst>
                            <a:outerShdw blurRad="38100" dist="38100" dir="2700000" algn="tl">
                              <a:srgbClr val="000000">
                                <a:alpha val="43137"/>
                              </a:srgbClr>
                            </a:outerShdw>
                          </a:effectLst>
                          <a:latin typeface="Calibri" pitchFamily="34" charset="0"/>
                          <a:cs typeface="Calibri" pitchFamily="34" charset="0"/>
                        </a:rPr>
                        <a:t>57%</a:t>
                      </a:r>
                      <a:endParaRPr lang="es-AR" sz="1800" b="0" i="0" u="none" strike="noStrike" dirty="0">
                        <a:solidFill>
                          <a:srgbClr val="000000"/>
                        </a:solidFill>
                        <a:effectLst>
                          <a:outerShdw blurRad="38100" dist="38100" dir="2700000" algn="tl">
                            <a:srgbClr val="000000">
                              <a:alpha val="43137"/>
                            </a:srgbClr>
                          </a:outerShdw>
                        </a:effectLst>
                        <a:latin typeface="Calibri" pitchFamily="34" charset="0"/>
                        <a:cs typeface="Calibri" pitchFamily="34" charset="0"/>
                      </a:endParaRPr>
                    </a:p>
                  </a:txBody>
                  <a:tcPr marL="9525" marR="9525" marT="9525" marB="0" anchor="b">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solidFill>
                  </a:tcPr>
                </a:tc>
                <a:tc>
                  <a:txBody>
                    <a:bodyPr/>
                    <a:lstStyle/>
                    <a:p>
                      <a:pPr algn="ctr" fontAlgn="t"/>
                      <a:r>
                        <a:rPr lang="es-AR" sz="1800" b="0" i="0" u="none" strike="noStrike" dirty="0">
                          <a:solidFill>
                            <a:srgbClr val="000000"/>
                          </a:solidFill>
                          <a:effectLst/>
                          <a:latin typeface="Calibri" pitchFamily="34" charset="0"/>
                          <a:cs typeface="Calibri" pitchFamily="34" charset="0"/>
                        </a:rPr>
                        <a:t>36%</a:t>
                      </a:r>
                    </a:p>
                  </a:txBody>
                  <a:tcPr marL="9525" marR="9525" marT="9525" marB="0" anchor="b">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3">
                        <a:lumMod val="20000"/>
                        <a:lumOff val="80000"/>
                      </a:schemeClr>
                    </a:solidFill>
                  </a:tcPr>
                </a:tc>
                <a:tc>
                  <a:txBody>
                    <a:bodyPr/>
                    <a:lstStyle/>
                    <a:p>
                      <a:pPr algn="ctr" fontAlgn="t"/>
                      <a:r>
                        <a:rPr lang="es-AR" sz="1800" b="0" i="0" u="none" strike="noStrike" dirty="0">
                          <a:solidFill>
                            <a:srgbClr val="000000"/>
                          </a:solidFill>
                          <a:effectLst/>
                          <a:latin typeface="Calibri" pitchFamily="34" charset="0"/>
                          <a:cs typeface="Calibri" pitchFamily="34" charset="0"/>
                        </a:rPr>
                        <a:t>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r>
              <a:tr h="345667">
                <a:tc>
                  <a:txBody>
                    <a:bodyPr/>
                    <a:lstStyle/>
                    <a:p>
                      <a:pPr marL="0" algn="ctr" rtl="0" eaLnBrk="1" fontAlgn="b" latinLnBrk="0" hangingPunct="1"/>
                      <a:r>
                        <a:rPr kumimoji="0" lang="es-AR" sz="1800" b="0" i="0" u="none" strike="noStrike" kern="1200" dirty="0">
                          <a:solidFill>
                            <a:srgbClr val="000000"/>
                          </a:solidFill>
                          <a:effectLst/>
                          <a:latin typeface="Calibri" pitchFamily="34" charset="0"/>
                          <a:ea typeface="+mn-ea"/>
                          <a:cs typeface="Calibri" pitchFamily="34" charset="0"/>
                        </a:rPr>
                        <a:t>PER</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es-AR" sz="1800" b="0" i="0" u="none" strike="noStrike" dirty="0">
                          <a:solidFill>
                            <a:srgbClr val="000000"/>
                          </a:solidFill>
                          <a:effectLst/>
                          <a:latin typeface="Calibri" pitchFamily="34" charset="0"/>
                          <a:cs typeface="Calibri" pitchFamily="34" charset="0"/>
                        </a:rPr>
                        <a:t>53%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31%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1" i="0" u="none" strike="noStrike" dirty="0" smtClean="0">
                          <a:solidFill>
                            <a:srgbClr val="000000"/>
                          </a:solidFill>
                          <a:effectLst>
                            <a:outerShdw blurRad="38100" dist="38100" dir="2700000" algn="tl">
                              <a:srgbClr val="000000">
                                <a:alpha val="43137"/>
                              </a:srgbClr>
                            </a:outerShdw>
                          </a:effectLst>
                          <a:latin typeface="Calibri" pitchFamily="34" charset="0"/>
                          <a:cs typeface="Calibri" pitchFamily="34" charset="0"/>
                        </a:rPr>
                        <a:t>84%</a:t>
                      </a:r>
                      <a:endParaRPr lang="es-AR" sz="1800" b="1" i="0" u="none" strike="noStrike" dirty="0">
                        <a:solidFill>
                          <a:srgbClr val="000000"/>
                        </a:solidFill>
                        <a:effectLst>
                          <a:outerShdw blurRad="38100" dist="38100" dir="2700000" algn="tl">
                            <a:srgbClr val="000000">
                              <a:alpha val="43137"/>
                            </a:srgbClr>
                          </a:outerShdw>
                        </a:effectLst>
                        <a:latin typeface="Calibri" pitchFamily="34" charset="0"/>
                        <a:cs typeface="Calibri" pitchFamily="34" charset="0"/>
                      </a:endParaRPr>
                    </a:p>
                  </a:txBody>
                  <a:tcPr marL="9525" marR="9525" marT="9525" marB="0" anchor="b">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solidFill>
                      <a:schemeClr val="bg1"/>
                    </a:solidFill>
                  </a:tcPr>
                </a:tc>
                <a:tc>
                  <a:txBody>
                    <a:bodyPr/>
                    <a:lstStyle/>
                    <a:p>
                      <a:pPr algn="ctr" fontAlgn="t"/>
                      <a:r>
                        <a:rPr lang="es-AR" sz="1800" b="0" i="0" u="none" strike="noStrike" dirty="0">
                          <a:solidFill>
                            <a:srgbClr val="000000"/>
                          </a:solidFill>
                          <a:effectLst/>
                          <a:latin typeface="Calibri" pitchFamily="34" charset="0"/>
                          <a:cs typeface="Calibri" pitchFamily="34" charset="0"/>
                        </a:rPr>
                        <a:t>14%</a:t>
                      </a:r>
                    </a:p>
                  </a:txBody>
                  <a:tcPr marL="9525" marR="9525" marT="9525" marB="0" anchor="b">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chemeClr val="accent3">
                        <a:lumMod val="20000"/>
                        <a:lumOff val="80000"/>
                      </a:schemeClr>
                    </a:solidFill>
                  </a:tcPr>
                </a:tc>
                <a:tc>
                  <a:txBody>
                    <a:bodyPr/>
                    <a:lstStyle/>
                    <a:p>
                      <a:pPr algn="ctr" fontAlgn="t"/>
                      <a:r>
                        <a:rPr lang="es-AR" sz="1800" b="0" i="0" u="none" strike="noStrike" dirty="0">
                          <a:solidFill>
                            <a:srgbClr val="000000"/>
                          </a:solidFill>
                          <a:effectLst/>
                          <a:latin typeface="Calibri" pitchFamily="34" charset="0"/>
                          <a:cs typeface="Calibri" pitchFamily="34" charset="0"/>
                        </a:rPr>
                        <a:t>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r>
              <a:tr h="362950">
                <a:tc>
                  <a:txBody>
                    <a:bodyPr/>
                    <a:lstStyle/>
                    <a:p>
                      <a:pPr marL="0" algn="ctr" rtl="0" eaLnBrk="1" fontAlgn="b" latinLnBrk="0" hangingPunct="1"/>
                      <a:r>
                        <a:rPr kumimoji="0" lang="es-AR" sz="1800" b="0" i="0" u="none" strike="noStrike" kern="1200" dirty="0">
                          <a:solidFill>
                            <a:srgbClr val="000000"/>
                          </a:solidFill>
                          <a:effectLst/>
                          <a:latin typeface="Calibri" pitchFamily="34" charset="0"/>
                          <a:ea typeface="+mn-ea"/>
                          <a:cs typeface="Calibri" pitchFamily="34" charset="0"/>
                        </a:rPr>
                        <a:t>URY</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tcPr>
                </a:tc>
                <a:tc>
                  <a:txBody>
                    <a:bodyPr/>
                    <a:lstStyle/>
                    <a:p>
                      <a:pPr algn="ctr" fontAlgn="t"/>
                      <a:r>
                        <a:rPr lang="es-AR" sz="1800" b="0" i="0" u="none" strike="noStrike" dirty="0">
                          <a:solidFill>
                            <a:srgbClr val="000000"/>
                          </a:solidFill>
                          <a:effectLst/>
                          <a:latin typeface="Calibri" pitchFamily="34" charset="0"/>
                          <a:cs typeface="Calibri" pitchFamily="34" charset="0"/>
                        </a:rPr>
                        <a:t>21%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40%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noFill/>
                  </a:tcPr>
                </a:tc>
                <a:tc>
                  <a:txBody>
                    <a:bodyPr/>
                    <a:lstStyle/>
                    <a:p>
                      <a:pPr algn="ctr" fontAlgn="t"/>
                      <a:r>
                        <a:rPr lang="es-AR" sz="1800" b="0" i="0" u="none" strike="noStrike" dirty="0" smtClean="0">
                          <a:solidFill>
                            <a:srgbClr val="000000"/>
                          </a:solidFill>
                          <a:effectLst>
                            <a:outerShdw blurRad="38100" dist="38100" dir="2700000" algn="tl">
                              <a:srgbClr val="000000">
                                <a:alpha val="43137"/>
                              </a:srgbClr>
                            </a:outerShdw>
                          </a:effectLst>
                          <a:latin typeface="Calibri" pitchFamily="34" charset="0"/>
                          <a:cs typeface="Calibri" pitchFamily="34" charset="0"/>
                        </a:rPr>
                        <a:t>61%</a:t>
                      </a:r>
                      <a:endParaRPr lang="es-AR" sz="1800" b="0" i="0" u="none" strike="noStrike" dirty="0">
                        <a:solidFill>
                          <a:srgbClr val="000000"/>
                        </a:solidFill>
                        <a:effectLst>
                          <a:outerShdw blurRad="38100" dist="38100" dir="2700000" algn="tl">
                            <a:srgbClr val="000000">
                              <a:alpha val="43137"/>
                            </a:srgbClr>
                          </a:outerShdw>
                        </a:effectLst>
                        <a:latin typeface="Calibri" pitchFamily="34" charset="0"/>
                        <a:cs typeface="Calibri" pitchFamily="34" charset="0"/>
                      </a:endParaRPr>
                    </a:p>
                  </a:txBody>
                  <a:tcPr marL="9525" marR="9525" marT="9525" marB="0" anchor="b">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12700" cap="flat" cmpd="sng" algn="ctr">
                      <a:noFill/>
                      <a:prstDash val="solid"/>
                      <a:round/>
                      <a:headEnd type="none" w="med" len="med"/>
                      <a:tailEnd type="none" w="med" len="med"/>
                    </a:lnB>
                    <a:solidFill>
                      <a:schemeClr val="bg1"/>
                    </a:solidFill>
                  </a:tcPr>
                </a:tc>
                <a:tc>
                  <a:txBody>
                    <a:bodyPr/>
                    <a:lstStyle/>
                    <a:p>
                      <a:pPr algn="ctr" fontAlgn="t"/>
                      <a:r>
                        <a:rPr lang="es-AR" sz="1800" b="0" i="0" u="none" strike="noStrike" dirty="0">
                          <a:solidFill>
                            <a:srgbClr val="000000"/>
                          </a:solidFill>
                          <a:effectLst/>
                          <a:latin typeface="Calibri" pitchFamily="34" charset="0"/>
                          <a:cs typeface="Calibri" pitchFamily="34" charset="0"/>
                        </a:rPr>
                        <a:t>28%</a:t>
                      </a:r>
                    </a:p>
                  </a:txBody>
                  <a:tcPr marL="9525" marR="9525" marT="9525" marB="0" anchor="b">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solidFill>
                      <a:schemeClr val="accent3">
                        <a:lumMod val="20000"/>
                        <a:lumOff val="80000"/>
                      </a:schemeClr>
                    </a:solidFill>
                  </a:tcPr>
                </a:tc>
                <a:tc>
                  <a:txBody>
                    <a:bodyPr/>
                    <a:lstStyle/>
                    <a:p>
                      <a:pPr algn="ctr" fontAlgn="t"/>
                      <a:r>
                        <a:rPr lang="es-AR" sz="1800" b="0" i="0" u="none" strike="noStrike" dirty="0">
                          <a:solidFill>
                            <a:srgbClr val="000000"/>
                          </a:solidFill>
                          <a:effectLst/>
                          <a:latin typeface="Calibri" pitchFamily="34" charset="0"/>
                          <a:cs typeface="Calibri" pitchFamily="34" charset="0"/>
                        </a:rPr>
                        <a:t>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noFill/>
                  </a:tcPr>
                </a:tc>
                <a:tc>
                  <a:txBody>
                    <a:bodyPr/>
                    <a:lstStyle/>
                    <a:p>
                      <a:pPr algn="ctr" fontAlgn="t"/>
                      <a:r>
                        <a:rPr lang="es-AR" sz="1800" b="0" i="0" u="none" strike="noStrike" dirty="0">
                          <a:solidFill>
                            <a:srgbClr val="000000"/>
                          </a:solidFill>
                          <a:effectLst/>
                          <a:latin typeface="Calibri" pitchFamily="34" charset="0"/>
                          <a:cs typeface="Calibri" pitchFamily="34" charset="0"/>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noFill/>
                      <a:prstDash val="solid"/>
                      <a:round/>
                      <a:headEnd type="none" w="med" len="med"/>
                      <a:tailEnd type="none" w="med" len="med"/>
                    </a:lnB>
                    <a:noFill/>
                  </a:tcPr>
                </a:tc>
              </a:tr>
              <a:tr h="561701">
                <a:tc>
                  <a:txBody>
                    <a:bodyPr/>
                    <a:lstStyle/>
                    <a:p>
                      <a:pPr marL="0" algn="ctr" rtl="0" eaLnBrk="1" fontAlgn="b" latinLnBrk="0" hangingPunct="1"/>
                      <a:r>
                        <a:rPr kumimoji="0" lang="es-AR" sz="1800" b="0" i="0" u="none" strike="noStrike" kern="1200" dirty="0" err="1" smtClean="0">
                          <a:solidFill>
                            <a:srgbClr val="000000"/>
                          </a:solidFill>
                          <a:effectLst/>
                          <a:latin typeface="Calibri" pitchFamily="34" charset="0"/>
                          <a:ea typeface="+mn-ea"/>
                          <a:cs typeface="Calibri" pitchFamily="34" charset="0"/>
                        </a:rPr>
                        <a:t>Region</a:t>
                      </a:r>
                      <a:endParaRPr kumimoji="0" lang="es-AR" sz="1800" b="0" i="0" u="none" strike="noStrike" kern="1200" dirty="0">
                        <a:solidFill>
                          <a:srgbClr val="000000"/>
                        </a:solidFill>
                        <a:effectLst/>
                        <a:latin typeface="Calibri" pitchFamily="34" charset="0"/>
                        <a:ea typeface="+mn-ea"/>
                        <a:cs typeface="Calibri"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s-AR" sz="1800" b="0" i="0" u="none" strike="noStrike" dirty="0">
                          <a:solidFill>
                            <a:srgbClr val="000000"/>
                          </a:solidFill>
                          <a:latin typeface="Calibri" pitchFamily="34" charset="0"/>
                          <a:cs typeface="Calibri" pitchFamily="34" charset="0"/>
                        </a:rPr>
                        <a:t>26%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s-AR" sz="1800" b="0" i="0" u="none" strike="noStrike" dirty="0">
                          <a:solidFill>
                            <a:srgbClr val="000000"/>
                          </a:solidFill>
                          <a:latin typeface="Calibri" pitchFamily="34" charset="0"/>
                          <a:cs typeface="Calibri" pitchFamily="34" charset="0"/>
                        </a:rPr>
                        <a:t>44%</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s-AR" sz="1800" b="1" i="0" u="none" strike="noStrike" dirty="0">
                          <a:solidFill>
                            <a:srgbClr val="000000"/>
                          </a:solidFill>
                          <a:effectLst>
                            <a:outerShdw blurRad="38100" dist="38100" dir="2700000" algn="tl">
                              <a:srgbClr val="000000">
                                <a:alpha val="43137"/>
                              </a:srgbClr>
                            </a:outerShdw>
                          </a:effectLst>
                          <a:latin typeface="Calibri" pitchFamily="34" charset="0"/>
                          <a:cs typeface="Calibri" pitchFamily="34" charset="0"/>
                        </a:rPr>
                        <a:t>70%</a:t>
                      </a:r>
                    </a:p>
                  </a:txBody>
                  <a:tcPr marL="0" marR="0" marT="0" marB="0" anchor="b">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s-AR" sz="1800" b="0" i="0" u="none" strike="noStrike" dirty="0">
                          <a:solidFill>
                            <a:srgbClr val="000000"/>
                          </a:solidFill>
                          <a:latin typeface="Calibri" pitchFamily="34" charset="0"/>
                          <a:cs typeface="Calibri" pitchFamily="34" charset="0"/>
                        </a:rPr>
                        <a:t>21%</a:t>
                      </a:r>
                    </a:p>
                  </a:txBody>
                  <a:tcPr marL="0" marR="0" marT="0" marB="0" anchor="b">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solidFill>
                      <a:schemeClr val="accent3">
                        <a:lumMod val="20000"/>
                        <a:lumOff val="80000"/>
                      </a:schemeClr>
                    </a:solidFill>
                  </a:tcPr>
                </a:tc>
                <a:tc>
                  <a:txBody>
                    <a:bodyPr/>
                    <a:lstStyle/>
                    <a:p>
                      <a:pPr algn="ctr" fontAlgn="b"/>
                      <a:r>
                        <a:rPr lang="es-AR" sz="1800" b="0" i="0" u="none" strike="noStrike" dirty="0">
                          <a:solidFill>
                            <a:srgbClr val="000000"/>
                          </a:solidFill>
                          <a:latin typeface="Calibri" pitchFamily="34" charset="0"/>
                          <a:cs typeface="Calibri" pitchFamily="34" charset="0"/>
                        </a:rPr>
                        <a:t>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s-AR" sz="1800" b="0" i="0" u="none" strike="noStrike" dirty="0">
                          <a:solidFill>
                            <a:srgbClr val="000000"/>
                          </a:solidFill>
                          <a:latin typeface="Calibri" pitchFamily="34" charset="0"/>
                          <a:cs typeface="Calibri" pitchFamily="34" charset="0"/>
                        </a:rPr>
                        <a:t>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s-AR" sz="1800" b="0" i="0" u="none" strike="noStrike" dirty="0">
                          <a:solidFill>
                            <a:srgbClr val="000000"/>
                          </a:solidFill>
                          <a:latin typeface="Calibri" pitchFamily="34" charset="0"/>
                          <a:cs typeface="Calibri" pitchFamily="34" charset="0"/>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c>
                  <a:txBody>
                    <a:bodyPr/>
                    <a:lstStyle/>
                    <a:p>
                      <a:pPr algn="ctr" fontAlgn="b"/>
                      <a:r>
                        <a:rPr lang="es-AR" sz="1800" b="0" i="0" u="none" strike="noStrike" dirty="0">
                          <a:solidFill>
                            <a:srgbClr val="000000"/>
                          </a:solidFill>
                          <a:latin typeface="Calibri" pitchFamily="34" charset="0"/>
                          <a:cs typeface="Calibri" pitchFamily="34" charset="0"/>
                        </a:rPr>
                        <a:t>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noFill/>
                  </a:tcPr>
                </a:tc>
              </a:tr>
            </a:tbl>
          </a:graphicData>
        </a:graphic>
      </p:graphicFrame>
      <p:sp>
        <p:nvSpPr>
          <p:cNvPr id="5" name="4 CuadroTexto"/>
          <p:cNvSpPr txBox="1"/>
          <p:nvPr/>
        </p:nvSpPr>
        <p:spPr>
          <a:xfrm>
            <a:off x="251520" y="5992832"/>
            <a:ext cx="8892480" cy="892552"/>
          </a:xfrm>
          <a:prstGeom prst="rect">
            <a:avLst/>
          </a:prstGeom>
          <a:noFill/>
        </p:spPr>
        <p:txBody>
          <a:bodyPr wrap="square" rtlCol="0">
            <a:spAutoFit/>
          </a:bodyPr>
          <a:lstStyle/>
          <a:p>
            <a:pPr marL="0" lvl="1"/>
            <a:r>
              <a:rPr lang="en-AU" b="1" dirty="0" smtClean="0">
                <a:latin typeface="Calibri" pitchFamily="34" charset="0"/>
                <a:cs typeface="Calibri" pitchFamily="34" charset="0"/>
              </a:rPr>
              <a:t>70% of </a:t>
            </a:r>
            <a:r>
              <a:rPr lang="en-AU" b="1" dirty="0" smtClean="0">
                <a:latin typeface="Calibri" pitchFamily="34" charset="0"/>
                <a:cs typeface="Calibri" pitchFamily="34" charset="0"/>
              </a:rPr>
              <a:t>LATAM</a:t>
            </a:r>
            <a:r>
              <a:rPr lang="en-AU" b="1" dirty="0" smtClean="0">
                <a:latin typeface="Calibri" pitchFamily="34" charset="0"/>
                <a:cs typeface="Calibri" pitchFamily="34" charset="0"/>
              </a:rPr>
              <a:t> </a:t>
            </a:r>
            <a:r>
              <a:rPr lang="en-AU" b="1" dirty="0" smtClean="0">
                <a:latin typeface="Calibri" pitchFamily="34" charset="0"/>
                <a:cs typeface="Calibri" pitchFamily="34" charset="0"/>
              </a:rPr>
              <a:t>schools below the threshold </a:t>
            </a:r>
            <a:r>
              <a:rPr lang="en-AU" b="1" dirty="0" smtClean="0">
                <a:latin typeface="Calibri" pitchFamily="34" charset="0"/>
                <a:cs typeface="Calibri" pitchFamily="34" charset="0"/>
              </a:rPr>
              <a:t>for </a:t>
            </a:r>
            <a:r>
              <a:rPr lang="en-AU" b="1" dirty="0" smtClean="0">
                <a:latin typeface="Calibri" pitchFamily="34" charset="0"/>
                <a:cs typeface="Calibri" pitchFamily="34" charset="0"/>
              </a:rPr>
              <a:t>inclusion in the </a:t>
            </a:r>
            <a:r>
              <a:rPr lang="en-US" b="1" dirty="0" smtClean="0">
                <a:latin typeface="Calibri" pitchFamily="34" charset="0"/>
                <a:cs typeface="Calibri" pitchFamily="34" charset="0"/>
              </a:rPr>
              <a:t>global knowledge </a:t>
            </a:r>
            <a:r>
              <a:rPr lang="en-US" b="1" dirty="0" smtClean="0">
                <a:latin typeface="Calibri" pitchFamily="34" charset="0"/>
                <a:cs typeface="Calibri" pitchFamily="34" charset="0"/>
              </a:rPr>
              <a:t>society set by PISA</a:t>
            </a:r>
            <a:r>
              <a:rPr lang="en-US" dirty="0" smtClean="0">
                <a:latin typeface="Calibri" pitchFamily="34" charset="0"/>
                <a:cs typeface="Calibri" pitchFamily="34" charset="0"/>
              </a:rPr>
              <a:t>. </a:t>
            </a:r>
            <a:r>
              <a:rPr lang="en-US" dirty="0">
                <a:latin typeface="Calibri" pitchFamily="34" charset="0"/>
                <a:cs typeface="Calibri" pitchFamily="34" charset="0"/>
              </a:rPr>
              <a:t>(Students under </a:t>
            </a:r>
            <a:r>
              <a:rPr lang="en-US" dirty="0" smtClean="0">
                <a:latin typeface="Calibri" pitchFamily="34" charset="0"/>
                <a:cs typeface="Calibri" pitchFamily="34" charset="0"/>
              </a:rPr>
              <a:t>Level 2 in PISA:  </a:t>
            </a:r>
            <a:r>
              <a:rPr lang="en-US" dirty="0">
                <a:latin typeface="Calibri" pitchFamily="34" charset="0"/>
                <a:cs typeface="Calibri" pitchFamily="34" charset="0"/>
              </a:rPr>
              <a:t>LATAM 63% </a:t>
            </a:r>
            <a:r>
              <a:rPr lang="en-US" dirty="0" smtClean="0">
                <a:latin typeface="Calibri" pitchFamily="34" charset="0"/>
                <a:cs typeface="Calibri" pitchFamily="34" charset="0"/>
              </a:rPr>
              <a:t>vs OECD </a:t>
            </a:r>
            <a:r>
              <a:rPr lang="en-US" dirty="0">
                <a:latin typeface="Calibri" pitchFamily="34" charset="0"/>
                <a:cs typeface="Calibri" pitchFamily="34" charset="0"/>
              </a:rPr>
              <a:t>23%; Asia-Pacific 9</a:t>
            </a:r>
            <a:r>
              <a:rPr lang="en-US" dirty="0" smtClean="0">
                <a:latin typeface="Calibri" pitchFamily="34" charset="0"/>
                <a:cs typeface="Calibri" pitchFamily="34" charset="0"/>
              </a:rPr>
              <a:t>%)</a:t>
            </a:r>
            <a:endParaRPr lang="en-US" dirty="0">
              <a:latin typeface="Calibri" pitchFamily="34" charset="0"/>
              <a:cs typeface="Calibri" pitchFamily="34" charset="0"/>
            </a:endParaRPr>
          </a:p>
          <a:p>
            <a:endParaRPr lang="en-US" sz="1600" dirty="0">
              <a:latin typeface="Calibri" pitchFamily="34" charset="0"/>
              <a:cs typeface="Calibri" pitchFamily="34" charset="0"/>
            </a:endParaRPr>
          </a:p>
        </p:txBody>
      </p:sp>
      <p:sp>
        <p:nvSpPr>
          <p:cNvPr id="7" name="6 Rectángulo"/>
          <p:cNvSpPr/>
          <p:nvPr/>
        </p:nvSpPr>
        <p:spPr>
          <a:xfrm>
            <a:off x="214282" y="1000108"/>
            <a:ext cx="9072626" cy="369332"/>
          </a:xfrm>
          <a:prstGeom prst="rect">
            <a:avLst/>
          </a:prstGeom>
        </p:spPr>
        <p:txBody>
          <a:bodyPr wrap="square">
            <a:spAutoFit/>
          </a:bodyPr>
          <a:lstStyle/>
          <a:p>
            <a:pPr marL="514350" lvl="0" indent="-514350" algn="ctr">
              <a:spcBef>
                <a:spcPct val="0"/>
              </a:spcBef>
              <a:defRPr/>
            </a:pPr>
            <a:r>
              <a:rPr lang="en-AU" b="1" dirty="0" smtClean="0">
                <a:latin typeface="Calibri" pitchFamily="34" charset="0"/>
                <a:cs typeface="Calibri" pitchFamily="34" charset="0"/>
              </a:rPr>
              <a:t>Table 1.	</a:t>
            </a:r>
            <a:r>
              <a:rPr lang="en-US" b="1" dirty="0" smtClean="0">
                <a:latin typeface="Calibri" pitchFamily="34" charset="0"/>
                <a:cs typeface="Calibri" pitchFamily="34" charset="0"/>
              </a:rPr>
              <a:t>PISA 2012 </a:t>
            </a:r>
            <a:r>
              <a:rPr lang="en-US" b="1" dirty="0" smtClean="0">
                <a:latin typeface="Calibri" pitchFamily="34" charset="0"/>
                <a:cs typeface="Calibri" pitchFamily="34" charset="0"/>
              </a:rPr>
              <a:t>Proportion of </a:t>
            </a:r>
            <a:r>
              <a:rPr lang="en-US" b="1" dirty="0">
                <a:latin typeface="Calibri" pitchFamily="34" charset="0"/>
                <a:cs typeface="Calibri" pitchFamily="34" charset="0"/>
              </a:rPr>
              <a:t>schools </a:t>
            </a:r>
            <a:r>
              <a:rPr lang="en-US" b="1" dirty="0" smtClean="0">
                <a:latin typeface="Calibri" pitchFamily="34" charset="0"/>
                <a:cs typeface="Calibri" pitchFamily="34" charset="0"/>
              </a:rPr>
              <a:t> in each level of math performance by country </a:t>
            </a:r>
            <a:endParaRPr lang="en-AU" b="1" dirty="0" smtClean="0">
              <a:latin typeface="Calibri" pitchFamily="34" charset="0"/>
              <a:cs typeface="Calibri" pitchFamily="34" charset="0"/>
            </a:endParaRPr>
          </a:p>
        </p:txBody>
      </p:sp>
      <p:sp>
        <p:nvSpPr>
          <p:cNvPr id="8" name="1 Título"/>
          <p:cNvSpPr txBox="1">
            <a:spLocks/>
          </p:cNvSpPr>
          <p:nvPr/>
        </p:nvSpPr>
        <p:spPr>
          <a:xfrm>
            <a:off x="0" y="149270"/>
            <a:ext cx="9144000" cy="687442"/>
          </a:xfrm>
          <a:prstGeom prst="rect">
            <a:avLst/>
          </a:prstGeom>
          <a:solidFill>
            <a:schemeClr val="accent2"/>
          </a:solidFill>
        </p:spPr>
        <p:txBody>
          <a:bodyPr anchor="ctr">
            <a:noAutofit/>
          </a:bodyPr>
          <a:lstStyle/>
          <a:p>
            <a:pPr>
              <a:spcBef>
                <a:spcPct val="0"/>
              </a:spcBef>
              <a:defRPr/>
            </a:pPr>
            <a:r>
              <a:rPr lang="en-US" sz="3200" b="1" dirty="0">
                <a:solidFill>
                  <a:schemeClr val="bg1"/>
                </a:solidFill>
                <a:latin typeface="Calibri" pitchFamily="34" charset="0"/>
                <a:cs typeface="Calibri" pitchFamily="34" charset="0"/>
              </a:rPr>
              <a:t>But…</a:t>
            </a:r>
            <a:r>
              <a:rPr lang="en-US" sz="3200" b="1" dirty="0">
                <a:solidFill>
                  <a:schemeClr val="bg1"/>
                </a:solidFill>
                <a:latin typeface="Calibri" pitchFamily="34" charset="0"/>
                <a:cs typeface="Calibri" pitchFamily="34" charset="0"/>
              </a:rPr>
              <a:t>not </a:t>
            </a:r>
            <a:r>
              <a:rPr lang="en-US" sz="3200" b="1" dirty="0">
                <a:solidFill>
                  <a:schemeClr val="bg1"/>
                </a:solidFill>
                <a:latin typeface="Calibri" pitchFamily="34" charset="0"/>
                <a:cs typeface="Calibri" pitchFamily="34" charset="0"/>
              </a:rPr>
              <a:t>all of them ended equally </a:t>
            </a:r>
            <a:r>
              <a:rPr lang="en-US" sz="3200" b="1" dirty="0">
                <a:solidFill>
                  <a:schemeClr val="bg1"/>
                </a:solidFill>
                <a:latin typeface="Calibri" pitchFamily="34" charset="0"/>
                <a:cs typeface="Calibri" pitchFamily="34" charset="0"/>
              </a:rPr>
              <a:t>bad</a:t>
            </a:r>
            <a:endParaRPr lang="en-AU" sz="3200" b="1" dirty="0">
              <a:solidFill>
                <a:schemeClr val="bg1"/>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214282" y="1285860"/>
            <a:ext cx="8643998" cy="5572140"/>
          </a:xfrm>
        </p:spPr>
        <p:txBody>
          <a:bodyPr>
            <a:normAutofit/>
          </a:bodyPr>
          <a:lstStyle/>
          <a:p>
            <a:pPr algn="ctr">
              <a:buNone/>
            </a:pPr>
            <a:r>
              <a:rPr lang="en-US" sz="1800" b="1" dirty="0" smtClean="0">
                <a:latin typeface="Calibri" pitchFamily="34" charset="0"/>
                <a:cs typeface="Calibri" pitchFamily="34" charset="0"/>
              </a:rPr>
              <a:t> Strong differences in the distribution of math scores between countries. </a:t>
            </a:r>
          </a:p>
          <a:p>
            <a:pPr algn="ctr">
              <a:buNone/>
            </a:pPr>
            <a:r>
              <a:rPr lang="en-US" sz="1800" b="1" dirty="0" smtClean="0">
                <a:latin typeface="Calibri" pitchFamily="34" charset="0"/>
                <a:cs typeface="Calibri" pitchFamily="34" charset="0"/>
              </a:rPr>
              <a:t>PISA 2012 </a:t>
            </a:r>
            <a:endParaRPr lang="en-US" dirty="0" smtClean="0">
              <a:latin typeface="Calibri" pitchFamily="34" charset="0"/>
              <a:cs typeface="Calibri" pitchFamily="34" charset="0"/>
            </a:endParaRPr>
          </a:p>
          <a:p>
            <a:pPr>
              <a:buFont typeface="Wingdings" pitchFamily="2" charset="2"/>
              <a:buChar char="Ø"/>
            </a:pPr>
            <a:endParaRPr lang="en-US" dirty="0" smtClean="0">
              <a:latin typeface="Calibri" pitchFamily="34" charset="0"/>
              <a:cs typeface="Calibri" pitchFamily="34" charset="0"/>
            </a:endParaRPr>
          </a:p>
          <a:p>
            <a:pPr>
              <a:buFont typeface="Wingdings" pitchFamily="2" charset="2"/>
              <a:buChar char="Ø"/>
            </a:pPr>
            <a:endParaRPr lang="en-US" dirty="0" smtClean="0">
              <a:latin typeface="Calibri" pitchFamily="34" charset="0"/>
              <a:cs typeface="Calibri" pitchFamily="34" charset="0"/>
            </a:endParaRPr>
          </a:p>
          <a:p>
            <a:pPr>
              <a:buFont typeface="Wingdings" pitchFamily="2" charset="2"/>
              <a:buChar char="Ø"/>
            </a:pPr>
            <a:endParaRPr lang="en-US" dirty="0" smtClean="0">
              <a:latin typeface="Calibri" pitchFamily="34" charset="0"/>
              <a:cs typeface="Calibri" pitchFamily="34" charset="0"/>
            </a:endParaRPr>
          </a:p>
          <a:p>
            <a:pPr>
              <a:buFont typeface="Wingdings" pitchFamily="2" charset="2"/>
              <a:buChar char="Ø"/>
            </a:pPr>
            <a:endParaRPr lang="en-US" dirty="0" smtClean="0">
              <a:latin typeface="Calibri" pitchFamily="34" charset="0"/>
              <a:cs typeface="Calibri" pitchFamily="34" charset="0"/>
            </a:endParaRPr>
          </a:p>
          <a:p>
            <a:pPr>
              <a:buFont typeface="Wingdings" pitchFamily="2" charset="2"/>
              <a:buChar char="Ø"/>
            </a:pPr>
            <a:endParaRPr lang="en-US" dirty="0" smtClean="0">
              <a:latin typeface="Calibri" pitchFamily="34" charset="0"/>
              <a:cs typeface="Calibri" pitchFamily="34" charset="0"/>
            </a:endParaRPr>
          </a:p>
          <a:p>
            <a:pPr>
              <a:buFont typeface="Wingdings" pitchFamily="2" charset="2"/>
              <a:buChar char="Ø"/>
            </a:pPr>
            <a:endParaRPr lang="en-US" dirty="0" smtClean="0">
              <a:latin typeface="Calibri" pitchFamily="34" charset="0"/>
              <a:cs typeface="Calibri" pitchFamily="34" charset="0"/>
            </a:endParaRPr>
          </a:p>
          <a:p>
            <a:pPr>
              <a:buFont typeface="Wingdings" pitchFamily="2" charset="2"/>
              <a:buChar char="Ø"/>
            </a:pPr>
            <a:endParaRPr lang="en-US" dirty="0" smtClean="0">
              <a:latin typeface="Calibri" pitchFamily="34" charset="0"/>
              <a:cs typeface="Calibri" pitchFamily="34" charset="0"/>
            </a:endParaRPr>
          </a:p>
          <a:p>
            <a:pPr>
              <a:buFont typeface="Wingdings" pitchFamily="2" charset="2"/>
              <a:buChar char="Ø"/>
            </a:pPr>
            <a:endParaRPr lang="en-US" dirty="0" smtClean="0">
              <a:latin typeface="Calibri" pitchFamily="34" charset="0"/>
              <a:cs typeface="Calibri" pitchFamily="34" charset="0"/>
            </a:endParaRPr>
          </a:p>
        </p:txBody>
      </p:sp>
      <p:sp>
        <p:nvSpPr>
          <p:cNvPr id="4" name="1 Título"/>
          <p:cNvSpPr txBox="1">
            <a:spLocks/>
          </p:cNvSpPr>
          <p:nvPr/>
        </p:nvSpPr>
        <p:spPr>
          <a:xfrm>
            <a:off x="0" y="0"/>
            <a:ext cx="9144000" cy="1052736"/>
          </a:xfrm>
          <a:prstGeom prst="rect">
            <a:avLst/>
          </a:prstGeom>
          <a:solidFill>
            <a:schemeClr val="accent2"/>
          </a:solidFill>
        </p:spPr>
        <p:txBody>
          <a:bodyPr anchor="ctr">
            <a:normAutofit fontScale="92500"/>
          </a:bodyPr>
          <a:lstStyle/>
          <a:p>
            <a:pPr marL="514350" lvl="0" indent="-514350">
              <a:spcBef>
                <a:spcPct val="0"/>
              </a:spcBef>
              <a:defRPr/>
            </a:pPr>
            <a:r>
              <a:rPr lang="en-US" sz="3600" b="1" dirty="0" smtClean="0">
                <a:solidFill>
                  <a:schemeClr val="bg1"/>
                </a:solidFill>
                <a:latin typeface="Calibri" pitchFamily="34" charset="0"/>
                <a:cs typeface="Calibri" pitchFamily="34" charset="0"/>
              </a:rPr>
              <a:t>Not only in quality of performance, also in equity</a:t>
            </a:r>
          </a:p>
        </p:txBody>
      </p:sp>
      <p:pic>
        <p:nvPicPr>
          <p:cNvPr id="8" name="7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57356" y="2143116"/>
            <a:ext cx="5267342" cy="4052896"/>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107504" y="1571612"/>
            <a:ext cx="8928992" cy="5112568"/>
          </a:xfrm>
        </p:spPr>
        <p:txBody>
          <a:bodyPr>
            <a:normAutofit lnSpcReduction="10000"/>
          </a:bodyPr>
          <a:lstStyle/>
          <a:p>
            <a:pPr marL="342900" lvl="1" indent="-342900">
              <a:spcBef>
                <a:spcPts val="580"/>
              </a:spcBef>
              <a:buClr>
                <a:schemeClr val="accent1"/>
              </a:buClr>
              <a:buFont typeface="Wingdings" panose="05000000000000000000" pitchFamily="2" charset="2"/>
              <a:buChar char="Ø"/>
            </a:pPr>
            <a:endParaRPr lang="en-US" sz="1000" dirty="0" smtClean="0">
              <a:latin typeface="Calibri" pitchFamily="34" charset="0"/>
              <a:cs typeface="Calibri" pitchFamily="34" charset="0"/>
            </a:endParaRPr>
          </a:p>
          <a:p>
            <a:pPr marL="342900" lvl="1" indent="-342900">
              <a:spcBef>
                <a:spcPts val="580"/>
              </a:spcBef>
              <a:buClr>
                <a:schemeClr val="accent1"/>
              </a:buClr>
              <a:buFont typeface="Wingdings" panose="05000000000000000000" pitchFamily="2" charset="2"/>
              <a:buChar char="Ø"/>
            </a:pPr>
            <a:r>
              <a:rPr lang="en-US" sz="2000" dirty="0" smtClean="0">
                <a:latin typeface="Calibri" pitchFamily="34" charset="0"/>
                <a:cs typeface="Calibri" pitchFamily="34" charset="0"/>
              </a:rPr>
              <a:t>In </a:t>
            </a:r>
            <a:r>
              <a:rPr lang="en-US" sz="2000" dirty="0">
                <a:latin typeface="Calibri" pitchFamily="34" charset="0"/>
                <a:cs typeface="Calibri" pitchFamily="34" charset="0"/>
              </a:rPr>
              <a:t>current policy-oriented research</a:t>
            </a:r>
            <a:r>
              <a:rPr lang="en-US" sz="2000" dirty="0" smtClean="0">
                <a:latin typeface="Calibri" pitchFamily="34" charset="0"/>
                <a:cs typeface="Calibri" pitchFamily="34" charset="0"/>
              </a:rPr>
              <a:t>, there is a narrow view of institutions and its contributing role to quality education. Studies highlights:</a:t>
            </a:r>
          </a:p>
          <a:p>
            <a:pPr marL="617220" lvl="2" indent="-342900">
              <a:spcBef>
                <a:spcPts val="580"/>
              </a:spcBef>
              <a:buClr>
                <a:schemeClr val="accent1"/>
              </a:buClr>
              <a:buFont typeface="Arial" panose="020B0604020202020204" pitchFamily="34" charset="0"/>
              <a:buChar char="•"/>
            </a:pPr>
            <a:r>
              <a:rPr lang="en-US" dirty="0" smtClean="0">
                <a:latin typeface="Calibri" pitchFamily="34" charset="0"/>
                <a:cs typeface="Calibri" pitchFamily="34" charset="0"/>
              </a:rPr>
              <a:t>Decentralization</a:t>
            </a:r>
            <a:r>
              <a:rPr lang="en-US" dirty="0">
                <a:latin typeface="Calibri" pitchFamily="34" charset="0"/>
                <a:cs typeface="Calibri" pitchFamily="34" charset="0"/>
              </a:rPr>
              <a:t>, </a:t>
            </a:r>
          </a:p>
          <a:p>
            <a:pPr marL="617220" lvl="2" indent="-342900">
              <a:spcBef>
                <a:spcPts val="580"/>
              </a:spcBef>
              <a:buClr>
                <a:schemeClr val="accent1"/>
              </a:buClr>
              <a:buFont typeface="Arial" panose="020B0604020202020204" pitchFamily="34" charset="0"/>
              <a:buChar char="•"/>
            </a:pPr>
            <a:r>
              <a:rPr lang="en-US" dirty="0" smtClean="0">
                <a:latin typeface="Calibri" pitchFamily="34" charset="0"/>
                <a:cs typeface="Calibri" pitchFamily="34" charset="0"/>
              </a:rPr>
              <a:t>Public/private </a:t>
            </a:r>
            <a:r>
              <a:rPr lang="en-US" dirty="0">
                <a:latin typeface="Calibri" pitchFamily="34" charset="0"/>
                <a:cs typeface="Calibri" pitchFamily="34" charset="0"/>
              </a:rPr>
              <a:t>management of schools, </a:t>
            </a:r>
          </a:p>
          <a:p>
            <a:pPr marL="617220" lvl="2" indent="-342900">
              <a:spcBef>
                <a:spcPts val="580"/>
              </a:spcBef>
              <a:buClr>
                <a:schemeClr val="accent1"/>
              </a:buClr>
              <a:buFont typeface="Arial" panose="020B0604020202020204" pitchFamily="34" charset="0"/>
              <a:buChar char="•"/>
            </a:pPr>
            <a:r>
              <a:rPr lang="en-US" dirty="0" smtClean="0">
                <a:latin typeface="Calibri" pitchFamily="34" charset="0"/>
                <a:cs typeface="Calibri" pitchFamily="34" charset="0"/>
              </a:rPr>
              <a:t>School choice/finance.</a:t>
            </a:r>
          </a:p>
          <a:p>
            <a:pPr marL="617220" lvl="2" indent="-342900">
              <a:spcBef>
                <a:spcPts val="580"/>
              </a:spcBef>
              <a:buClr>
                <a:schemeClr val="accent1"/>
              </a:buClr>
              <a:buNone/>
            </a:pPr>
            <a:r>
              <a:rPr lang="en-US" dirty="0" smtClean="0">
                <a:latin typeface="Calibri" pitchFamily="34" charset="0"/>
                <a:cs typeface="Calibri" pitchFamily="34" charset="0"/>
              </a:rPr>
              <a:t>(</a:t>
            </a:r>
            <a:r>
              <a:rPr lang="en-US" dirty="0" err="1" smtClean="0">
                <a:latin typeface="Calibri" pitchFamily="34" charset="0"/>
                <a:cs typeface="Calibri" pitchFamily="34" charset="0"/>
              </a:rPr>
              <a:t>Hanushek</a:t>
            </a:r>
            <a:r>
              <a:rPr lang="en-US" dirty="0" smtClean="0">
                <a:latin typeface="Calibri" pitchFamily="34" charset="0"/>
                <a:cs typeface="Calibri" pitchFamily="34" charset="0"/>
              </a:rPr>
              <a:t> &amp; </a:t>
            </a:r>
            <a:r>
              <a:rPr lang="en-US" dirty="0" err="1">
                <a:latin typeface="Calibri" pitchFamily="34" charset="0"/>
                <a:cs typeface="Calibri" pitchFamily="34" charset="0"/>
              </a:rPr>
              <a:t>Woessmann</a:t>
            </a:r>
            <a:r>
              <a:rPr lang="en-US" dirty="0" smtClean="0">
                <a:latin typeface="Calibri" pitchFamily="34" charset="0"/>
                <a:cs typeface="Calibri" pitchFamily="34" charset="0"/>
              </a:rPr>
              <a:t>, 2011; Behrman et al. 2014; </a:t>
            </a:r>
            <a:r>
              <a:rPr lang="en-US" dirty="0" err="1" smtClean="0">
                <a:latin typeface="Calibri" pitchFamily="34" charset="0"/>
                <a:cs typeface="Calibri" pitchFamily="34" charset="0"/>
              </a:rPr>
              <a:t>Glewwe</a:t>
            </a:r>
            <a:r>
              <a:rPr lang="en-US" dirty="0" smtClean="0">
                <a:latin typeface="Calibri" pitchFamily="34" charset="0"/>
                <a:cs typeface="Calibri" pitchFamily="34" charset="0"/>
              </a:rPr>
              <a:t>, 2014; PISA team</a:t>
            </a:r>
            <a:r>
              <a:rPr lang="en-US" dirty="0">
                <a:latin typeface="Calibri" pitchFamily="34" charset="0"/>
                <a:cs typeface="Calibri" pitchFamily="34" charset="0"/>
              </a:rPr>
              <a:t>, </a:t>
            </a:r>
            <a:r>
              <a:rPr lang="en-US" dirty="0" smtClean="0">
                <a:latin typeface="Calibri" pitchFamily="34" charset="0"/>
                <a:cs typeface="Calibri" pitchFamily="34" charset="0"/>
              </a:rPr>
              <a:t>among others)</a:t>
            </a:r>
          </a:p>
          <a:p>
            <a:pPr marL="0" lvl="1" indent="0">
              <a:spcBef>
                <a:spcPts val="580"/>
              </a:spcBef>
              <a:buClr>
                <a:schemeClr val="accent1"/>
              </a:buClr>
              <a:buNone/>
            </a:pPr>
            <a:endParaRPr lang="en-US" sz="1000" dirty="0">
              <a:latin typeface="Calibri" pitchFamily="34" charset="0"/>
              <a:cs typeface="Calibri" pitchFamily="34" charset="0"/>
            </a:endParaRPr>
          </a:p>
          <a:p>
            <a:pPr marL="342900" lvl="1" indent="-342900">
              <a:spcBef>
                <a:spcPts val="580"/>
              </a:spcBef>
              <a:buClr>
                <a:schemeClr val="accent1"/>
              </a:buClr>
              <a:buFont typeface="Wingdings" pitchFamily="2" charset="2"/>
              <a:buChar char="Ø"/>
            </a:pPr>
            <a:r>
              <a:rPr lang="en-US" sz="2000" dirty="0" smtClean="0">
                <a:latin typeface="Calibri" pitchFamily="34" charset="0"/>
                <a:cs typeface="Calibri" pitchFamily="34" charset="0"/>
              </a:rPr>
              <a:t>In this paper a broader view of institutions is advanced. A view in which autarky and openness to the world circulation of ideas affects quality education goals in society (</a:t>
            </a:r>
            <a:r>
              <a:rPr lang="en-US" sz="2000" dirty="0" err="1" smtClean="0">
                <a:latin typeface="Calibri" pitchFamily="34" charset="0"/>
                <a:cs typeface="Calibri" pitchFamily="34" charset="0"/>
              </a:rPr>
              <a:t>Romer</a:t>
            </a:r>
            <a:r>
              <a:rPr lang="en-US" sz="2000" dirty="0" smtClean="0">
                <a:latin typeface="Calibri" pitchFamily="34" charset="0"/>
                <a:cs typeface="Calibri" pitchFamily="34" charset="0"/>
              </a:rPr>
              <a:t>, 1992; </a:t>
            </a:r>
            <a:r>
              <a:rPr lang="en-US" sz="2000" dirty="0" err="1" smtClean="0">
                <a:latin typeface="Calibri" pitchFamily="34" charset="0"/>
                <a:cs typeface="Calibri" pitchFamily="34" charset="0"/>
              </a:rPr>
              <a:t>Aghion</a:t>
            </a:r>
            <a:r>
              <a:rPr lang="en-US" sz="2000" dirty="0" smtClean="0">
                <a:latin typeface="Calibri" pitchFamily="34" charset="0"/>
                <a:cs typeface="Calibri" pitchFamily="34" charset="0"/>
              </a:rPr>
              <a:t>, David and </a:t>
            </a:r>
            <a:r>
              <a:rPr lang="en-US" sz="2000" dirty="0" err="1" smtClean="0">
                <a:latin typeface="Calibri" pitchFamily="34" charset="0"/>
                <a:cs typeface="Calibri" pitchFamily="34" charset="0"/>
              </a:rPr>
              <a:t>Forey</a:t>
            </a:r>
            <a:r>
              <a:rPr lang="en-US" sz="2000" dirty="0" smtClean="0">
                <a:latin typeface="Calibri" pitchFamily="34" charset="0"/>
                <a:cs typeface="Calibri" pitchFamily="34" charset="0"/>
              </a:rPr>
              <a:t>, 2009).</a:t>
            </a:r>
          </a:p>
          <a:p>
            <a:pPr marL="342900" lvl="1" indent="-342900">
              <a:spcBef>
                <a:spcPts val="580"/>
              </a:spcBef>
              <a:buClr>
                <a:schemeClr val="accent1"/>
              </a:buClr>
              <a:buFont typeface="Wingdings" pitchFamily="2" charset="2"/>
              <a:buChar char="Ø"/>
            </a:pPr>
            <a:endParaRPr lang="en-US" sz="1000" dirty="0" smtClean="0">
              <a:latin typeface="Calibri" pitchFamily="34" charset="0"/>
              <a:cs typeface="Calibri" pitchFamily="34" charset="0"/>
            </a:endParaRPr>
          </a:p>
          <a:p>
            <a:pPr marL="342900" lvl="1" indent="-342900">
              <a:spcBef>
                <a:spcPts val="580"/>
              </a:spcBef>
              <a:buClr>
                <a:schemeClr val="accent1"/>
              </a:buClr>
              <a:buFont typeface="Wingdings" pitchFamily="2" charset="2"/>
              <a:buChar char="Ø"/>
            </a:pPr>
            <a:r>
              <a:rPr lang="en-US" sz="2000" dirty="0" smtClean="0">
                <a:latin typeface="Calibri" pitchFamily="34" charset="0"/>
                <a:cs typeface="Calibri" pitchFamily="34" charset="0"/>
              </a:rPr>
              <a:t>A model of education production is proposed to identify the independent contribution of the broader institutional setting of a country to its educational results in a comparative perspective.</a:t>
            </a:r>
            <a:endParaRPr lang="en-US" sz="2000" dirty="0">
              <a:latin typeface="Calibri" pitchFamily="34" charset="0"/>
              <a:cs typeface="Calibri" pitchFamily="34" charset="0"/>
            </a:endParaRPr>
          </a:p>
          <a:p>
            <a:pPr marL="342900" lvl="1" indent="-342900">
              <a:spcBef>
                <a:spcPts val="580"/>
              </a:spcBef>
              <a:buClr>
                <a:schemeClr val="accent1"/>
              </a:buClr>
              <a:buFont typeface="Wingdings" pitchFamily="2" charset="2"/>
              <a:buChar char="Ø"/>
            </a:pPr>
            <a:endParaRPr lang="en-US" sz="2000" dirty="0"/>
          </a:p>
          <a:p>
            <a:pPr marL="617220" lvl="2" indent="-342900">
              <a:spcBef>
                <a:spcPts val="580"/>
              </a:spcBef>
              <a:buClr>
                <a:schemeClr val="accent1"/>
              </a:buClr>
              <a:buFont typeface="Wingdings" pitchFamily="2" charset="2"/>
              <a:buChar char="Ø"/>
            </a:pPr>
            <a:endParaRPr lang="en-US" dirty="0">
              <a:latin typeface="Calibri" pitchFamily="34" charset="0"/>
              <a:cs typeface="Calibri" pitchFamily="34" charset="0"/>
            </a:endParaRPr>
          </a:p>
          <a:p>
            <a:pPr>
              <a:buFont typeface="Wingdings" pitchFamily="2" charset="2"/>
              <a:buChar char="Ø"/>
            </a:pPr>
            <a:endParaRPr lang="es-AR" dirty="0"/>
          </a:p>
        </p:txBody>
      </p:sp>
      <p:sp>
        <p:nvSpPr>
          <p:cNvPr id="4" name="1 Título"/>
          <p:cNvSpPr txBox="1">
            <a:spLocks noGrp="1"/>
          </p:cNvSpPr>
          <p:nvPr>
            <p:ph type="title"/>
          </p:nvPr>
        </p:nvSpPr>
        <p:spPr>
          <a:xfrm>
            <a:off x="0" y="-27384"/>
            <a:ext cx="9144000" cy="1512168"/>
          </a:xfrm>
          <a:prstGeom prst="rect">
            <a:avLst/>
          </a:prstGeom>
          <a:solidFill>
            <a:schemeClr val="accent2"/>
          </a:solidFill>
        </p:spPr>
        <p:txBody>
          <a:bodyPr anchor="ctr">
            <a:noAutofit/>
          </a:bodyPr>
          <a:lstStyle/>
          <a:p>
            <a:pPr>
              <a:defRPr/>
            </a:pPr>
            <a:r>
              <a:rPr lang="en-US" sz="3600" b="1" dirty="0" smtClean="0">
                <a:solidFill>
                  <a:schemeClr val="bg1"/>
                </a:solidFill>
                <a:latin typeface="Calibri" pitchFamily="34" charset="0"/>
                <a:cs typeface="Times New Roman" pitchFamily="18" charset="0"/>
              </a:rPr>
              <a:t>Institutions and the production of quality education</a:t>
            </a:r>
            <a:endParaRPr lang="en-AU" sz="3600" b="1" dirty="0">
              <a:solidFill>
                <a:schemeClr val="bg1"/>
              </a:solidFill>
              <a:latin typeface="Calibri" pitchFamily="34" charset="0"/>
              <a:cs typeface="Times New Roman" pitchFamily="18" charset="0"/>
            </a:endParaRPr>
          </a:p>
        </p:txBody>
      </p:sp>
    </p:spTree>
    <p:extLst>
      <p:ext uri="{BB962C8B-B14F-4D97-AF65-F5344CB8AC3E}">
        <p14:creationId xmlns:p14="http://schemas.microsoft.com/office/powerpoint/2010/main" val="13009219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0" y="2571744"/>
            <a:ext cx="9144000" cy="1052736"/>
          </a:xfrm>
          <a:prstGeom prst="rect">
            <a:avLst/>
          </a:prstGeom>
          <a:solidFill>
            <a:schemeClr val="accent2"/>
          </a:solidFill>
        </p:spPr>
        <p:txBody>
          <a:bodyPr anchor="ctr">
            <a:normAutofit fontScale="92500" lnSpcReduction="10000"/>
          </a:bodyPr>
          <a:lstStyle/>
          <a:p>
            <a:pPr marL="514350" lvl="0" indent="-514350" algn="ctr">
              <a:spcBef>
                <a:spcPct val="0"/>
              </a:spcBef>
              <a:defRPr/>
            </a:pPr>
            <a:r>
              <a:rPr lang="en-US" sz="3600" b="1" dirty="0">
                <a:solidFill>
                  <a:schemeClr val="bg1"/>
                </a:solidFill>
                <a:latin typeface="Calibri" pitchFamily="34" charset="0"/>
                <a:cs typeface="Calibri" pitchFamily="34" charset="0"/>
              </a:rPr>
              <a:t> </a:t>
            </a:r>
            <a:r>
              <a:rPr lang="en-US" sz="3600" b="1" dirty="0" smtClean="0">
                <a:solidFill>
                  <a:schemeClr val="bg1"/>
                </a:solidFill>
                <a:latin typeface="Calibri" pitchFamily="34" charset="0"/>
                <a:cs typeface="Calibri" pitchFamily="34" charset="0"/>
              </a:rPr>
              <a:t>II. Methods, Research Instruments and Data Sources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dad">
  <a:themeElements>
    <a:clrScheme name="Equida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dad">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dad">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8573</TotalTime>
  <Words>3107</Words>
  <Application>Microsoft Office PowerPoint</Application>
  <PresentationFormat>On-screen Show (4:3)</PresentationFormat>
  <Paragraphs>619</Paragraphs>
  <Slides>44</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Equidad</vt:lpstr>
      <vt:lpstr>Equation</vt:lpstr>
      <vt:lpstr> Towards explaining variations in achievement between seemingly similar countries:  Findings from a comparative achievement study, PISA 2012 in Latin America </vt:lpstr>
      <vt:lpstr>PowerPoint Presentation</vt:lpstr>
      <vt:lpstr>PowerPoint Presentation</vt:lpstr>
      <vt:lpstr>PowerPoint Presentation</vt:lpstr>
      <vt:lpstr>PowerPoint Presentation</vt:lpstr>
      <vt:lpstr>PowerPoint Presentation</vt:lpstr>
      <vt:lpstr>PowerPoint Presentation</vt:lpstr>
      <vt:lpstr>Institutions and the production of quality education</vt:lpstr>
      <vt:lpstr>PowerPoint Presentation</vt:lpstr>
      <vt:lpstr>Causality and Institutions in education analysis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FCE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Private Tutoring: a necessary supplement to admission in Higher Education?</dc:title>
  <dc:creator>general</dc:creator>
  <cp:lastModifiedBy>toshiba</cp:lastModifiedBy>
  <cp:revision>552</cp:revision>
  <dcterms:created xsi:type="dcterms:W3CDTF">2016-02-11T20:51:24Z</dcterms:created>
  <dcterms:modified xsi:type="dcterms:W3CDTF">2016-10-03T22:26:41Z</dcterms:modified>
</cp:coreProperties>
</file>