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6" r:id="rId1"/>
  </p:sldMasterIdLst>
  <p:sldIdLst>
    <p:sldId id="256" r:id="rId2"/>
    <p:sldId id="264" r:id="rId3"/>
    <p:sldId id="258" r:id="rId4"/>
    <p:sldId id="266" r:id="rId5"/>
    <p:sldId id="267" r:id="rId6"/>
    <p:sldId id="268" r:id="rId7"/>
    <p:sldId id="269" r:id="rId8"/>
    <p:sldId id="259" r:id="rId9"/>
    <p:sldId id="270" r:id="rId10"/>
    <p:sldId id="263" r:id="rId11"/>
    <p:sldId id="262" r:id="rId12"/>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3" d="100"/>
          <a:sy n="93" d="100"/>
        </p:scale>
        <p:origin x="-1308"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7" name="Date Placeholder 6"/>
          <p:cNvSpPr>
            <a:spLocks noGrp="1"/>
          </p:cNvSpPr>
          <p:nvPr>
            <p:ph type="dt" sz="half" idx="10"/>
          </p:nvPr>
        </p:nvSpPr>
        <p:spPr/>
        <p:txBody>
          <a:bodyPr/>
          <a:lstStyle/>
          <a:p>
            <a:fld id="{34109ED4-48CA-48D7-A8CF-01B6304053E9}" type="datetimeFigureOut">
              <a:rPr lang="es-AR" smtClean="0"/>
              <a:t>04/10/2016</a:t>
            </a:fld>
            <a:endParaRPr lang="es-AR"/>
          </a:p>
        </p:txBody>
      </p:sp>
      <p:sp>
        <p:nvSpPr>
          <p:cNvPr id="8" name="Slide Number Placeholder 7"/>
          <p:cNvSpPr>
            <a:spLocks noGrp="1"/>
          </p:cNvSpPr>
          <p:nvPr>
            <p:ph type="sldNum" sz="quarter" idx="11"/>
          </p:nvPr>
        </p:nvSpPr>
        <p:spPr/>
        <p:txBody>
          <a:bodyPr/>
          <a:lstStyle/>
          <a:p>
            <a:fld id="{EF6C8367-B512-465C-930A-0ADBF21FBA45}" type="slidenum">
              <a:rPr lang="es-AR" smtClean="0"/>
              <a:t>‹#›</a:t>
            </a:fld>
            <a:endParaRPr lang="es-AR"/>
          </a:p>
        </p:txBody>
      </p:sp>
      <p:sp>
        <p:nvSpPr>
          <p:cNvPr id="9" name="Footer Placeholder 8"/>
          <p:cNvSpPr>
            <a:spLocks noGrp="1"/>
          </p:cNvSpPr>
          <p:nvPr>
            <p:ph type="ftr" sz="quarter" idx="12"/>
          </p:nvPr>
        </p:nvSpPr>
        <p:spPr/>
        <p:txBody>
          <a:bodyPr/>
          <a:lstStyle/>
          <a:p>
            <a:endParaRPr lang="es-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4109ED4-48CA-48D7-A8CF-01B6304053E9}" type="datetimeFigureOut">
              <a:rPr lang="es-AR" smtClean="0"/>
              <a:t>04/10/2016</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EF6C8367-B512-465C-930A-0ADBF21FBA45}" type="slidenum">
              <a:rPr lang="es-AR" smtClean="0"/>
              <a:t>‹#›</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34109ED4-48CA-48D7-A8CF-01B6304053E9}" type="datetimeFigureOut">
              <a:rPr lang="es-AR" smtClean="0"/>
              <a:t>04/10/2016</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EF6C8367-B512-465C-930A-0ADBF21FBA45}" type="slidenum">
              <a:rPr lang="es-AR" smtClean="0"/>
              <a:t>‹#›</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10"/>
          </p:nvPr>
        </p:nvSpPr>
        <p:spPr/>
        <p:txBody>
          <a:bodyPr/>
          <a:lstStyle/>
          <a:p>
            <a:fld id="{34109ED4-48CA-48D7-A8CF-01B6304053E9}" type="datetimeFigureOut">
              <a:rPr lang="es-AR" smtClean="0"/>
              <a:t>04/10/2016</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EF6C8367-B512-465C-930A-0ADBF21FBA45}" type="slidenum">
              <a:rPr lang="es-AR" smtClean="0"/>
              <a:t>‹#›</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4109ED4-48CA-48D7-A8CF-01B6304053E9}" type="datetimeFigureOut">
              <a:rPr lang="es-AR" smtClean="0"/>
              <a:t>04/10/2016</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EF6C8367-B512-465C-930A-0ADBF21FBA45}" type="slidenum">
              <a:rPr lang="es-AR" smtClean="0"/>
              <a:t>‹#›</a:t>
            </a:fld>
            <a:endParaRPr lang="es-A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5" name="Date Placeholder 4"/>
          <p:cNvSpPr>
            <a:spLocks noGrp="1"/>
          </p:cNvSpPr>
          <p:nvPr>
            <p:ph type="dt" sz="half" idx="10"/>
          </p:nvPr>
        </p:nvSpPr>
        <p:spPr/>
        <p:txBody>
          <a:bodyPr/>
          <a:lstStyle/>
          <a:p>
            <a:fld id="{34109ED4-48CA-48D7-A8CF-01B6304053E9}" type="datetimeFigureOut">
              <a:rPr lang="es-AR" smtClean="0"/>
              <a:t>04/10/2016</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EF6C8367-B512-465C-930A-0ADBF21FBA45}" type="slidenum">
              <a:rPr lang="es-AR" smtClean="0"/>
              <a:t>‹#›</a:t>
            </a:fld>
            <a:endParaRPr lang="es-AR"/>
          </a:p>
        </p:txBody>
      </p:sp>
      <p:sp>
        <p:nvSpPr>
          <p:cNvPr id="9" name="Content Placeholder 8"/>
          <p:cNvSpPr>
            <a:spLocks noGrp="1"/>
          </p:cNvSpPr>
          <p:nvPr>
            <p:ph sz="quarter" idx="13"/>
          </p:nvPr>
        </p:nvSpPr>
        <p:spPr>
          <a:xfrm>
            <a:off x="365760" y="1600200"/>
            <a:ext cx="4041648" cy="452628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34109ED4-48CA-48D7-A8CF-01B6304053E9}" type="datetimeFigureOut">
              <a:rPr lang="es-AR" smtClean="0"/>
              <a:t>04/10/2016</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EF6C8367-B512-465C-930A-0ADBF21FBA45}" type="slidenum">
              <a:rPr lang="es-AR" smtClean="0"/>
              <a:t>‹#›</a:t>
            </a:fld>
            <a:endParaRPr lang="es-AR"/>
          </a:p>
        </p:txBody>
      </p:sp>
      <p:sp>
        <p:nvSpPr>
          <p:cNvPr id="11" name="Content Placeholder 10"/>
          <p:cNvSpPr>
            <a:spLocks noGrp="1"/>
          </p:cNvSpPr>
          <p:nvPr>
            <p:ph sz="quarter" idx="13"/>
          </p:nvPr>
        </p:nvSpPr>
        <p:spPr>
          <a:xfrm>
            <a:off x="457200" y="2212848"/>
            <a:ext cx="4041648" cy="391363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4109ED4-48CA-48D7-A8CF-01B6304053E9}" type="datetimeFigureOut">
              <a:rPr lang="es-AR" smtClean="0"/>
              <a:t>04/10/2016</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EF6C8367-B512-465C-930A-0ADBF21FBA45}" type="slidenum">
              <a:rPr lang="es-AR" smtClean="0"/>
              <a:t>‹#›</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109ED4-48CA-48D7-A8CF-01B6304053E9}" type="datetimeFigureOut">
              <a:rPr lang="es-AR" smtClean="0"/>
              <a:t>04/10/2016</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EF6C8367-B512-465C-930A-0ADBF21FBA45}" type="slidenum">
              <a:rPr lang="es-AR" smtClean="0"/>
              <a:t>‹#›</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4109ED4-48CA-48D7-A8CF-01B6304053E9}" type="datetimeFigureOut">
              <a:rPr lang="es-AR" smtClean="0"/>
              <a:t>04/10/2016</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EF6C8367-B512-465C-930A-0ADBF21FBA45}" type="slidenum">
              <a:rPr lang="es-AR" smtClean="0"/>
              <a:t>‹#›</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4109ED4-48CA-48D7-A8CF-01B6304053E9}" type="datetimeFigureOut">
              <a:rPr lang="es-AR" smtClean="0"/>
              <a:t>04/10/2016</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EF6C8367-B512-465C-930A-0ADBF21FBA45}" type="slidenum">
              <a:rPr lang="es-AR" smtClean="0"/>
              <a:t>‹#›</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34109ED4-48CA-48D7-A8CF-01B6304053E9}" type="datetimeFigureOut">
              <a:rPr lang="es-AR" smtClean="0"/>
              <a:t>04/10/2016</a:t>
            </a:fld>
            <a:endParaRPr lang="es-A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s-A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EF6C8367-B512-465C-930A-0ADBF21FBA45}" type="slidenum">
              <a:rPr lang="es-AR" smtClean="0"/>
              <a:t>‹#›</a:t>
            </a:fld>
            <a:endParaRPr lang="es-A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19000"/>
            <a:ext cx="9144000" cy="3303984"/>
          </a:xfrm>
        </p:spPr>
        <p:txBody>
          <a:bodyPr>
            <a:normAutofit fontScale="90000"/>
          </a:bodyPr>
          <a:lstStyle/>
          <a:p>
            <a:r>
              <a:rPr lang="es-AR" sz="3200" dirty="0"/>
              <a:t/>
            </a:r>
            <a:br>
              <a:rPr lang="es-AR" sz="3200" dirty="0"/>
            </a:br>
            <a:r>
              <a:rPr lang="en-US" sz="3200" dirty="0"/>
              <a:t> </a:t>
            </a:r>
            <a:r>
              <a:rPr lang="en-US" sz="3200" b="1" dirty="0"/>
              <a:t>Water and energy: rates, tax burden and effects on the </a:t>
            </a:r>
            <a:r>
              <a:rPr lang="en-US" sz="3200" b="1" dirty="0" err="1"/>
              <a:t>SMEs’s</a:t>
            </a:r>
            <a:r>
              <a:rPr lang="en-US" sz="3200" b="1" dirty="0"/>
              <a:t> competitiveness in Córdoba </a:t>
            </a:r>
            <a:r>
              <a:rPr lang="en-US" sz="3200" b="1" dirty="0" smtClean="0"/>
              <a:t>province</a:t>
            </a:r>
            <a:br>
              <a:rPr lang="en-US" sz="3200" b="1" dirty="0" smtClean="0"/>
            </a:br>
            <a:r>
              <a:rPr lang="en-US" sz="3200" b="1" dirty="0"/>
              <a:t/>
            </a:r>
            <a:br>
              <a:rPr lang="en-US" sz="3200" b="1" dirty="0"/>
            </a:br>
            <a:r>
              <a:rPr lang="en-US" sz="3200" b="1" dirty="0" smtClean="0"/>
              <a:t/>
            </a:r>
            <a:br>
              <a:rPr lang="en-US" sz="3200" b="1" dirty="0" smtClean="0"/>
            </a:br>
            <a:r>
              <a:rPr lang="en-US" sz="3200" b="1" dirty="0" err="1" smtClean="0"/>
              <a:t>Arnoldshain</a:t>
            </a:r>
            <a:r>
              <a:rPr lang="en-US" sz="3200" b="1" dirty="0" smtClean="0"/>
              <a:t> Seminar XIV </a:t>
            </a:r>
            <a:endParaRPr lang="es-AR" dirty="0"/>
          </a:p>
        </p:txBody>
      </p:sp>
      <p:sp>
        <p:nvSpPr>
          <p:cNvPr id="3" name="2 Subtítulo"/>
          <p:cNvSpPr>
            <a:spLocks noGrp="1"/>
          </p:cNvSpPr>
          <p:nvPr>
            <p:ph type="subTitle" idx="1"/>
          </p:nvPr>
        </p:nvSpPr>
        <p:spPr>
          <a:xfrm>
            <a:off x="0" y="4202685"/>
            <a:ext cx="9144000" cy="2636912"/>
          </a:xfrm>
        </p:spPr>
        <p:txBody>
          <a:bodyPr>
            <a:normAutofit fontScale="92500" lnSpcReduction="10000"/>
          </a:bodyPr>
          <a:lstStyle/>
          <a:p>
            <a:endParaRPr lang="es-AR" sz="2800" dirty="0" smtClean="0"/>
          </a:p>
          <a:p>
            <a:r>
              <a:rPr lang="it-IT" sz="2800" dirty="0" smtClean="0"/>
              <a:t> </a:t>
            </a:r>
            <a:r>
              <a:rPr lang="it-IT" sz="2800" dirty="0"/>
              <a:t>Inés del Valle </a:t>
            </a:r>
            <a:r>
              <a:rPr lang="it-IT" sz="2800" dirty="0" smtClean="0"/>
              <a:t>Asis</a:t>
            </a:r>
          </a:p>
          <a:p>
            <a:r>
              <a:rPr lang="it-IT" sz="2800" dirty="0" smtClean="0"/>
              <a:t>Luciano </a:t>
            </a:r>
            <a:r>
              <a:rPr lang="it-IT" sz="2800" dirty="0"/>
              <a:t>Crisafulli - Sofía Devalle - Daniel Parisi </a:t>
            </a:r>
            <a:endParaRPr lang="it-IT" sz="2800" dirty="0" smtClean="0"/>
          </a:p>
          <a:p>
            <a:r>
              <a:rPr lang="it-IT" sz="2800" dirty="0" smtClean="0"/>
              <a:t>October</a:t>
            </a:r>
            <a:r>
              <a:rPr lang="en-US" sz="2600" cap="small" dirty="0" smtClean="0">
                <a:latin typeface="Arial Narrow" pitchFamily="34" charset="0"/>
                <a:cs typeface="Arial" pitchFamily="34" charset="0"/>
              </a:rPr>
              <a:t>, </a:t>
            </a:r>
            <a:r>
              <a:rPr lang="en-US" sz="2600" cap="small" dirty="0">
                <a:latin typeface="Arial Narrow" pitchFamily="34" charset="0"/>
                <a:cs typeface="Arial" pitchFamily="34" charset="0"/>
              </a:rPr>
              <a:t>2016</a:t>
            </a:r>
            <a:endParaRPr lang="en-US" sz="2600" b="1" dirty="0" smtClean="0">
              <a:latin typeface="Arial Narrow" pitchFamily="34" charset="0"/>
              <a:cs typeface="Arial" pitchFamily="34" charset="0"/>
            </a:endParaRPr>
          </a:p>
          <a:p>
            <a:pPr algn="ctr"/>
            <a:r>
              <a:rPr lang="en-US" sz="2600" b="1" dirty="0" err="1" smtClean="0">
                <a:latin typeface="Arial Narrow" pitchFamily="34" charset="0"/>
                <a:cs typeface="Arial" pitchFamily="34" charset="0"/>
              </a:rPr>
              <a:t>Facultad</a:t>
            </a:r>
            <a:r>
              <a:rPr lang="en-US" sz="2600" b="1" dirty="0" smtClean="0">
                <a:latin typeface="Arial Narrow" pitchFamily="34" charset="0"/>
                <a:cs typeface="Arial" pitchFamily="34" charset="0"/>
              </a:rPr>
              <a:t> de </a:t>
            </a:r>
            <a:r>
              <a:rPr lang="en-US" sz="2600" b="1" dirty="0" err="1" smtClean="0">
                <a:latin typeface="Arial Narrow" pitchFamily="34" charset="0"/>
                <a:cs typeface="Arial" pitchFamily="34" charset="0"/>
              </a:rPr>
              <a:t>Ciencias</a:t>
            </a:r>
            <a:r>
              <a:rPr lang="en-US" sz="2600" b="1" dirty="0" smtClean="0">
                <a:latin typeface="Arial Narrow" pitchFamily="34" charset="0"/>
                <a:cs typeface="Arial" pitchFamily="34" charset="0"/>
              </a:rPr>
              <a:t> </a:t>
            </a:r>
            <a:r>
              <a:rPr lang="en-US" sz="2600" b="1" dirty="0" err="1" smtClean="0">
                <a:latin typeface="Arial Narrow" pitchFamily="34" charset="0"/>
                <a:cs typeface="Arial" pitchFamily="34" charset="0"/>
              </a:rPr>
              <a:t>Económicas</a:t>
            </a:r>
            <a:r>
              <a:rPr lang="en-US" sz="2600" b="1" dirty="0" smtClean="0">
                <a:latin typeface="Arial Narrow" pitchFamily="34" charset="0"/>
                <a:cs typeface="Arial" pitchFamily="34" charset="0"/>
              </a:rPr>
              <a:t>-Universidad Nacional de Córdoba</a:t>
            </a:r>
          </a:p>
          <a:p>
            <a:pPr algn="ctr"/>
            <a:r>
              <a:rPr lang="en-US" sz="2600" b="1" dirty="0" smtClean="0">
                <a:latin typeface="Arial Narrow" pitchFamily="34" charset="0"/>
                <a:cs typeface="Arial" pitchFamily="34" charset="0"/>
              </a:rPr>
              <a:t>Córdoba, </a:t>
            </a:r>
            <a:r>
              <a:rPr lang="en-US" sz="2600" b="1" dirty="0" err="1" smtClean="0">
                <a:latin typeface="Arial Narrow" pitchFamily="34" charset="0"/>
                <a:cs typeface="Arial" pitchFamily="34" charset="0"/>
              </a:rPr>
              <a:t>República</a:t>
            </a:r>
            <a:r>
              <a:rPr lang="en-US" sz="2600" b="1" dirty="0" smtClean="0">
                <a:latin typeface="Arial Narrow" pitchFamily="34" charset="0"/>
                <a:cs typeface="Arial" pitchFamily="34" charset="0"/>
              </a:rPr>
              <a:t> Argentina</a:t>
            </a:r>
          </a:p>
          <a:p>
            <a:endParaRPr lang="es-AR" dirty="0"/>
          </a:p>
        </p:txBody>
      </p:sp>
    </p:spTree>
    <p:extLst>
      <p:ext uri="{BB962C8B-B14F-4D97-AF65-F5344CB8AC3E}">
        <p14:creationId xmlns:p14="http://schemas.microsoft.com/office/powerpoint/2010/main" val="2507111063"/>
      </p:ext>
    </p:extLst>
  </p:cSld>
  <p:clrMapOvr>
    <a:masterClrMapping/>
  </p:clrMapOvr>
  <mc:AlternateContent xmlns:mc="http://schemas.openxmlformats.org/markup-compatibility/2006" xmlns:p14="http://schemas.microsoft.com/office/powerpoint/2010/main">
    <mc:Choice Requires="p14">
      <p:transition p14:dur="10" advClick="0" advTm="20000"/>
    </mc:Choice>
    <mc:Fallback xmlns="">
      <p:transition advClick="0" advTm="20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76672"/>
            <a:ext cx="8229600" cy="1196752"/>
          </a:xfrm>
        </p:spPr>
        <p:txBody>
          <a:bodyPr>
            <a:normAutofit fontScale="90000"/>
          </a:bodyPr>
          <a:lstStyle/>
          <a:p>
            <a:pPr algn="ctr"/>
            <a:r>
              <a:rPr lang="es-AR" sz="6000" dirty="0" err="1" smtClean="0">
                <a:latin typeface="Arial Narrow" pitchFamily="34" charset="0"/>
              </a:rPr>
              <a:t>Conclusions</a:t>
            </a:r>
            <a:r>
              <a:rPr lang="es-AR" sz="3200" dirty="0" smtClean="0"/>
              <a:t/>
            </a:r>
            <a:br>
              <a:rPr lang="es-AR" sz="3200" dirty="0" smtClean="0"/>
            </a:br>
            <a:endParaRPr lang="es-AR" sz="3200" dirty="0"/>
          </a:p>
        </p:txBody>
      </p:sp>
      <p:sp>
        <p:nvSpPr>
          <p:cNvPr id="3" name="2 Marcador de contenido"/>
          <p:cNvSpPr>
            <a:spLocks noGrp="1"/>
          </p:cNvSpPr>
          <p:nvPr>
            <p:ph idx="1"/>
          </p:nvPr>
        </p:nvSpPr>
        <p:spPr>
          <a:xfrm>
            <a:off x="0" y="1052736"/>
            <a:ext cx="9036496" cy="5544616"/>
          </a:xfrm>
        </p:spPr>
        <p:txBody>
          <a:bodyPr>
            <a:normAutofit lnSpcReduction="10000"/>
          </a:bodyPr>
          <a:lstStyle/>
          <a:p>
            <a:pPr marL="0" indent="0" algn="just">
              <a:buNone/>
            </a:pPr>
            <a:endParaRPr lang="en-US" dirty="0" smtClean="0"/>
          </a:p>
          <a:p>
            <a:pPr algn="just">
              <a:buFont typeface="Wingdings" pitchFamily="2" charset="2"/>
              <a:buChar char="Ø"/>
            </a:pPr>
            <a:r>
              <a:rPr lang="es-AR" dirty="0" err="1" smtClean="0">
                <a:latin typeface="Arial Narrow" pitchFamily="34" charset="0"/>
              </a:rPr>
              <a:t>Primary</a:t>
            </a:r>
            <a:r>
              <a:rPr lang="es-AR" dirty="0" smtClean="0">
                <a:latin typeface="Arial Narrow" pitchFamily="34" charset="0"/>
              </a:rPr>
              <a:t> </a:t>
            </a:r>
            <a:r>
              <a:rPr lang="es-AR" dirty="0" err="1" smtClean="0">
                <a:latin typeface="Arial Narrow" pitchFamily="34" charset="0"/>
              </a:rPr>
              <a:t>hypothesis</a:t>
            </a:r>
            <a:r>
              <a:rPr lang="es-AR" dirty="0" smtClean="0">
                <a:latin typeface="Arial Narrow" pitchFamily="34" charset="0"/>
              </a:rPr>
              <a:t> </a:t>
            </a:r>
            <a:r>
              <a:rPr lang="es-AR" dirty="0" err="1" smtClean="0">
                <a:latin typeface="Arial Narrow" pitchFamily="34" charset="0"/>
              </a:rPr>
              <a:t>is</a:t>
            </a:r>
            <a:r>
              <a:rPr lang="es-AR" dirty="0" smtClean="0">
                <a:latin typeface="Arial Narrow" pitchFamily="34" charset="0"/>
              </a:rPr>
              <a:t> </a:t>
            </a:r>
            <a:r>
              <a:rPr lang="es-AR" dirty="0" err="1" smtClean="0">
                <a:latin typeface="Arial Narrow" pitchFamily="34" charset="0"/>
              </a:rPr>
              <a:t>confirmed</a:t>
            </a:r>
            <a:r>
              <a:rPr lang="es-AR" dirty="0">
                <a:latin typeface="Arial Narrow" pitchFamily="34" charset="0"/>
              </a:rPr>
              <a:t>:</a:t>
            </a:r>
            <a:r>
              <a:rPr lang="es-AR" dirty="0" smtClean="0">
                <a:latin typeface="Arial Narrow" pitchFamily="34" charset="0"/>
              </a:rPr>
              <a:t> a </a:t>
            </a:r>
            <a:r>
              <a:rPr lang="es-AR" dirty="0" err="1" smtClean="0">
                <a:latin typeface="Arial Narrow" pitchFamily="34" charset="0"/>
              </a:rPr>
              <a:t>great</a:t>
            </a:r>
            <a:r>
              <a:rPr lang="es-AR" dirty="0" smtClean="0">
                <a:latin typeface="Arial Narrow" pitchFamily="34" charset="0"/>
              </a:rPr>
              <a:t> </a:t>
            </a:r>
            <a:r>
              <a:rPr lang="es-AR" dirty="0" err="1" smtClean="0">
                <a:latin typeface="Arial Narrow" pitchFamily="34" charset="0"/>
              </a:rPr>
              <a:t>disparity</a:t>
            </a:r>
            <a:r>
              <a:rPr lang="es-AR" dirty="0" smtClean="0">
                <a:latin typeface="Arial Narrow" pitchFamily="34" charset="0"/>
              </a:rPr>
              <a:t> </a:t>
            </a:r>
            <a:r>
              <a:rPr lang="es-AR" dirty="0" err="1" smtClean="0">
                <a:latin typeface="Arial Narrow" pitchFamily="34" charset="0"/>
              </a:rPr>
              <a:t>between</a:t>
            </a:r>
            <a:r>
              <a:rPr lang="es-AR" dirty="0" smtClean="0">
                <a:latin typeface="Arial Narrow" pitchFamily="34" charset="0"/>
              </a:rPr>
              <a:t> </a:t>
            </a:r>
            <a:r>
              <a:rPr lang="es-AR" dirty="0" err="1" smtClean="0">
                <a:latin typeface="Arial Narrow" pitchFamily="34" charset="0"/>
              </a:rPr>
              <a:t>different</a:t>
            </a:r>
            <a:r>
              <a:rPr lang="es-AR" dirty="0" smtClean="0">
                <a:latin typeface="Arial Narrow" pitchFamily="34" charset="0"/>
              </a:rPr>
              <a:t> </a:t>
            </a:r>
            <a:r>
              <a:rPr lang="es-AR" dirty="0" err="1" smtClean="0">
                <a:latin typeface="Arial Narrow" pitchFamily="34" charset="0"/>
              </a:rPr>
              <a:t>companies</a:t>
            </a:r>
            <a:r>
              <a:rPr lang="es-AR" dirty="0" smtClean="0">
                <a:latin typeface="Arial Narrow" pitchFamily="34" charset="0"/>
              </a:rPr>
              <a:t> </a:t>
            </a:r>
            <a:r>
              <a:rPr lang="es-AR" dirty="0" err="1" smtClean="0">
                <a:latin typeface="Arial Narrow" pitchFamily="34" charset="0"/>
              </a:rPr>
              <a:t>from</a:t>
            </a:r>
            <a:r>
              <a:rPr lang="es-AR" dirty="0" smtClean="0">
                <a:latin typeface="Arial Narrow" pitchFamily="34" charset="0"/>
              </a:rPr>
              <a:t> </a:t>
            </a:r>
            <a:r>
              <a:rPr lang="es-AR" dirty="0" err="1" smtClean="0">
                <a:latin typeface="Arial Narrow" pitchFamily="34" charset="0"/>
              </a:rPr>
              <a:t>different</a:t>
            </a:r>
            <a:r>
              <a:rPr lang="es-AR" dirty="0" smtClean="0">
                <a:latin typeface="Arial Narrow" pitchFamily="34" charset="0"/>
              </a:rPr>
              <a:t> places. </a:t>
            </a:r>
          </a:p>
          <a:p>
            <a:pPr marL="0" indent="0" algn="just">
              <a:buNone/>
            </a:pPr>
            <a:endParaRPr lang="es-AR" dirty="0" smtClean="0">
              <a:latin typeface="Arial Narrow" pitchFamily="34" charset="0"/>
            </a:endParaRPr>
          </a:p>
          <a:p>
            <a:pPr algn="just">
              <a:buFont typeface="Wingdings" pitchFamily="2" charset="2"/>
              <a:buChar char="Ø"/>
            </a:pPr>
            <a:r>
              <a:rPr lang="en-US" dirty="0" smtClean="0">
                <a:latin typeface="Arial Narrow" pitchFamily="34" charset="0"/>
              </a:rPr>
              <a:t>Therefore </a:t>
            </a:r>
            <a:r>
              <a:rPr lang="en-US" dirty="0">
                <a:latin typeface="Arial Narrow" pitchFamily="34" charset="0"/>
              </a:rPr>
              <a:t>it is necessary </a:t>
            </a:r>
            <a:r>
              <a:rPr lang="en-US" dirty="0" smtClean="0">
                <a:latin typeface="Arial Narrow" pitchFamily="34" charset="0"/>
              </a:rPr>
              <a:t>to:</a:t>
            </a:r>
          </a:p>
          <a:p>
            <a:pPr marL="540000" indent="180000" algn="just"/>
            <a:r>
              <a:rPr lang="en-US" dirty="0" smtClean="0">
                <a:latin typeface="Arial Narrow" pitchFamily="34" charset="0"/>
              </a:rPr>
              <a:t>Correct the rates </a:t>
            </a:r>
            <a:r>
              <a:rPr lang="en-US" dirty="0">
                <a:latin typeface="Arial Narrow" pitchFamily="34" charset="0"/>
              </a:rPr>
              <a:t>for the true costs of </a:t>
            </a:r>
            <a:r>
              <a:rPr lang="en-US" dirty="0" smtClean="0">
                <a:latin typeface="Arial Narrow" pitchFamily="34" charset="0"/>
              </a:rPr>
              <a:t>delivery.</a:t>
            </a:r>
            <a:endParaRPr lang="en-US" dirty="0" smtClean="0">
              <a:latin typeface="Arial Narrow" pitchFamily="34" charset="0"/>
            </a:endParaRPr>
          </a:p>
          <a:p>
            <a:pPr marL="540000" indent="180000" algn="just"/>
            <a:r>
              <a:rPr lang="en-US" dirty="0" smtClean="0">
                <a:latin typeface="Arial Narrow" pitchFamily="34" charset="0"/>
              </a:rPr>
              <a:t>Standardize and generalize quality </a:t>
            </a:r>
            <a:r>
              <a:rPr lang="en-US" dirty="0" smtClean="0">
                <a:latin typeface="Arial Narrow" pitchFamily="34" charset="0"/>
              </a:rPr>
              <a:t>monitoring. </a:t>
            </a:r>
            <a:endParaRPr lang="en-US" dirty="0">
              <a:latin typeface="Arial Narrow" pitchFamily="34" charset="0"/>
            </a:endParaRPr>
          </a:p>
          <a:p>
            <a:pPr marL="540000" indent="180000" algn="just"/>
            <a:r>
              <a:rPr lang="en-US" dirty="0">
                <a:latin typeface="Arial Narrow" pitchFamily="34" charset="0"/>
              </a:rPr>
              <a:t>N</a:t>
            </a:r>
            <a:r>
              <a:rPr lang="en-US" dirty="0" smtClean="0">
                <a:latin typeface="Arial Narrow" pitchFamily="34" charset="0"/>
              </a:rPr>
              <a:t>ew and more efficient technologies in the use of </a:t>
            </a:r>
            <a:r>
              <a:rPr lang="en-US" dirty="0" smtClean="0">
                <a:latin typeface="Arial Narrow" pitchFamily="34" charset="0"/>
              </a:rPr>
              <a:t>resources. </a:t>
            </a:r>
            <a:endParaRPr lang="en-US" dirty="0" smtClean="0">
              <a:latin typeface="Arial Narrow" pitchFamily="34" charset="0"/>
            </a:endParaRPr>
          </a:p>
          <a:p>
            <a:pPr marL="540000" indent="0" algn="just">
              <a:buNone/>
            </a:pPr>
            <a:endParaRPr lang="en-US" dirty="0" smtClean="0">
              <a:latin typeface="Arial Narrow" pitchFamily="34" charset="0"/>
            </a:endParaRPr>
          </a:p>
          <a:p>
            <a:pPr algn="just">
              <a:buFont typeface="Wingdings" pitchFamily="2" charset="2"/>
              <a:buChar char="Ø"/>
            </a:pPr>
            <a:r>
              <a:rPr lang="en-US" dirty="0" smtClean="0">
                <a:latin typeface="Arial Narrow" pitchFamily="34" charset="0"/>
              </a:rPr>
              <a:t>New questions have </a:t>
            </a:r>
            <a:r>
              <a:rPr lang="en-US" dirty="0" err="1" smtClean="0">
                <a:latin typeface="Arial Narrow" pitchFamily="34" charset="0"/>
              </a:rPr>
              <a:t>arised</a:t>
            </a:r>
            <a:r>
              <a:rPr lang="en-US" dirty="0">
                <a:latin typeface="Arial Narrow" pitchFamily="34" charset="0"/>
              </a:rPr>
              <a:t>:</a:t>
            </a:r>
            <a:endParaRPr lang="en-US" dirty="0" smtClean="0">
              <a:latin typeface="Arial Narrow" pitchFamily="34" charset="0"/>
            </a:endParaRPr>
          </a:p>
          <a:p>
            <a:pPr marL="540000" indent="180000" algn="just"/>
            <a:r>
              <a:rPr lang="en-US" dirty="0" smtClean="0">
                <a:latin typeface="Arial Narrow" pitchFamily="34" charset="0"/>
              </a:rPr>
              <a:t>What is it necessary to improve this situation in terms of </a:t>
            </a:r>
            <a:r>
              <a:rPr lang="en-US" dirty="0" err="1" smtClean="0">
                <a:latin typeface="Arial Narrow" pitchFamily="34" charset="0"/>
              </a:rPr>
              <a:t>bussiness</a:t>
            </a:r>
            <a:r>
              <a:rPr lang="en-US" dirty="0" smtClean="0">
                <a:latin typeface="Arial Narrow" pitchFamily="34" charset="0"/>
              </a:rPr>
              <a:t>             competitiveness, equity and environmental management?</a:t>
            </a:r>
          </a:p>
          <a:p>
            <a:pPr marL="540000" indent="180000" algn="just"/>
            <a:r>
              <a:rPr lang="en-US" dirty="0" smtClean="0">
                <a:latin typeface="Arial Narrow" pitchFamily="34" charset="0"/>
              </a:rPr>
              <a:t>Which are the clue spots to solve the structural issues</a:t>
            </a:r>
            <a:r>
              <a:rPr lang="en-US" dirty="0" smtClean="0">
                <a:latin typeface="Arial Narrow" pitchFamily="34" charset="0"/>
              </a:rPr>
              <a:t>?</a:t>
            </a:r>
            <a:endParaRPr lang="en-US" dirty="0" smtClean="0">
              <a:latin typeface="Arial Narrow" pitchFamily="34" charset="0"/>
            </a:endParaRPr>
          </a:p>
        </p:txBody>
      </p:sp>
    </p:spTree>
    <p:extLst>
      <p:ext uri="{BB962C8B-B14F-4D97-AF65-F5344CB8AC3E}">
        <p14:creationId xmlns:p14="http://schemas.microsoft.com/office/powerpoint/2010/main" val="3292609651"/>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1340768"/>
            <a:ext cx="7772400" cy="4571999"/>
          </a:xfrm>
        </p:spPr>
        <p:txBody>
          <a:bodyPr>
            <a:normAutofit/>
          </a:bodyPr>
          <a:lstStyle/>
          <a:p>
            <a:pPr algn="ctr"/>
            <a:r>
              <a:rPr lang="en-US" sz="4800" i="1" cap="none" dirty="0" smtClean="0"/>
              <a:t>Thank you for your attention</a:t>
            </a:r>
            <a:r>
              <a:rPr lang="en-US" sz="4400" i="1" cap="none" dirty="0" smtClean="0"/>
              <a:t/>
            </a:r>
            <a:br>
              <a:rPr lang="en-US" sz="4400" i="1" cap="none" dirty="0" smtClean="0"/>
            </a:br>
            <a:r>
              <a:rPr lang="en-US" sz="4400" i="1" cap="none" dirty="0" smtClean="0"/>
              <a:t/>
            </a:r>
            <a:br>
              <a:rPr lang="en-US" sz="4400" i="1" cap="none" dirty="0" smtClean="0"/>
            </a:br>
            <a:r>
              <a:rPr lang="en-US" sz="4400" i="1" dirty="0" smtClean="0"/>
              <a:t/>
            </a:r>
            <a:br>
              <a:rPr lang="en-US" sz="4400" i="1" dirty="0" smtClean="0"/>
            </a:br>
            <a:r>
              <a:rPr lang="en-US" sz="4000" i="1" dirty="0" smtClean="0"/>
              <a:t/>
            </a:r>
            <a:br>
              <a:rPr lang="en-US" sz="4000" i="1" dirty="0" smtClean="0"/>
            </a:br>
            <a:r>
              <a:rPr lang="en-US" sz="4000" i="1" dirty="0"/>
              <a:t/>
            </a:r>
            <a:br>
              <a:rPr lang="en-US" sz="4000" i="1" dirty="0"/>
            </a:br>
            <a:endParaRPr lang="es-AR" sz="4000" i="1" dirty="0"/>
          </a:p>
        </p:txBody>
      </p:sp>
    </p:spTree>
    <p:extLst>
      <p:ext uri="{BB962C8B-B14F-4D97-AF65-F5344CB8AC3E}">
        <p14:creationId xmlns:p14="http://schemas.microsoft.com/office/powerpoint/2010/main" val="1834513629"/>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711349"/>
            <a:ext cx="8229600" cy="4525963"/>
          </a:xfrm>
        </p:spPr>
        <p:txBody>
          <a:bodyPr vert="horz" lIns="91440" tIns="45720" rIns="91440" bIns="45720" rtlCol="0">
            <a:normAutofit/>
          </a:bodyPr>
          <a:lstStyle/>
          <a:p>
            <a:pPr marL="0" indent="0" algn="just">
              <a:buNone/>
            </a:pPr>
            <a:r>
              <a:rPr lang="en-AU" sz="2800" dirty="0">
                <a:latin typeface="Arial Narrow" pitchFamily="34" charset="0"/>
              </a:rPr>
              <a:t>This paper </a:t>
            </a:r>
            <a:r>
              <a:rPr lang="en-AU" sz="2800" dirty="0" err="1">
                <a:latin typeface="Arial Narrow" pitchFamily="34" charset="0"/>
              </a:rPr>
              <a:t>analyzes</a:t>
            </a:r>
            <a:r>
              <a:rPr lang="en-AU" sz="2800" dirty="0">
                <a:latin typeface="Arial Narrow" pitchFamily="34" charset="0"/>
              </a:rPr>
              <a:t> the situation of services of water and electricity in the province of Córdoba; in particular, the quality, rates, tax burden and the effects on the competitiveness of SMEs located in that province.</a:t>
            </a:r>
          </a:p>
          <a:p>
            <a:pPr marL="0" indent="0" algn="just">
              <a:buNone/>
            </a:pPr>
            <a:endParaRPr lang="en-AU" sz="2800" dirty="0" smtClean="0">
              <a:latin typeface="Arial Narrow" pitchFamily="34" charset="0"/>
            </a:endParaRPr>
          </a:p>
          <a:p>
            <a:pPr marL="0" indent="0" algn="just">
              <a:buNone/>
            </a:pPr>
            <a:r>
              <a:rPr lang="en-AU" sz="2800" dirty="0" smtClean="0">
                <a:latin typeface="Arial Narrow" pitchFamily="34" charset="0"/>
              </a:rPr>
              <a:t>The </a:t>
            </a:r>
            <a:r>
              <a:rPr lang="en-AU" sz="2800" dirty="0">
                <a:latin typeface="Arial Narrow" pitchFamily="34" charset="0"/>
              </a:rPr>
              <a:t>interest of the study was originated in the presumption of significant differences around the variables mentioned in two dimensions: among provincial jurisdictions and among the different municipalities and communes. </a:t>
            </a:r>
            <a:endParaRPr lang="es-AR" sz="2800" dirty="0">
              <a:latin typeface="Arial Narrow" pitchFamily="34" charset="0"/>
            </a:endParaRPr>
          </a:p>
          <a:p>
            <a:pPr algn="just">
              <a:buFont typeface="Wingdings" pitchFamily="2" charset="2"/>
              <a:buChar char="Ø"/>
            </a:pPr>
            <a:endParaRPr lang="es-AR" sz="2800" dirty="0">
              <a:latin typeface="Arial Narrow" pitchFamily="34" charset="0"/>
            </a:endParaRPr>
          </a:p>
        </p:txBody>
      </p:sp>
      <p:sp>
        <p:nvSpPr>
          <p:cNvPr id="6" name="1 Título"/>
          <p:cNvSpPr>
            <a:spLocks noGrp="1"/>
          </p:cNvSpPr>
          <p:nvPr>
            <p:ph type="title"/>
          </p:nvPr>
        </p:nvSpPr>
        <p:spPr>
          <a:xfrm>
            <a:off x="1619672" y="0"/>
            <a:ext cx="5791200" cy="1371600"/>
          </a:xfrm>
        </p:spPr>
        <p:txBody>
          <a:bodyPr>
            <a:normAutofit/>
          </a:bodyPr>
          <a:lstStyle/>
          <a:p>
            <a:pPr algn="ctr"/>
            <a:r>
              <a:rPr lang="es-AR" dirty="0" err="1" smtClean="0">
                <a:latin typeface="Arial Narrow" pitchFamily="34" charset="0"/>
              </a:rPr>
              <a:t>Introduction</a:t>
            </a:r>
            <a:endParaRPr lang="es-AR" dirty="0">
              <a:latin typeface="Arial Narrow" pitchFamily="34" charset="0"/>
            </a:endParaRPr>
          </a:p>
        </p:txBody>
      </p:sp>
    </p:spTree>
    <p:extLst>
      <p:ext uri="{BB962C8B-B14F-4D97-AF65-F5344CB8AC3E}">
        <p14:creationId xmlns:p14="http://schemas.microsoft.com/office/powerpoint/2010/main" val="1048076178"/>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0"/>
            <a:ext cx="5791200" cy="1371600"/>
          </a:xfrm>
        </p:spPr>
        <p:txBody>
          <a:bodyPr>
            <a:normAutofit/>
          </a:bodyPr>
          <a:lstStyle/>
          <a:p>
            <a:pPr algn="ctr"/>
            <a:r>
              <a:rPr lang="es-AR" dirty="0" err="1">
                <a:latin typeface="Arial Narrow" pitchFamily="34" charset="0"/>
              </a:rPr>
              <a:t>Methodology</a:t>
            </a:r>
            <a:endParaRPr lang="es-AR" dirty="0">
              <a:latin typeface="Arial Narrow" pitchFamily="34" charset="0"/>
            </a:endParaRPr>
          </a:p>
        </p:txBody>
      </p:sp>
      <p:sp>
        <p:nvSpPr>
          <p:cNvPr id="3" name="2 Marcador de contenido"/>
          <p:cNvSpPr>
            <a:spLocks noGrp="1"/>
          </p:cNvSpPr>
          <p:nvPr>
            <p:ph idx="1"/>
          </p:nvPr>
        </p:nvSpPr>
        <p:spPr>
          <a:xfrm>
            <a:off x="683568" y="2204864"/>
            <a:ext cx="7620000" cy="4373563"/>
          </a:xfrm>
        </p:spPr>
        <p:txBody>
          <a:bodyPr>
            <a:normAutofit/>
          </a:bodyPr>
          <a:lstStyle/>
          <a:p>
            <a:pPr algn="just">
              <a:buFont typeface="Wingdings" pitchFamily="2" charset="2"/>
              <a:buChar char="Ø"/>
            </a:pPr>
            <a:r>
              <a:rPr lang="en-US" sz="2800" dirty="0" smtClean="0">
                <a:latin typeface="Arial Narrow" pitchFamily="34" charset="0"/>
              </a:rPr>
              <a:t>Literature Review and Industry </a:t>
            </a:r>
            <a:r>
              <a:rPr lang="en-US" sz="2800" dirty="0" smtClean="0">
                <a:latin typeface="Arial Narrow" pitchFamily="34" charset="0"/>
              </a:rPr>
              <a:t>Laws.</a:t>
            </a:r>
          </a:p>
          <a:p>
            <a:pPr marL="0" indent="0" algn="just">
              <a:buNone/>
            </a:pPr>
            <a:r>
              <a:rPr lang="en-US" sz="2800" dirty="0" smtClean="0">
                <a:latin typeface="Arial Narrow" pitchFamily="34" charset="0"/>
              </a:rPr>
              <a:t> </a:t>
            </a:r>
            <a:endParaRPr lang="en-US" sz="2800" dirty="0" smtClean="0">
              <a:latin typeface="Arial Narrow" pitchFamily="34" charset="0"/>
            </a:endParaRPr>
          </a:p>
          <a:p>
            <a:pPr algn="just">
              <a:buFont typeface="Wingdings" pitchFamily="2" charset="2"/>
              <a:buChar char="Ø"/>
            </a:pPr>
            <a:r>
              <a:rPr lang="es-AR" sz="2800" dirty="0" smtClean="0">
                <a:latin typeface="Arial Narrow" pitchFamily="34" charset="0"/>
              </a:rPr>
              <a:t>Interviews </a:t>
            </a:r>
            <a:r>
              <a:rPr lang="es-AR" sz="2800" dirty="0" err="1">
                <a:latin typeface="Arial Narrow" pitchFamily="34" charset="0"/>
              </a:rPr>
              <a:t>with</a:t>
            </a:r>
            <a:r>
              <a:rPr lang="es-AR" sz="2800" dirty="0">
                <a:latin typeface="Arial Narrow" pitchFamily="34" charset="0"/>
              </a:rPr>
              <a:t> </a:t>
            </a:r>
            <a:r>
              <a:rPr lang="es-AR" sz="2800" dirty="0" err="1">
                <a:latin typeface="Arial Narrow" pitchFamily="34" charset="0"/>
              </a:rPr>
              <a:t>qualified</a:t>
            </a:r>
            <a:r>
              <a:rPr lang="es-AR" sz="2800" dirty="0">
                <a:latin typeface="Arial Narrow" pitchFamily="34" charset="0"/>
              </a:rPr>
              <a:t> </a:t>
            </a:r>
            <a:r>
              <a:rPr lang="es-AR" sz="2800" dirty="0" err="1">
                <a:latin typeface="Arial Narrow" pitchFamily="34" charset="0"/>
              </a:rPr>
              <a:t>informants</a:t>
            </a:r>
            <a:r>
              <a:rPr lang="es-AR" sz="2800" dirty="0">
                <a:latin typeface="Arial Narrow" pitchFamily="34" charset="0"/>
              </a:rPr>
              <a:t> and </a:t>
            </a:r>
            <a:r>
              <a:rPr lang="es-AR" sz="2800" dirty="0" err="1">
                <a:latin typeface="Arial Narrow" pitchFamily="34" charset="0"/>
              </a:rPr>
              <a:t>presidents</a:t>
            </a:r>
            <a:r>
              <a:rPr lang="es-AR" sz="2800" dirty="0">
                <a:latin typeface="Arial Narrow" pitchFamily="34" charset="0"/>
              </a:rPr>
              <a:t> of </a:t>
            </a:r>
            <a:r>
              <a:rPr lang="es-AR" sz="2800" dirty="0" err="1">
                <a:latin typeface="Arial Narrow" pitchFamily="34" charset="0"/>
              </a:rPr>
              <a:t>companies</a:t>
            </a:r>
            <a:r>
              <a:rPr lang="es-AR" sz="2800" dirty="0">
                <a:latin typeface="Arial Narrow" pitchFamily="34" charset="0"/>
              </a:rPr>
              <a:t> </a:t>
            </a:r>
            <a:r>
              <a:rPr lang="es-AR" sz="2800" dirty="0" smtClean="0">
                <a:latin typeface="Arial Narrow" pitchFamily="34" charset="0"/>
              </a:rPr>
              <a:t>to </a:t>
            </a:r>
            <a:r>
              <a:rPr lang="es-AR" sz="2800" dirty="0">
                <a:latin typeface="Arial Narrow" pitchFamily="34" charset="0"/>
              </a:rPr>
              <a:t>describe </a:t>
            </a:r>
            <a:r>
              <a:rPr lang="es-AR" sz="2800" dirty="0" err="1">
                <a:latin typeface="Arial Narrow" pitchFamily="34" charset="0"/>
              </a:rPr>
              <a:t>different</a:t>
            </a:r>
            <a:r>
              <a:rPr lang="es-AR" sz="2800" dirty="0">
                <a:latin typeface="Arial Narrow" pitchFamily="34" charset="0"/>
              </a:rPr>
              <a:t> </a:t>
            </a:r>
            <a:r>
              <a:rPr lang="es-AR" sz="2800" dirty="0" err="1">
                <a:latin typeface="Arial Narrow" pitchFamily="34" charset="0"/>
              </a:rPr>
              <a:t>forms</a:t>
            </a:r>
            <a:r>
              <a:rPr lang="es-AR" sz="2800" dirty="0">
                <a:latin typeface="Arial Narrow" pitchFamily="34" charset="0"/>
              </a:rPr>
              <a:t> of </a:t>
            </a:r>
            <a:r>
              <a:rPr lang="es-AR" sz="2800" dirty="0" err="1">
                <a:latin typeface="Arial Narrow" pitchFamily="34" charset="0"/>
              </a:rPr>
              <a:t>managing</a:t>
            </a:r>
            <a:r>
              <a:rPr lang="es-AR" sz="2800" dirty="0">
                <a:latin typeface="Arial Narrow" pitchFamily="34" charset="0"/>
              </a:rPr>
              <a:t> </a:t>
            </a:r>
            <a:r>
              <a:rPr lang="es-AR" sz="2800" dirty="0" err="1">
                <a:latin typeface="Arial Narrow" pitchFamily="34" charset="0"/>
              </a:rPr>
              <a:t>resources</a:t>
            </a:r>
            <a:r>
              <a:rPr lang="es-AR" sz="2800" dirty="0">
                <a:latin typeface="Arial Narrow" pitchFamily="34" charset="0"/>
              </a:rPr>
              <a:t> and </a:t>
            </a:r>
            <a:r>
              <a:rPr lang="es-AR" sz="2800" dirty="0" err="1">
                <a:latin typeface="Arial Narrow" pitchFamily="34" charset="0"/>
              </a:rPr>
              <a:t>ways</a:t>
            </a:r>
            <a:r>
              <a:rPr lang="es-AR" sz="2800" dirty="0">
                <a:latin typeface="Arial Narrow" pitchFamily="34" charset="0"/>
              </a:rPr>
              <a:t> of </a:t>
            </a:r>
            <a:r>
              <a:rPr lang="es-AR" sz="2800" dirty="0" err="1">
                <a:latin typeface="Arial Narrow" pitchFamily="34" charset="0"/>
              </a:rPr>
              <a:t>determining</a:t>
            </a:r>
            <a:r>
              <a:rPr lang="es-AR" sz="2800" dirty="0">
                <a:latin typeface="Arial Narrow" pitchFamily="34" charset="0"/>
              </a:rPr>
              <a:t> </a:t>
            </a:r>
            <a:r>
              <a:rPr lang="es-AR" sz="2800" dirty="0" err="1" smtClean="0">
                <a:latin typeface="Arial Narrow" pitchFamily="34" charset="0"/>
              </a:rPr>
              <a:t>tariffs</a:t>
            </a:r>
            <a:r>
              <a:rPr lang="es-AR" sz="2800" dirty="0" smtClean="0">
                <a:latin typeface="Arial Narrow" pitchFamily="34" charset="0"/>
              </a:rPr>
              <a:t>. </a:t>
            </a:r>
            <a:endParaRPr lang="es-AR" sz="2800" dirty="0" smtClean="0">
              <a:latin typeface="Arial Narrow" pitchFamily="34" charset="0"/>
            </a:endParaRPr>
          </a:p>
          <a:p>
            <a:pPr algn="just">
              <a:buFont typeface="Wingdings" pitchFamily="2" charset="2"/>
              <a:buChar char="Ø"/>
            </a:pPr>
            <a:endParaRPr lang="es-AR" sz="2800" dirty="0" smtClean="0">
              <a:latin typeface="Arial Narrow" pitchFamily="34" charset="0"/>
            </a:endParaRPr>
          </a:p>
          <a:p>
            <a:pPr algn="just">
              <a:buFont typeface="Wingdings" pitchFamily="2" charset="2"/>
              <a:buChar char="Ø"/>
            </a:pPr>
            <a:r>
              <a:rPr lang="es-AR" sz="2800" dirty="0" err="1" smtClean="0">
                <a:latin typeface="Arial Narrow" pitchFamily="34" charset="0"/>
              </a:rPr>
              <a:t>Fieldwork</a:t>
            </a:r>
            <a:r>
              <a:rPr lang="es-AR" sz="2800" dirty="0" smtClean="0">
                <a:latin typeface="Arial Narrow" pitchFamily="34" charset="0"/>
              </a:rPr>
              <a:t> </a:t>
            </a:r>
            <a:r>
              <a:rPr lang="es-AR" sz="2800" dirty="0" err="1">
                <a:latin typeface="Arial Narrow" pitchFamily="34" charset="0"/>
              </a:rPr>
              <a:t>from</a:t>
            </a:r>
            <a:r>
              <a:rPr lang="es-AR" sz="2800" dirty="0">
                <a:latin typeface="Arial Narrow" pitchFamily="34" charset="0"/>
              </a:rPr>
              <a:t> a </a:t>
            </a:r>
            <a:r>
              <a:rPr lang="es-AR" sz="2800" dirty="0" err="1">
                <a:latin typeface="Arial Narrow" pitchFamily="34" charset="0"/>
              </a:rPr>
              <a:t>survey</a:t>
            </a:r>
            <a:r>
              <a:rPr lang="es-AR" sz="2800" dirty="0">
                <a:latin typeface="Arial Narrow" pitchFamily="34" charset="0"/>
              </a:rPr>
              <a:t> </a:t>
            </a:r>
            <a:r>
              <a:rPr lang="es-AR" sz="2800" dirty="0" err="1">
                <a:latin typeface="Arial Narrow" pitchFamily="34" charset="0"/>
              </a:rPr>
              <a:t>by</a:t>
            </a:r>
            <a:r>
              <a:rPr lang="es-AR" sz="2800" dirty="0">
                <a:latin typeface="Arial Narrow" pitchFamily="34" charset="0"/>
              </a:rPr>
              <a:t> </a:t>
            </a:r>
            <a:r>
              <a:rPr lang="es-AR" sz="2800" dirty="0" err="1">
                <a:latin typeface="Arial Narrow" pitchFamily="34" charset="0"/>
              </a:rPr>
              <a:t>surveying</a:t>
            </a:r>
            <a:r>
              <a:rPr lang="es-AR" sz="2800" dirty="0">
                <a:latin typeface="Arial Narrow" pitchFamily="34" charset="0"/>
              </a:rPr>
              <a:t> a </a:t>
            </a:r>
            <a:r>
              <a:rPr lang="es-AR" sz="2800" dirty="0" err="1">
                <a:latin typeface="Arial Narrow" pitchFamily="34" charset="0"/>
              </a:rPr>
              <a:t>sample</a:t>
            </a:r>
            <a:r>
              <a:rPr lang="es-AR" sz="2800" dirty="0">
                <a:latin typeface="Arial Narrow" pitchFamily="34" charset="0"/>
              </a:rPr>
              <a:t> of industrial </a:t>
            </a:r>
            <a:r>
              <a:rPr lang="es-AR" sz="2800" dirty="0" err="1" smtClean="0">
                <a:latin typeface="Arial Narrow" pitchFamily="34" charset="0"/>
              </a:rPr>
              <a:t>small</a:t>
            </a:r>
            <a:r>
              <a:rPr lang="es-AR" sz="2800" dirty="0" smtClean="0">
                <a:latin typeface="Arial Narrow" pitchFamily="34" charset="0"/>
              </a:rPr>
              <a:t> and </a:t>
            </a:r>
            <a:r>
              <a:rPr lang="es-AR" sz="2800" dirty="0" err="1" smtClean="0">
                <a:latin typeface="Arial Narrow" pitchFamily="34" charset="0"/>
              </a:rPr>
              <a:t>medium</a:t>
            </a:r>
            <a:r>
              <a:rPr lang="es-AR" sz="2800" dirty="0" smtClean="0">
                <a:latin typeface="Arial Narrow" pitchFamily="34" charset="0"/>
              </a:rPr>
              <a:t> </a:t>
            </a:r>
            <a:r>
              <a:rPr lang="es-AR" sz="2800" dirty="0" err="1" smtClean="0">
                <a:latin typeface="Arial Narrow" pitchFamily="34" charset="0"/>
              </a:rPr>
              <a:t>enterprises</a:t>
            </a:r>
            <a:r>
              <a:rPr lang="es-AR" sz="2800" dirty="0" smtClean="0">
                <a:latin typeface="Arial Narrow" pitchFamily="34" charset="0"/>
              </a:rPr>
              <a:t>. </a:t>
            </a:r>
            <a:endParaRPr lang="es-AR" sz="2800" dirty="0">
              <a:latin typeface="Arial Narrow" pitchFamily="34" charset="0"/>
            </a:endParaRPr>
          </a:p>
        </p:txBody>
      </p:sp>
    </p:spTree>
    <p:extLst>
      <p:ext uri="{BB962C8B-B14F-4D97-AF65-F5344CB8AC3E}">
        <p14:creationId xmlns:p14="http://schemas.microsoft.com/office/powerpoint/2010/main" val="1926015726"/>
      </p:ext>
    </p:extLst>
  </p:cSld>
  <p:clrMapOvr>
    <a:masterClrMapping/>
  </p:clrMapOvr>
  <mc:AlternateContent xmlns:mc="http://schemas.openxmlformats.org/markup-compatibility/2006" xmlns:p14="http://schemas.microsoft.com/office/powerpoint/2010/main">
    <mc:Choice Requires="p14">
      <p:transition spd="slow" p14:dur="2000" advClick="0" advTm="45000"/>
    </mc:Choice>
    <mc:Fallback xmlns="">
      <p:transition spd="slow" advClick="0" advTm="45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err="1" smtClean="0"/>
              <a:t>Result</a:t>
            </a:r>
            <a:r>
              <a:rPr lang="es-AR" dirty="0" smtClean="0"/>
              <a:t> 1</a:t>
            </a:r>
            <a:endParaRPr lang="en-AU" dirty="0"/>
          </a:p>
        </p:txBody>
      </p:sp>
      <p:sp>
        <p:nvSpPr>
          <p:cNvPr id="3" name="Content Placeholder 2"/>
          <p:cNvSpPr>
            <a:spLocks noGrp="1"/>
          </p:cNvSpPr>
          <p:nvPr>
            <p:ph idx="1"/>
          </p:nvPr>
        </p:nvSpPr>
        <p:spPr/>
        <p:txBody>
          <a:bodyPr/>
          <a:lstStyle/>
          <a:p>
            <a:r>
              <a:rPr lang="en-AU" dirty="0"/>
              <a:t>The indirect tax burden on electric power service final rate amounts to a 28.4%, while excess drinking water service rate reached 19.2%. The most significant taxes in respect of aliquots are those applied at the national level. However, according to the partnership of Argentina tax scheme, part of these resources are automatically transferred to the provinces. Since there are no inter-regional variations in national taxes, territorial differences in the burden of indirect taxes come from the differential regimes in each province or city.</a:t>
            </a:r>
          </a:p>
        </p:txBody>
      </p:sp>
    </p:spTree>
    <p:extLst>
      <p:ext uri="{BB962C8B-B14F-4D97-AF65-F5344CB8AC3E}">
        <p14:creationId xmlns:p14="http://schemas.microsoft.com/office/powerpoint/2010/main" val="1260615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err="1" smtClean="0"/>
              <a:t>Result</a:t>
            </a:r>
            <a:r>
              <a:rPr lang="es-AR" dirty="0" smtClean="0"/>
              <a:t> 2</a:t>
            </a:r>
            <a:endParaRPr lang="en-AU" dirty="0"/>
          </a:p>
        </p:txBody>
      </p:sp>
      <p:sp>
        <p:nvSpPr>
          <p:cNvPr id="3" name="Content Placeholder 2"/>
          <p:cNvSpPr>
            <a:spLocks noGrp="1"/>
          </p:cNvSpPr>
          <p:nvPr>
            <p:ph idx="1"/>
          </p:nvPr>
        </p:nvSpPr>
        <p:spPr/>
        <p:txBody>
          <a:bodyPr>
            <a:normAutofit/>
          </a:bodyPr>
          <a:lstStyle/>
          <a:p>
            <a:r>
              <a:rPr lang="en-AU" dirty="0"/>
              <a:t>With respect to companies that provide the services, rates and quality, the provision of the water and energy services in the province of Cordoba is via State, private lenders and cooperatives. However, the characteristics of provision and regulation show differential elements. The consequences in terms of rates and quality of service as a result, are significant</a:t>
            </a:r>
            <a:r>
              <a:rPr lang="en-AU" dirty="0" smtClean="0"/>
              <a:t>.</a:t>
            </a:r>
            <a:endParaRPr lang="en-AU" dirty="0"/>
          </a:p>
        </p:txBody>
      </p:sp>
    </p:spTree>
    <p:extLst>
      <p:ext uri="{BB962C8B-B14F-4D97-AF65-F5344CB8AC3E}">
        <p14:creationId xmlns:p14="http://schemas.microsoft.com/office/powerpoint/2010/main" val="13579645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err="1" smtClean="0"/>
              <a:t>Result</a:t>
            </a:r>
            <a:r>
              <a:rPr lang="es-AR" dirty="0" smtClean="0"/>
              <a:t> 3</a:t>
            </a:r>
            <a:endParaRPr lang="en-AU" dirty="0"/>
          </a:p>
        </p:txBody>
      </p:sp>
      <p:sp>
        <p:nvSpPr>
          <p:cNvPr id="3" name="Content Placeholder 2"/>
          <p:cNvSpPr>
            <a:spLocks noGrp="1"/>
          </p:cNvSpPr>
          <p:nvPr>
            <p:ph idx="1"/>
          </p:nvPr>
        </p:nvSpPr>
        <p:spPr/>
        <p:txBody>
          <a:bodyPr>
            <a:normAutofit/>
          </a:bodyPr>
          <a:lstStyle/>
          <a:p>
            <a:r>
              <a:rPr lang="en-AU" dirty="0"/>
              <a:t>With respect to the perception of entrepreneurs, the field work allows to indicate that sensitivity in production, expressed by employers is greater in the case of electric power both in terms of cost and service cuts. Of all the companies surveyed, 80% declares power input as a productive factor essential for their plants. At the same time, 70% of the companies for which the service is indispensable believes that the cost is high and 30% suffers frequent supply cuts. There do not seem to be significant difference in the perception of companies according to their locations. </a:t>
            </a:r>
          </a:p>
        </p:txBody>
      </p:sp>
    </p:spTree>
    <p:extLst>
      <p:ext uri="{BB962C8B-B14F-4D97-AF65-F5344CB8AC3E}">
        <p14:creationId xmlns:p14="http://schemas.microsoft.com/office/powerpoint/2010/main" val="4236646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AR" dirty="0" err="1" smtClean="0"/>
              <a:t>Result</a:t>
            </a:r>
            <a:r>
              <a:rPr lang="es-AR" dirty="0" smtClean="0"/>
              <a:t> 4</a:t>
            </a:r>
            <a:endParaRPr lang="en-AU" dirty="0"/>
          </a:p>
        </p:txBody>
      </p:sp>
      <p:sp>
        <p:nvSpPr>
          <p:cNvPr id="3" name="Content Placeholder 2"/>
          <p:cNvSpPr>
            <a:spLocks noGrp="1"/>
          </p:cNvSpPr>
          <p:nvPr>
            <p:ph idx="1"/>
          </p:nvPr>
        </p:nvSpPr>
        <p:spPr/>
        <p:txBody>
          <a:bodyPr>
            <a:normAutofit fontScale="92500"/>
          </a:bodyPr>
          <a:lstStyle/>
          <a:p>
            <a:r>
              <a:rPr lang="en-AU" dirty="0"/>
              <a:t>Finally, with regard to the environmental aspects of the production processes of the surveyed companies it can be inferred that 66% of the surveyed firms has not made technological change in order to achieve greater efficiency in the use of water; on the other hand, 39% of these firms has not implemented technological changes for attaining greater efficiency in the use of electric power. None of the surveyed companies used renewable energy, only two firms indicated that they are considering projects in this regard. 76% of companies do some treatment to effluents while 66% mentioned do not have periodic environmental controls by any governmental entity.</a:t>
            </a:r>
          </a:p>
        </p:txBody>
      </p:sp>
    </p:spTree>
    <p:extLst>
      <p:ext uri="{BB962C8B-B14F-4D97-AF65-F5344CB8AC3E}">
        <p14:creationId xmlns:p14="http://schemas.microsoft.com/office/powerpoint/2010/main" val="1996351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188640"/>
            <a:ext cx="9144000" cy="1340768"/>
          </a:xfrm>
        </p:spPr>
        <p:txBody>
          <a:bodyPr>
            <a:normAutofit fontScale="90000"/>
          </a:bodyPr>
          <a:lstStyle/>
          <a:p>
            <a:pPr algn="ctr"/>
            <a:r>
              <a:rPr lang="es-AR" dirty="0" smtClean="0"/>
              <a:t/>
            </a:r>
            <a:br>
              <a:rPr lang="es-AR" dirty="0" smtClean="0"/>
            </a:br>
            <a:r>
              <a:rPr lang="es-AR" dirty="0" smtClean="0"/>
              <a:t/>
            </a:r>
            <a:br>
              <a:rPr lang="es-AR" dirty="0" smtClean="0"/>
            </a:br>
            <a:r>
              <a:rPr lang="es-AR" dirty="0"/>
              <a:t/>
            </a:r>
            <a:br>
              <a:rPr lang="es-AR" dirty="0"/>
            </a:br>
            <a:r>
              <a:rPr lang="es-AR" dirty="0" smtClean="0"/>
              <a:t/>
            </a:r>
            <a:br>
              <a:rPr lang="es-AR" dirty="0" smtClean="0"/>
            </a:br>
            <a:r>
              <a:rPr lang="es-AR" dirty="0"/>
              <a:t/>
            </a:r>
            <a:br>
              <a:rPr lang="es-AR" dirty="0"/>
            </a:br>
            <a:r>
              <a:rPr lang="es-AR" dirty="0" smtClean="0"/>
              <a:t/>
            </a:r>
            <a:br>
              <a:rPr lang="es-AR" dirty="0" smtClean="0"/>
            </a:br>
            <a:r>
              <a:rPr lang="es-AR" dirty="0"/>
              <a:t/>
            </a:r>
            <a:br>
              <a:rPr lang="es-AR" dirty="0"/>
            </a:br>
            <a:r>
              <a:rPr lang="es-AR" dirty="0" smtClean="0"/>
              <a:t/>
            </a:r>
            <a:br>
              <a:rPr lang="es-AR" dirty="0" smtClean="0"/>
            </a:br>
            <a:r>
              <a:rPr lang="es-AR" dirty="0"/>
              <a:t/>
            </a:r>
            <a:br>
              <a:rPr lang="es-AR" dirty="0"/>
            </a:br>
            <a:r>
              <a:rPr lang="es-AR" dirty="0" smtClean="0"/>
              <a:t/>
            </a:r>
            <a:br>
              <a:rPr lang="es-AR" dirty="0" smtClean="0"/>
            </a:br>
            <a:r>
              <a:rPr lang="es-AR" sz="6000" dirty="0" err="1" smtClean="0">
                <a:latin typeface="Arial Narrow" pitchFamily="34" charset="0"/>
              </a:rPr>
              <a:t>Results</a:t>
            </a:r>
            <a:r>
              <a:rPr lang="es-AR" sz="6000" dirty="0" smtClean="0">
                <a:latin typeface="Arial Narrow" pitchFamily="34" charset="0"/>
              </a:rPr>
              <a:t> </a:t>
            </a:r>
            <a:r>
              <a:rPr lang="es-AR" dirty="0"/>
              <a:t/>
            </a:r>
            <a:br>
              <a:rPr lang="es-AR" dirty="0"/>
            </a:br>
            <a:endParaRPr lang="es-AR" dirty="0"/>
          </a:p>
        </p:txBody>
      </p:sp>
      <p:sp>
        <p:nvSpPr>
          <p:cNvPr id="3" name="2 Marcador de contenido"/>
          <p:cNvSpPr>
            <a:spLocks noGrp="1"/>
          </p:cNvSpPr>
          <p:nvPr>
            <p:ph idx="1"/>
          </p:nvPr>
        </p:nvSpPr>
        <p:spPr>
          <a:xfrm>
            <a:off x="0" y="1124744"/>
            <a:ext cx="9036496" cy="5733256"/>
          </a:xfrm>
        </p:spPr>
        <p:txBody>
          <a:bodyPr>
            <a:normAutofit/>
          </a:bodyPr>
          <a:lstStyle/>
          <a:p>
            <a:pPr marL="0" indent="0" algn="ctr">
              <a:buNone/>
            </a:pPr>
            <a:endParaRPr lang="es-AR" dirty="0" smtClean="0"/>
          </a:p>
          <a:p>
            <a:pPr marL="0" indent="0" algn="ctr">
              <a:buNone/>
            </a:pPr>
            <a:endParaRPr lang="es-AR" dirty="0"/>
          </a:p>
        </p:txBody>
      </p:sp>
      <p:graphicFrame>
        <p:nvGraphicFramePr>
          <p:cNvPr id="4" name="3 Tabla"/>
          <p:cNvGraphicFramePr>
            <a:graphicFrameLocks noGrp="1"/>
          </p:cNvGraphicFramePr>
          <p:nvPr>
            <p:extLst>
              <p:ext uri="{D42A27DB-BD31-4B8C-83A1-F6EECF244321}">
                <p14:modId xmlns:p14="http://schemas.microsoft.com/office/powerpoint/2010/main" val="3554957884"/>
              </p:ext>
            </p:extLst>
          </p:nvPr>
        </p:nvGraphicFramePr>
        <p:xfrm>
          <a:off x="0" y="745350"/>
          <a:ext cx="9144000" cy="6099183"/>
        </p:xfrm>
        <a:graphic>
          <a:graphicData uri="http://schemas.openxmlformats.org/drawingml/2006/table">
            <a:tbl>
              <a:tblPr firstRow="1" firstCol="1" bandRow="1"/>
              <a:tblGrid>
                <a:gridCol w="1828800"/>
                <a:gridCol w="1828800"/>
                <a:gridCol w="1828800"/>
                <a:gridCol w="1828800"/>
                <a:gridCol w="1828800"/>
              </a:tblGrid>
              <a:tr h="266081">
                <a:tc>
                  <a:txBody>
                    <a:bodyPr/>
                    <a:lstStyle/>
                    <a:p>
                      <a:pPr>
                        <a:lnSpc>
                          <a:spcPct val="115000"/>
                        </a:lnSpc>
                        <a:spcAft>
                          <a:spcPts val="0"/>
                        </a:spcAft>
                      </a:pPr>
                      <a:r>
                        <a:rPr lang="en-US" sz="1200" dirty="0">
                          <a:effectLst/>
                          <a:latin typeface="Times New Roman"/>
                          <a:ea typeface="Calibri"/>
                          <a:cs typeface="Times New Roman"/>
                        </a:rPr>
                        <a:t> </a:t>
                      </a:r>
                      <a:endParaRPr lang="es-AR" sz="1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200" b="1" dirty="0">
                          <a:effectLst/>
                          <a:latin typeface="Times New Roman"/>
                          <a:ea typeface="Calibri"/>
                          <a:cs typeface="Times New Roman"/>
                        </a:rPr>
                        <a:t>Energy</a:t>
                      </a:r>
                      <a:endParaRPr lang="es-AR" sz="1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gridSpan="2">
                  <a:txBody>
                    <a:bodyPr/>
                    <a:lstStyle/>
                    <a:p>
                      <a:pPr algn="ctr">
                        <a:lnSpc>
                          <a:spcPct val="115000"/>
                        </a:lnSpc>
                        <a:spcAft>
                          <a:spcPts val="0"/>
                        </a:spcAft>
                      </a:pPr>
                      <a:r>
                        <a:rPr lang="en-US" sz="1200" b="1" dirty="0">
                          <a:effectLst/>
                          <a:latin typeface="Times New Roman"/>
                          <a:ea typeface="Calibri"/>
                          <a:cs typeface="Times New Roman"/>
                        </a:rPr>
                        <a:t>Water</a:t>
                      </a:r>
                      <a:endParaRPr lang="es-AR" sz="12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r>
              <a:tr h="266083">
                <a:tc rowSpan="2">
                  <a:txBody>
                    <a:bodyPr/>
                    <a:lstStyle/>
                    <a:p>
                      <a:pPr>
                        <a:lnSpc>
                          <a:spcPct val="115000"/>
                        </a:lnSpc>
                        <a:spcAft>
                          <a:spcPts val="0"/>
                        </a:spcAft>
                      </a:pPr>
                      <a:r>
                        <a:rPr lang="en-US" sz="1400" b="1" dirty="0">
                          <a:effectLst/>
                          <a:latin typeface="Arial Narrow" pitchFamily="34" charset="0"/>
                          <a:ea typeface="Calibri"/>
                          <a:cs typeface="Times New Roman"/>
                        </a:rPr>
                        <a:t>Tax Burden (*)</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dirty="0">
                          <a:effectLst/>
                          <a:latin typeface="Arial Narrow" pitchFamily="34" charset="0"/>
                          <a:ea typeface="Calibri"/>
                          <a:cs typeface="Times New Roman"/>
                        </a:rPr>
                        <a:t>National average</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effectLst/>
                          <a:latin typeface="Arial Narrow" pitchFamily="34" charset="0"/>
                          <a:ea typeface="Calibri"/>
                          <a:cs typeface="Times New Roman"/>
                        </a:rPr>
                        <a:t>Extreme Cases</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effectLst/>
                          <a:latin typeface="Arial Narrow" pitchFamily="34" charset="0"/>
                          <a:ea typeface="Calibri"/>
                          <a:cs typeface="Times New Roman"/>
                        </a:rPr>
                        <a:t>National average</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400">
                          <a:effectLst/>
                          <a:latin typeface="Arial Narrow" pitchFamily="34" charset="0"/>
                          <a:ea typeface="Calibri"/>
                          <a:cs typeface="Times New Roman"/>
                        </a:rPr>
                        <a:t>Extreme Cases</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8249">
                <a:tc vMerge="1">
                  <a:txBody>
                    <a:bodyPr/>
                    <a:lstStyle/>
                    <a:p>
                      <a:endParaRPr lang="es-AR"/>
                    </a:p>
                  </a:txBody>
                  <a:tcPr/>
                </a:tc>
                <a:tc>
                  <a:txBody>
                    <a:bodyPr/>
                    <a:lstStyle/>
                    <a:p>
                      <a:pPr algn="ctr">
                        <a:lnSpc>
                          <a:spcPct val="115000"/>
                        </a:lnSpc>
                        <a:spcAft>
                          <a:spcPts val="0"/>
                        </a:spcAft>
                      </a:pPr>
                      <a:r>
                        <a:rPr lang="es-AR" sz="1400" dirty="0">
                          <a:effectLst/>
                          <a:latin typeface="Arial Narrow" pitchFamily="34" charset="0"/>
                          <a:ea typeface="Calibri"/>
                          <a:cs typeface="Times New Roman"/>
                        </a:rPr>
                        <a:t>28,3%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1400" dirty="0">
                          <a:effectLst/>
                          <a:latin typeface="Arial Narrow" pitchFamily="34" charset="0"/>
                          <a:ea typeface="Calibri"/>
                          <a:cs typeface="Times New Roman"/>
                        </a:rPr>
                        <a:t>21% (CABA)  </a:t>
                      </a:r>
                    </a:p>
                    <a:p>
                      <a:pPr algn="ctr">
                        <a:lnSpc>
                          <a:spcPct val="115000"/>
                        </a:lnSpc>
                        <a:spcAft>
                          <a:spcPts val="0"/>
                        </a:spcAft>
                      </a:pPr>
                      <a:r>
                        <a:rPr lang="es-AR" sz="1400" dirty="0">
                          <a:effectLst/>
                          <a:latin typeface="Arial Narrow" pitchFamily="34" charset="0"/>
                          <a:ea typeface="Calibri"/>
                          <a:cs typeface="Times New Roman"/>
                        </a:rPr>
                        <a:t>32% (San Francisco)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1400" dirty="0">
                          <a:effectLst/>
                          <a:latin typeface="Arial Narrow" pitchFamily="34" charset="0"/>
                          <a:ea typeface="Calibri"/>
                          <a:cs typeface="Times New Roman"/>
                        </a:rPr>
                        <a:t>19,2%.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AR" sz="1400">
                          <a:effectLst/>
                          <a:latin typeface="Arial Narrow" pitchFamily="34" charset="0"/>
                          <a:ea typeface="Calibri"/>
                          <a:cs typeface="Times New Roman"/>
                        </a:rPr>
                        <a:t>17.8% (CABA, Córdoba y Villa María)</a:t>
                      </a:r>
                    </a:p>
                    <a:p>
                      <a:pPr algn="ctr">
                        <a:lnSpc>
                          <a:spcPct val="115000"/>
                        </a:lnSpc>
                        <a:spcAft>
                          <a:spcPts val="0"/>
                        </a:spcAft>
                      </a:pPr>
                      <a:r>
                        <a:rPr lang="es-AR" sz="1400">
                          <a:effectLst/>
                          <a:latin typeface="Arial Narrow" pitchFamily="34" charset="0"/>
                          <a:ea typeface="Calibri"/>
                          <a:cs typeface="Times New Roman"/>
                        </a:rPr>
                        <a:t>21.3% (La Plata)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6083">
                <a:tc>
                  <a:txBody>
                    <a:bodyPr/>
                    <a:lstStyle/>
                    <a:p>
                      <a:pPr>
                        <a:lnSpc>
                          <a:spcPct val="115000"/>
                        </a:lnSpc>
                        <a:spcAft>
                          <a:spcPts val="0"/>
                        </a:spcAft>
                      </a:pPr>
                      <a:r>
                        <a:rPr lang="es-AR" sz="1400" b="1">
                          <a:effectLst/>
                          <a:latin typeface="Arial Narrow" pitchFamily="34" charset="0"/>
                          <a:ea typeface="Calibri"/>
                          <a:cs typeface="Times New Roman"/>
                        </a:rPr>
                        <a:t>Lender</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s-AR" sz="1400" dirty="0" err="1">
                          <a:effectLst/>
                          <a:latin typeface="Arial Narrow" pitchFamily="34" charset="0"/>
                          <a:ea typeface="Calibri"/>
                          <a:cs typeface="Times New Roman"/>
                        </a:rPr>
                        <a:t>One</a:t>
                      </a:r>
                      <a:r>
                        <a:rPr lang="es-AR" sz="1400" dirty="0">
                          <a:effectLst/>
                          <a:latin typeface="Arial Narrow" pitchFamily="34" charset="0"/>
                          <a:ea typeface="Calibri"/>
                          <a:cs typeface="Times New Roman"/>
                        </a:rPr>
                        <a:t> </a:t>
                      </a:r>
                      <a:r>
                        <a:rPr lang="es-AR" sz="1400" dirty="0" err="1">
                          <a:effectLst/>
                          <a:latin typeface="Arial Narrow" pitchFamily="34" charset="0"/>
                          <a:ea typeface="Calibri"/>
                          <a:cs typeface="Times New Roman"/>
                        </a:rPr>
                        <a:t>Public</a:t>
                      </a:r>
                      <a:r>
                        <a:rPr lang="es-AR" sz="1400" dirty="0">
                          <a:effectLst/>
                          <a:latin typeface="Arial Narrow" pitchFamily="34" charset="0"/>
                          <a:ea typeface="Calibri"/>
                          <a:cs typeface="Times New Roman"/>
                        </a:rPr>
                        <a:t> </a:t>
                      </a:r>
                      <a:r>
                        <a:rPr lang="es-AR" sz="1400" dirty="0" err="1">
                          <a:effectLst/>
                          <a:latin typeface="Arial Narrow" pitchFamily="34" charset="0"/>
                          <a:ea typeface="Calibri"/>
                          <a:cs typeface="Times New Roman"/>
                        </a:rPr>
                        <a:t>Company</a:t>
                      </a:r>
                      <a:r>
                        <a:rPr lang="es-AR" sz="1400" dirty="0">
                          <a:effectLst/>
                          <a:latin typeface="Arial Narrow" pitchFamily="34" charset="0"/>
                          <a:ea typeface="Calibri"/>
                          <a:cs typeface="Times New Roman"/>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gridSpan="2">
                  <a:txBody>
                    <a:bodyPr/>
                    <a:lstStyle/>
                    <a:p>
                      <a:pPr algn="ctr">
                        <a:lnSpc>
                          <a:spcPct val="115000"/>
                        </a:lnSpc>
                        <a:spcAft>
                          <a:spcPts val="0"/>
                        </a:spcAft>
                      </a:pPr>
                      <a:r>
                        <a:rPr lang="en-US" sz="1400">
                          <a:effectLst/>
                          <a:latin typeface="Arial Narrow" pitchFamily="34" charset="0"/>
                          <a:ea typeface="Calibri"/>
                          <a:cs typeface="Times New Roman"/>
                        </a:rPr>
                        <a:t>Public or private company or cooperative</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r>
              <a:tr h="532165">
                <a:tc>
                  <a:txBody>
                    <a:bodyPr/>
                    <a:lstStyle/>
                    <a:p>
                      <a:pPr>
                        <a:lnSpc>
                          <a:spcPct val="115000"/>
                        </a:lnSpc>
                        <a:spcAft>
                          <a:spcPts val="0"/>
                        </a:spcAft>
                      </a:pPr>
                      <a:r>
                        <a:rPr lang="en-US" sz="1400" b="1">
                          <a:effectLst/>
                          <a:latin typeface="Arial Narrow" pitchFamily="34" charset="0"/>
                          <a:ea typeface="Calibri"/>
                          <a:cs typeface="Times New Roman"/>
                        </a:rPr>
                        <a:t>Regulation</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400" dirty="0">
                          <a:effectLst/>
                          <a:latin typeface="Arial Narrow" pitchFamily="34" charset="0"/>
                          <a:ea typeface="Calibri"/>
                          <a:cs typeface="Times New Roman"/>
                        </a:rPr>
                        <a:t>Regulator Agency </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gridSpan="2">
                  <a:txBody>
                    <a:bodyPr/>
                    <a:lstStyle/>
                    <a:p>
                      <a:pPr>
                        <a:lnSpc>
                          <a:spcPct val="115000"/>
                        </a:lnSpc>
                        <a:spcAft>
                          <a:spcPts val="0"/>
                        </a:spcAft>
                      </a:pPr>
                      <a:r>
                        <a:rPr lang="en-US" sz="1400">
                          <a:effectLst/>
                          <a:latin typeface="Arial Narrow" pitchFamily="34" charset="0"/>
                          <a:ea typeface="Calibri"/>
                          <a:cs typeface="Times New Roman"/>
                        </a:rPr>
                        <a:t>If private Company or Cooperative: Regulator Agency</a:t>
                      </a:r>
                      <a:endParaRPr lang="es-AR" sz="1400">
                        <a:effectLst/>
                        <a:latin typeface="Arial Narrow" pitchFamily="34" charset="0"/>
                        <a:ea typeface="Calibri"/>
                        <a:cs typeface="Times New Roman"/>
                      </a:endParaRPr>
                    </a:p>
                    <a:p>
                      <a:pPr>
                        <a:lnSpc>
                          <a:spcPct val="115000"/>
                        </a:lnSpc>
                        <a:spcAft>
                          <a:spcPts val="0"/>
                        </a:spcAft>
                      </a:pPr>
                      <a:r>
                        <a:rPr lang="en-US" sz="1400">
                          <a:effectLst/>
                          <a:latin typeface="Arial Narrow" pitchFamily="34" charset="0"/>
                          <a:ea typeface="Calibri"/>
                          <a:cs typeface="Times New Roman"/>
                        </a:rPr>
                        <a:t>If public lender: government control</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r>
              <a:tr h="532165">
                <a:tc>
                  <a:txBody>
                    <a:bodyPr/>
                    <a:lstStyle/>
                    <a:p>
                      <a:pPr>
                        <a:lnSpc>
                          <a:spcPct val="115000"/>
                        </a:lnSpc>
                        <a:spcAft>
                          <a:spcPts val="0"/>
                        </a:spcAft>
                      </a:pPr>
                      <a:r>
                        <a:rPr lang="en-US" sz="1400" b="1" dirty="0">
                          <a:effectLst/>
                          <a:latin typeface="Arial Narrow" pitchFamily="34" charset="0"/>
                          <a:ea typeface="Calibri"/>
                          <a:cs typeface="Times New Roman"/>
                        </a:rPr>
                        <a:t>Rate</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s-AR" sz="1400" dirty="0" err="1">
                          <a:solidFill>
                            <a:srgbClr val="212121"/>
                          </a:solidFill>
                          <a:effectLst/>
                          <a:latin typeface="Arial Narrow" pitchFamily="34" charset="0"/>
                          <a:ea typeface="Times New Roman"/>
                          <a:cs typeface="Courier New"/>
                        </a:rPr>
                        <a:t>Multiple</a:t>
                      </a:r>
                      <a:r>
                        <a:rPr lang="es-AR" sz="1400" dirty="0">
                          <a:solidFill>
                            <a:srgbClr val="212121"/>
                          </a:solidFill>
                          <a:effectLst/>
                          <a:latin typeface="Arial Narrow" pitchFamily="34" charset="0"/>
                          <a:ea typeface="Times New Roman"/>
                          <a:cs typeface="Courier New"/>
                        </a:rPr>
                        <a:t> </a:t>
                      </a:r>
                      <a:r>
                        <a:rPr lang="es-AR" sz="1400" dirty="0" err="1">
                          <a:solidFill>
                            <a:srgbClr val="212121"/>
                          </a:solidFill>
                          <a:effectLst/>
                          <a:latin typeface="Arial Narrow" pitchFamily="34" charset="0"/>
                          <a:ea typeface="Times New Roman"/>
                          <a:cs typeface="Courier New"/>
                        </a:rPr>
                        <a:t>regulated</a:t>
                      </a:r>
                      <a:r>
                        <a:rPr lang="es-AR" sz="1400" dirty="0">
                          <a:solidFill>
                            <a:srgbClr val="212121"/>
                          </a:solidFill>
                          <a:effectLst/>
                          <a:latin typeface="Arial Narrow" pitchFamily="34" charset="0"/>
                          <a:ea typeface="Times New Roman"/>
                          <a:cs typeface="Courier New"/>
                        </a:rPr>
                        <a:t> </a:t>
                      </a:r>
                      <a:r>
                        <a:rPr lang="es-AR" sz="1400" dirty="0" err="1">
                          <a:solidFill>
                            <a:srgbClr val="212121"/>
                          </a:solidFill>
                          <a:effectLst/>
                          <a:latin typeface="Arial Narrow" pitchFamily="34" charset="0"/>
                          <a:ea typeface="Times New Roman"/>
                          <a:cs typeface="Courier New"/>
                        </a:rPr>
                        <a:t>tariffs</a:t>
                      </a:r>
                      <a:endParaRPr lang="es-AR" sz="1400" dirty="0">
                        <a:effectLst/>
                        <a:latin typeface="Arial Narrow" pitchFamily="34" charset="0"/>
                        <a:ea typeface="Calibri"/>
                        <a:cs typeface="Times New Roman"/>
                      </a:endParaRPr>
                    </a:p>
                    <a:p>
                      <a:pPr indent="449580" algn="ctr">
                        <a:lnSpc>
                          <a:spcPct val="115000"/>
                        </a:lnSpc>
                        <a:spcAft>
                          <a:spcPts val="0"/>
                        </a:spcAft>
                      </a:pPr>
                      <a:r>
                        <a:rPr lang="en-US" sz="1400" dirty="0">
                          <a:effectLst/>
                          <a:latin typeface="Arial Narrow" pitchFamily="34" charset="0"/>
                          <a:ea typeface="Calibri"/>
                          <a:cs typeface="Times New Roman"/>
                        </a:rPr>
                        <a:t> </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gridSpan="2">
                  <a:txBody>
                    <a:bodyPr/>
                    <a:lstStyle/>
                    <a:p>
                      <a:pPr algn="ctr">
                        <a:lnSpc>
                          <a:spcPct val="115000"/>
                        </a:lnSpc>
                        <a:spcAft>
                          <a:spcPts val="0"/>
                        </a:spcAft>
                      </a:pPr>
                      <a:r>
                        <a:rPr lang="en-US" sz="1400" dirty="0">
                          <a:effectLst/>
                          <a:latin typeface="Arial Narrow" pitchFamily="34" charset="0"/>
                          <a:ea typeface="Calibri"/>
                          <a:cs typeface="Times New Roman"/>
                        </a:rPr>
                        <a:t>Free rate </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r>
              <a:tr h="1064331">
                <a:tc>
                  <a:txBody>
                    <a:bodyPr/>
                    <a:lstStyle/>
                    <a:p>
                      <a:pPr>
                        <a:lnSpc>
                          <a:spcPct val="115000"/>
                        </a:lnSpc>
                        <a:spcAft>
                          <a:spcPts val="0"/>
                        </a:spcAft>
                      </a:pPr>
                      <a:r>
                        <a:rPr lang="en-US" sz="1400" b="1">
                          <a:effectLst/>
                          <a:latin typeface="Arial Narrow" pitchFamily="34" charset="0"/>
                          <a:ea typeface="Calibri"/>
                          <a:cs typeface="Times New Roman"/>
                        </a:rPr>
                        <a:t>Quality</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400" dirty="0">
                          <a:effectLst/>
                          <a:latin typeface="Arial Narrow" pitchFamily="34" charset="0"/>
                          <a:ea typeface="Calibri"/>
                          <a:cs typeface="Times New Roman"/>
                        </a:rPr>
                        <a:t>No control or monitoring</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gridSpan="2">
                  <a:txBody>
                    <a:bodyPr/>
                    <a:lstStyle/>
                    <a:p>
                      <a:pPr>
                        <a:lnSpc>
                          <a:spcPct val="115000"/>
                        </a:lnSpc>
                        <a:spcAft>
                          <a:spcPts val="0"/>
                        </a:spcAft>
                      </a:pPr>
                      <a:r>
                        <a:rPr lang="en-US" sz="1400" dirty="0">
                          <a:effectLst/>
                          <a:latin typeface="Arial Narrow" pitchFamily="34" charset="0"/>
                          <a:ea typeface="Calibri"/>
                          <a:cs typeface="Times New Roman"/>
                        </a:rPr>
                        <a:t>If private Company or Cooperative: quality control</a:t>
                      </a:r>
                      <a:endParaRPr lang="es-AR" sz="1400" dirty="0">
                        <a:effectLst/>
                        <a:latin typeface="Arial Narrow" pitchFamily="34" charset="0"/>
                        <a:ea typeface="Calibri"/>
                        <a:cs typeface="Times New Roman"/>
                      </a:endParaRPr>
                    </a:p>
                    <a:p>
                      <a:pPr>
                        <a:lnSpc>
                          <a:spcPct val="115000"/>
                        </a:lnSpc>
                        <a:spcAft>
                          <a:spcPts val="0"/>
                        </a:spcAft>
                      </a:pPr>
                      <a:r>
                        <a:rPr lang="en-US" sz="1400" dirty="0">
                          <a:effectLst/>
                          <a:latin typeface="Arial Narrow" pitchFamily="34" charset="0"/>
                          <a:ea typeface="Calibri"/>
                          <a:cs typeface="Times New Roman"/>
                        </a:rPr>
                        <a:t>If public lender: There isn´t control</a:t>
                      </a:r>
                      <a:endParaRPr lang="es-AR" sz="1400" dirty="0">
                        <a:effectLst/>
                        <a:latin typeface="Arial Narrow" pitchFamily="34" charset="0"/>
                        <a:ea typeface="Calibri"/>
                        <a:cs typeface="Times New Roman"/>
                      </a:endParaRPr>
                    </a:p>
                    <a:p>
                      <a:pPr algn="ctr">
                        <a:lnSpc>
                          <a:spcPct val="115000"/>
                        </a:lnSpc>
                        <a:spcAft>
                          <a:spcPts val="0"/>
                        </a:spcAft>
                      </a:pPr>
                      <a:r>
                        <a:rPr lang="en-US" sz="1400" dirty="0">
                          <a:effectLst/>
                          <a:latin typeface="Arial Narrow" pitchFamily="34" charset="0"/>
                          <a:ea typeface="Calibri"/>
                          <a:cs typeface="Times New Roman"/>
                        </a:rPr>
                        <a:t>Some problem in drinking water and several problem in sanitation</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r>
              <a:tr h="266083">
                <a:tc>
                  <a:txBody>
                    <a:bodyPr/>
                    <a:lstStyle/>
                    <a:p>
                      <a:pPr>
                        <a:lnSpc>
                          <a:spcPct val="115000"/>
                        </a:lnSpc>
                        <a:spcAft>
                          <a:spcPts val="0"/>
                        </a:spcAft>
                      </a:pPr>
                      <a:r>
                        <a:rPr lang="en-US" sz="1400" b="1">
                          <a:effectLst/>
                          <a:latin typeface="Arial Narrow" pitchFamily="34" charset="0"/>
                          <a:ea typeface="Calibri"/>
                          <a:cs typeface="Times New Roman"/>
                        </a:rPr>
                        <a:t>SMEs (**)</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0"/>
                        </a:spcAft>
                      </a:pPr>
                      <a:r>
                        <a:rPr lang="en-US" sz="1400" dirty="0">
                          <a:effectLst/>
                          <a:latin typeface="Arial Narrow" pitchFamily="34" charset="0"/>
                          <a:ea typeface="Calibri"/>
                          <a:cs typeface="Times New Roman"/>
                        </a:rPr>
                        <a:t> </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r>
              <a:tr h="532165">
                <a:tc>
                  <a:txBody>
                    <a:bodyPr/>
                    <a:lstStyle/>
                    <a:p>
                      <a:pPr>
                        <a:lnSpc>
                          <a:spcPct val="115000"/>
                        </a:lnSpc>
                        <a:spcAft>
                          <a:spcPts val="0"/>
                        </a:spcAft>
                      </a:pPr>
                      <a:r>
                        <a:rPr lang="en-US" sz="1400">
                          <a:effectLst/>
                          <a:latin typeface="Arial Narrow" pitchFamily="34" charset="0"/>
                          <a:ea typeface="Calibri"/>
                          <a:cs typeface="Times New Roman"/>
                        </a:rPr>
                        <a:t>Eficciency: Tecnological changes</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400">
                          <a:effectLst/>
                          <a:latin typeface="Arial Narrow" pitchFamily="34" charset="0"/>
                          <a:ea typeface="Calibri"/>
                          <a:cs typeface="Times New Roman"/>
                        </a:rPr>
                        <a:t>47%</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gridSpan="2">
                  <a:txBody>
                    <a:bodyPr/>
                    <a:lstStyle/>
                    <a:p>
                      <a:pPr algn="ctr">
                        <a:lnSpc>
                          <a:spcPct val="115000"/>
                        </a:lnSpc>
                        <a:spcAft>
                          <a:spcPts val="0"/>
                        </a:spcAft>
                      </a:pPr>
                      <a:r>
                        <a:rPr lang="en-US" sz="1400" dirty="0">
                          <a:effectLst/>
                          <a:latin typeface="Arial Narrow" pitchFamily="34" charset="0"/>
                          <a:ea typeface="Calibri"/>
                          <a:cs typeface="Times New Roman"/>
                        </a:rPr>
                        <a:t>27%</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r>
              <a:tr h="266083">
                <a:tc>
                  <a:txBody>
                    <a:bodyPr/>
                    <a:lstStyle/>
                    <a:p>
                      <a:pPr>
                        <a:lnSpc>
                          <a:spcPct val="115000"/>
                        </a:lnSpc>
                        <a:spcAft>
                          <a:spcPts val="0"/>
                        </a:spcAft>
                      </a:pPr>
                      <a:r>
                        <a:rPr lang="en-US" sz="1400">
                          <a:effectLst/>
                          <a:latin typeface="Arial Narrow" pitchFamily="34" charset="0"/>
                          <a:ea typeface="Calibri"/>
                          <a:cs typeface="Times New Roman"/>
                        </a:rPr>
                        <a:t>Renewable energies </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400">
                          <a:effectLst/>
                          <a:latin typeface="Arial Narrow" pitchFamily="34" charset="0"/>
                          <a:ea typeface="Calibri"/>
                          <a:cs typeface="Times New Roman"/>
                        </a:rPr>
                        <a:t>0%</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gridSpan="2">
                  <a:txBody>
                    <a:bodyPr/>
                    <a:lstStyle/>
                    <a:p>
                      <a:pPr algn="ctr">
                        <a:lnSpc>
                          <a:spcPct val="115000"/>
                        </a:lnSpc>
                        <a:spcAft>
                          <a:spcPts val="0"/>
                        </a:spcAft>
                      </a:pPr>
                      <a:r>
                        <a:rPr lang="en-US" sz="1400" dirty="0">
                          <a:effectLst/>
                          <a:latin typeface="Arial Narrow" pitchFamily="34" charset="0"/>
                          <a:ea typeface="Calibri"/>
                          <a:cs typeface="Times New Roman"/>
                        </a:rPr>
                        <a:t>----</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r>
              <a:tr h="266083">
                <a:tc>
                  <a:txBody>
                    <a:bodyPr/>
                    <a:lstStyle/>
                    <a:p>
                      <a:pPr>
                        <a:lnSpc>
                          <a:spcPct val="115000"/>
                        </a:lnSpc>
                        <a:spcAft>
                          <a:spcPts val="0"/>
                        </a:spcAft>
                      </a:pPr>
                      <a:r>
                        <a:rPr lang="en-US" sz="1400">
                          <a:effectLst/>
                          <a:latin typeface="Arial Narrow" pitchFamily="34" charset="0"/>
                          <a:ea typeface="Calibri"/>
                          <a:cs typeface="Times New Roman"/>
                        </a:rPr>
                        <a:t>Effluent treatment</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lnSpc>
                          <a:spcPct val="115000"/>
                        </a:lnSpc>
                        <a:spcAft>
                          <a:spcPts val="0"/>
                        </a:spcAft>
                      </a:pPr>
                      <a:r>
                        <a:rPr lang="en-US" sz="1400">
                          <a:effectLst/>
                          <a:latin typeface="Arial Narrow" pitchFamily="34" charset="0"/>
                          <a:ea typeface="Calibri"/>
                          <a:cs typeface="Times New Roman"/>
                        </a:rPr>
                        <a:t>---</a:t>
                      </a:r>
                      <a:endParaRPr lang="es-AR" sz="140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gridSpan="2">
                  <a:txBody>
                    <a:bodyPr/>
                    <a:lstStyle/>
                    <a:p>
                      <a:pPr algn="ctr">
                        <a:lnSpc>
                          <a:spcPct val="115000"/>
                        </a:lnSpc>
                        <a:spcAft>
                          <a:spcPts val="0"/>
                        </a:spcAft>
                      </a:pPr>
                      <a:r>
                        <a:rPr lang="en-US" sz="1400" dirty="0">
                          <a:effectLst/>
                          <a:latin typeface="Arial Narrow" pitchFamily="34" charset="0"/>
                          <a:ea typeface="Calibri"/>
                          <a:cs typeface="Times New Roman"/>
                        </a:rPr>
                        <a:t>22%</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r>
              <a:tr h="266083">
                <a:tc>
                  <a:txBody>
                    <a:bodyPr/>
                    <a:lstStyle/>
                    <a:p>
                      <a:pPr>
                        <a:lnSpc>
                          <a:spcPct val="115000"/>
                        </a:lnSpc>
                        <a:spcAft>
                          <a:spcPts val="0"/>
                        </a:spcAft>
                      </a:pPr>
                      <a:r>
                        <a:rPr lang="es-AR" sz="1400">
                          <a:effectLst/>
                          <a:latin typeface="Arial Narrow" pitchFamily="34" charset="0"/>
                          <a:ea typeface="Calibri"/>
                          <a:cs typeface="Times New Roman"/>
                        </a:rPr>
                        <a:t>Environmental regulation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0"/>
                        </a:spcAft>
                      </a:pPr>
                      <a:r>
                        <a:rPr lang="es-AR" sz="1400" dirty="0">
                          <a:effectLst/>
                          <a:latin typeface="Arial Narrow" pitchFamily="34" charset="0"/>
                          <a:ea typeface="Calibri"/>
                          <a:cs typeface="Times New Roman"/>
                        </a:rPr>
                        <a:t>34%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r>
              <a:tr h="532165">
                <a:tc>
                  <a:txBody>
                    <a:bodyPr/>
                    <a:lstStyle/>
                    <a:p>
                      <a:pPr>
                        <a:lnSpc>
                          <a:spcPct val="115000"/>
                        </a:lnSpc>
                        <a:spcAft>
                          <a:spcPts val="0"/>
                        </a:spcAft>
                      </a:pPr>
                      <a:r>
                        <a:rPr lang="es-AR" sz="1400">
                          <a:effectLst/>
                          <a:latin typeface="Arial Narrow" pitchFamily="34" charset="0"/>
                          <a:ea typeface="Calibri"/>
                          <a:cs typeface="Times New Roman"/>
                        </a:rPr>
                        <a:t>Interest in capacitation for efficiency improvements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lnSpc>
                          <a:spcPct val="115000"/>
                        </a:lnSpc>
                        <a:spcAft>
                          <a:spcPts val="0"/>
                        </a:spcAft>
                      </a:pPr>
                      <a:r>
                        <a:rPr lang="es-AR" sz="1400" dirty="0">
                          <a:effectLst/>
                          <a:latin typeface="Arial Narrow" pitchFamily="34" charset="0"/>
                          <a:ea typeface="Calibri"/>
                          <a:cs typeface="Times New Roman"/>
                        </a:rPr>
                        <a:t>37%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r>
              <a:tr h="239475">
                <a:tc gridSpan="5">
                  <a:txBody>
                    <a:bodyPr/>
                    <a:lstStyle/>
                    <a:p>
                      <a:pPr algn="ctr">
                        <a:lnSpc>
                          <a:spcPct val="115000"/>
                        </a:lnSpc>
                        <a:spcAft>
                          <a:spcPts val="0"/>
                        </a:spcAft>
                      </a:pPr>
                      <a:r>
                        <a:rPr lang="en-US" sz="1400" dirty="0">
                          <a:effectLst/>
                          <a:latin typeface="Arial Narrow" pitchFamily="34" charset="0"/>
                          <a:ea typeface="Calibri"/>
                          <a:cs typeface="Times New Roman"/>
                        </a:rPr>
                        <a:t>(*) Percent over end tariff              (**) Percent over total number of industrial SMEs</a:t>
                      </a:r>
                      <a:endParaRPr lang="es-AR" sz="1400" dirty="0">
                        <a:effectLst/>
                        <a:latin typeface="Arial Narrow" pitchFamily="34" charset="0"/>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tc hMerge="1">
                  <a:txBody>
                    <a:bodyPr/>
                    <a:lstStyle/>
                    <a:p>
                      <a:endParaRPr lang="es-AR"/>
                    </a:p>
                  </a:txBody>
                  <a:tcPr/>
                </a:tc>
                <a:tc hMerge="1">
                  <a:txBody>
                    <a:bodyPr/>
                    <a:lstStyle/>
                    <a:p>
                      <a:endParaRPr lang="es-AR"/>
                    </a:p>
                  </a:txBody>
                  <a:tcPr/>
                </a:tc>
              </a:tr>
            </a:tbl>
          </a:graphicData>
        </a:graphic>
      </p:graphicFrame>
    </p:spTree>
    <p:extLst>
      <p:ext uri="{BB962C8B-B14F-4D97-AF65-F5344CB8AC3E}">
        <p14:creationId xmlns:p14="http://schemas.microsoft.com/office/powerpoint/2010/main" val="2969465028"/>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SMEs’s</a:t>
            </a:r>
            <a:r>
              <a:rPr lang="en-US" b="1" dirty="0"/>
              <a:t> competitiveness</a:t>
            </a:r>
            <a:endParaRPr lang="en-AU" dirty="0"/>
          </a:p>
        </p:txBody>
      </p:sp>
      <p:sp>
        <p:nvSpPr>
          <p:cNvPr id="3" name="Content Placeholder 2"/>
          <p:cNvSpPr>
            <a:spLocks noGrp="1"/>
          </p:cNvSpPr>
          <p:nvPr>
            <p:ph idx="1"/>
          </p:nvPr>
        </p:nvSpPr>
        <p:spPr/>
        <p:txBody>
          <a:bodyPr>
            <a:normAutofit fontScale="77500" lnSpcReduction="20000"/>
          </a:bodyPr>
          <a:lstStyle/>
          <a:p>
            <a:r>
              <a:rPr lang="en-AU" dirty="0"/>
              <a:t>In Argentina the number of procedures to get a fixed connection to the electricity grid is 6, when the average for Latin America and the Caribbean is 5.5 while is 4.8 for OECD countries. </a:t>
            </a:r>
            <a:endParaRPr lang="en-AU" dirty="0" smtClean="0"/>
          </a:p>
          <a:p>
            <a:r>
              <a:rPr lang="en-AU" dirty="0" smtClean="0"/>
              <a:t>In </a:t>
            </a:r>
            <a:r>
              <a:rPr lang="en-AU" dirty="0"/>
              <a:t>terms of the number of days to obtain a connection set to the mains Argentina is placed with a number of amounts of 92 days, almost one month to the average of the region which is 64.6 days and nearly two weeks with respect to the countries of the OECD with 77.7 days. </a:t>
            </a:r>
            <a:endParaRPr lang="en-AU" dirty="0" smtClean="0"/>
          </a:p>
          <a:p>
            <a:r>
              <a:rPr lang="en-AU" dirty="0" smtClean="0"/>
              <a:t>Comparing </a:t>
            </a:r>
            <a:r>
              <a:rPr lang="en-AU" dirty="0"/>
              <a:t>the cost of energy, which is recorded as a percentage of the per capita income (excluding value added tax), in Argentina it is 24.9% in the continent is 466% and the OECD of 65.1%. </a:t>
            </a:r>
            <a:endParaRPr lang="en-AU" dirty="0" smtClean="0"/>
          </a:p>
          <a:p>
            <a:r>
              <a:rPr lang="en-AU" dirty="0" smtClean="0"/>
              <a:t>Finally</a:t>
            </a:r>
            <a:r>
              <a:rPr lang="en-AU" dirty="0"/>
              <a:t>, report calculates an "index of reliability of supply and transparency of tariffs", the same goes from 0 to 8, and higher values indicate greater reliability of the electricity supply and greater transparency of tariffs. For Argentina the mentioned index assumes a value of 5 while the region on average gets a 4 and OECD countries averaged 7.2.</a:t>
            </a:r>
          </a:p>
        </p:txBody>
      </p:sp>
    </p:spTree>
    <p:extLst>
      <p:ext uri="{BB962C8B-B14F-4D97-AF65-F5344CB8AC3E}">
        <p14:creationId xmlns:p14="http://schemas.microsoft.com/office/powerpoint/2010/main" val="352072943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jecutivo">
  <a:themeElements>
    <a:clrScheme name="Personalizado 8">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9FB9E1"/>
      </a:hlink>
      <a:folHlink>
        <a:srgbClr val="B2B2B2"/>
      </a:folHlink>
    </a:clrScheme>
    <a:fontScheme name="Ejecutiv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jecutiv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447</TotalTime>
  <Words>970</Words>
  <Application>Microsoft Office PowerPoint</Application>
  <PresentationFormat>On-screen Show (4:3)</PresentationFormat>
  <Paragraphs>90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Ejecutivo</vt:lpstr>
      <vt:lpstr>  Water and energy: rates, tax burden and effects on the SMEs’s competitiveness in Córdoba province   Arnoldshain Seminar XIV </vt:lpstr>
      <vt:lpstr>Introduction</vt:lpstr>
      <vt:lpstr>Methodology</vt:lpstr>
      <vt:lpstr>Result 1</vt:lpstr>
      <vt:lpstr>Result 2</vt:lpstr>
      <vt:lpstr>Result 3</vt:lpstr>
      <vt:lpstr>Result 4</vt:lpstr>
      <vt:lpstr>          Results  </vt:lpstr>
      <vt:lpstr>SMEs’s competitiveness</vt:lpstr>
      <vt:lpstr>Conclusions </vt:lpstr>
      <vt:lpstr>Thank you for your attention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Water and Energy: accessibility, quality, rates, tax burden and effects on the competitiveness of SMEs and the environment.  Córdoba Case</dc:title>
  <dc:creator>Ines</dc:creator>
  <cp:lastModifiedBy>user</cp:lastModifiedBy>
  <cp:revision>43</cp:revision>
  <dcterms:created xsi:type="dcterms:W3CDTF">2016-01-12T14:20:10Z</dcterms:created>
  <dcterms:modified xsi:type="dcterms:W3CDTF">2016-10-04T15:32:19Z</dcterms:modified>
</cp:coreProperties>
</file>