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2" r:id="rId1"/>
  </p:sldMasterIdLst>
  <p:handoutMasterIdLst>
    <p:handoutMasterId r:id="rId46"/>
  </p:handoutMasterIdLst>
  <p:sldIdLst>
    <p:sldId id="256" r:id="rId2"/>
    <p:sldId id="257" r:id="rId3"/>
    <p:sldId id="291" r:id="rId4"/>
    <p:sldId id="278" r:id="rId5"/>
    <p:sldId id="292" r:id="rId6"/>
    <p:sldId id="293" r:id="rId7"/>
    <p:sldId id="265" r:id="rId8"/>
    <p:sldId id="258" r:id="rId9"/>
    <p:sldId id="259" r:id="rId10"/>
    <p:sldId id="260" r:id="rId11"/>
    <p:sldId id="261" r:id="rId12"/>
    <p:sldId id="263" r:id="rId13"/>
    <p:sldId id="266" r:id="rId14"/>
    <p:sldId id="264" r:id="rId15"/>
    <p:sldId id="268" r:id="rId16"/>
    <p:sldId id="267" r:id="rId17"/>
    <p:sldId id="297" r:id="rId18"/>
    <p:sldId id="300" r:id="rId19"/>
    <p:sldId id="298" r:id="rId20"/>
    <p:sldId id="299" r:id="rId21"/>
    <p:sldId id="269" r:id="rId22"/>
    <p:sldId id="270" r:id="rId23"/>
    <p:sldId id="271" r:id="rId24"/>
    <p:sldId id="272" r:id="rId25"/>
    <p:sldId id="274" r:id="rId26"/>
    <p:sldId id="277" r:id="rId27"/>
    <p:sldId id="276" r:id="rId28"/>
    <p:sldId id="279" r:id="rId29"/>
    <p:sldId id="273" r:id="rId30"/>
    <p:sldId id="275" r:id="rId31"/>
    <p:sldId id="280" r:id="rId32"/>
    <p:sldId id="281" r:id="rId33"/>
    <p:sldId id="301" r:id="rId34"/>
    <p:sldId id="282" r:id="rId35"/>
    <p:sldId id="283" r:id="rId36"/>
    <p:sldId id="302" r:id="rId37"/>
    <p:sldId id="285" r:id="rId38"/>
    <p:sldId id="286" r:id="rId39"/>
    <p:sldId id="287" r:id="rId40"/>
    <p:sldId id="288" r:id="rId41"/>
    <p:sldId id="289" r:id="rId42"/>
    <p:sldId id="295" r:id="rId43"/>
    <p:sldId id="290" r:id="rId44"/>
    <p:sldId id="296" r:id="rId45"/>
  </p:sldIdLst>
  <p:sldSz cx="9144000" cy="6858000" type="screen4x3"/>
  <p:notesSz cx="6797675" cy="9926638"/>
  <p:defaultTex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00"/>
    <a:srgbClr val="FF3399"/>
    <a:srgbClr val="E20246"/>
    <a:srgbClr val="FF5050"/>
    <a:srgbClr val="7E0018"/>
    <a:srgbClr val="FF2F2F"/>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62" autoAdjust="0"/>
    <p:restoredTop sz="94660"/>
  </p:normalViewPr>
  <p:slideViewPr>
    <p:cSldViewPr>
      <p:cViewPr>
        <p:scale>
          <a:sx n="66" d="100"/>
          <a:sy n="66" d="100"/>
        </p:scale>
        <p:origin x="-636" y="5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UY"/>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tx>
            <c:strRef>
              <c:f>Sheet1!$B$1</c:f>
              <c:strCache>
                <c:ptCount val="1"/>
                <c:pt idx="0">
                  <c:v>High income</c:v>
                </c:pt>
              </c:strCache>
            </c:strRef>
          </c:tx>
          <c:spPr>
            <a:ln w="38100" cap="rnd">
              <a:solidFill>
                <a:schemeClr val="tx1"/>
              </a:solidFill>
              <a:prstDash val="sysDot"/>
              <a:round/>
            </a:ln>
            <a:effectLst/>
          </c:spPr>
          <c:marker>
            <c:symbol val="none"/>
          </c:marker>
          <c:cat>
            <c:numRef>
              <c:f>Sheet1!$A$2:$A$13</c:f>
              <c:numCache>
                <c:formatCode>General</c:formatCode>
                <c:ptCount val="12"/>
                <c:pt idx="0">
                  <c:v>1997</c:v>
                </c:pt>
                <c:pt idx="1">
                  <c:v>1998</c:v>
                </c:pt>
                <c:pt idx="2">
                  <c:v>1999</c:v>
                </c:pt>
                <c:pt idx="3">
                  <c:v>2000</c:v>
                </c:pt>
                <c:pt idx="4">
                  <c:v>2001</c:v>
                </c:pt>
                <c:pt idx="5">
                  <c:v>2002</c:v>
                </c:pt>
                <c:pt idx="6">
                  <c:v>2003</c:v>
                </c:pt>
                <c:pt idx="7">
                  <c:v>2004</c:v>
                </c:pt>
                <c:pt idx="8">
                  <c:v>2005</c:v>
                </c:pt>
                <c:pt idx="9">
                  <c:v>2006</c:v>
                </c:pt>
                <c:pt idx="10">
                  <c:v>2007</c:v>
                </c:pt>
                <c:pt idx="11">
                  <c:v>2008</c:v>
                </c:pt>
              </c:numCache>
            </c:numRef>
          </c:cat>
          <c:val>
            <c:numRef>
              <c:f>Sheet1!$B$2:$B$13</c:f>
              <c:numCache>
                <c:formatCode>0</c:formatCode>
                <c:ptCount val="12"/>
                <c:pt idx="0">
                  <c:v>370.75085728000005</c:v>
                </c:pt>
                <c:pt idx="1">
                  <c:v>359.59921385999968</c:v>
                </c:pt>
                <c:pt idx="2">
                  <c:v>287.62352916000003</c:v>
                </c:pt>
                <c:pt idx="3">
                  <c:v>277.87348214999997</c:v>
                </c:pt>
                <c:pt idx="4">
                  <c:v>268.81549728000005</c:v>
                </c:pt>
                <c:pt idx="5">
                  <c:v>222.06039575</c:v>
                </c:pt>
                <c:pt idx="6">
                  <c:v>287.94269789999998</c:v>
                </c:pt>
                <c:pt idx="7">
                  <c:v>298.08922288000002</c:v>
                </c:pt>
                <c:pt idx="8">
                  <c:v>274.68095692000003</c:v>
                </c:pt>
                <c:pt idx="9">
                  <c:v>250.88836916000017</c:v>
                </c:pt>
                <c:pt idx="10">
                  <c:v>287.03882259</c:v>
                </c:pt>
                <c:pt idx="11">
                  <c:v>247.4530413800002</c:v>
                </c:pt>
              </c:numCache>
            </c:numRef>
          </c:val>
          <c:smooth val="0"/>
          <c:extLst xmlns:c16r2="http://schemas.microsoft.com/office/drawing/2015/06/chart">
            <c:ext xmlns:c16="http://schemas.microsoft.com/office/drawing/2014/chart" uri="{C3380CC4-5D6E-409C-BE32-E72D297353CC}">
              <c16:uniqueId val="{00000000-72D4-4954-87AB-588B15737F73}"/>
            </c:ext>
          </c:extLst>
        </c:ser>
        <c:ser>
          <c:idx val="1"/>
          <c:order val="1"/>
          <c:tx>
            <c:strRef>
              <c:f>Sheet1!$C$1</c:f>
              <c:strCache>
                <c:ptCount val="1"/>
                <c:pt idx="0">
                  <c:v>Rest of the World</c:v>
                </c:pt>
              </c:strCache>
            </c:strRef>
          </c:tx>
          <c:spPr>
            <a:ln w="38100" cap="rnd">
              <a:solidFill>
                <a:schemeClr val="tx1"/>
              </a:solidFill>
              <a:prstDash val="dash"/>
              <a:round/>
            </a:ln>
            <a:effectLst/>
          </c:spPr>
          <c:marker>
            <c:symbol val="none"/>
          </c:marker>
          <c:cat>
            <c:numRef>
              <c:f>Sheet1!$A$2:$A$13</c:f>
              <c:numCache>
                <c:formatCode>General</c:formatCode>
                <c:ptCount val="12"/>
                <c:pt idx="0">
                  <c:v>1997</c:v>
                </c:pt>
                <c:pt idx="1">
                  <c:v>1998</c:v>
                </c:pt>
                <c:pt idx="2">
                  <c:v>1999</c:v>
                </c:pt>
                <c:pt idx="3">
                  <c:v>2000</c:v>
                </c:pt>
                <c:pt idx="4">
                  <c:v>2001</c:v>
                </c:pt>
                <c:pt idx="5">
                  <c:v>2002</c:v>
                </c:pt>
                <c:pt idx="6">
                  <c:v>2003</c:v>
                </c:pt>
                <c:pt idx="7">
                  <c:v>2004</c:v>
                </c:pt>
                <c:pt idx="8">
                  <c:v>2005</c:v>
                </c:pt>
                <c:pt idx="9">
                  <c:v>2006</c:v>
                </c:pt>
                <c:pt idx="10">
                  <c:v>2007</c:v>
                </c:pt>
                <c:pt idx="11">
                  <c:v>2008</c:v>
                </c:pt>
              </c:numCache>
            </c:numRef>
          </c:cat>
          <c:val>
            <c:numRef>
              <c:f>Sheet1!$C$2:$C$13</c:f>
              <c:numCache>
                <c:formatCode>0</c:formatCode>
                <c:ptCount val="12"/>
                <c:pt idx="0">
                  <c:v>98.257435320000013</c:v>
                </c:pt>
                <c:pt idx="1">
                  <c:v>84.516487249999983</c:v>
                </c:pt>
                <c:pt idx="2">
                  <c:v>83.279953079999999</c:v>
                </c:pt>
                <c:pt idx="3">
                  <c:v>108.56947334</c:v>
                </c:pt>
                <c:pt idx="4">
                  <c:v>122.01323615999998</c:v>
                </c:pt>
                <c:pt idx="5">
                  <c:v>128.02240272</c:v>
                </c:pt>
                <c:pt idx="6">
                  <c:v>149.92127096000004</c:v>
                </c:pt>
                <c:pt idx="7">
                  <c:v>173.00903664000001</c:v>
                </c:pt>
                <c:pt idx="8">
                  <c:v>168.08507645000023</c:v>
                </c:pt>
                <c:pt idx="9">
                  <c:v>214.56775859999999</c:v>
                </c:pt>
                <c:pt idx="10">
                  <c:v>198.42863225000016</c:v>
                </c:pt>
                <c:pt idx="11">
                  <c:v>191.85469776000002</c:v>
                </c:pt>
              </c:numCache>
            </c:numRef>
          </c:val>
          <c:smooth val="0"/>
          <c:extLst xmlns:c16r2="http://schemas.microsoft.com/office/drawing/2015/06/chart">
            <c:ext xmlns:c16="http://schemas.microsoft.com/office/drawing/2014/chart" uri="{C3380CC4-5D6E-409C-BE32-E72D297353CC}">
              <c16:uniqueId val="{00000001-72D4-4954-87AB-588B15737F73}"/>
            </c:ext>
          </c:extLst>
        </c:ser>
        <c:ser>
          <c:idx val="2"/>
          <c:order val="2"/>
          <c:tx>
            <c:strRef>
              <c:f>Sheet1!$D$1</c:f>
              <c:strCache>
                <c:ptCount val="1"/>
                <c:pt idx="0">
                  <c:v>Other Latin America</c:v>
                </c:pt>
              </c:strCache>
            </c:strRef>
          </c:tx>
          <c:spPr>
            <a:ln w="38100" cap="rnd">
              <a:solidFill>
                <a:schemeClr val="tx1"/>
              </a:solidFill>
              <a:prstDash val="dashDot"/>
              <a:round/>
            </a:ln>
            <a:effectLst/>
          </c:spPr>
          <c:marker>
            <c:symbol val="none"/>
          </c:marker>
          <c:cat>
            <c:numRef>
              <c:f>Sheet1!$A$2:$A$13</c:f>
              <c:numCache>
                <c:formatCode>General</c:formatCode>
                <c:ptCount val="12"/>
                <c:pt idx="0">
                  <c:v>1997</c:v>
                </c:pt>
                <c:pt idx="1">
                  <c:v>1998</c:v>
                </c:pt>
                <c:pt idx="2">
                  <c:v>1999</c:v>
                </c:pt>
                <c:pt idx="3">
                  <c:v>2000</c:v>
                </c:pt>
                <c:pt idx="4">
                  <c:v>2001</c:v>
                </c:pt>
                <c:pt idx="5">
                  <c:v>2002</c:v>
                </c:pt>
                <c:pt idx="6">
                  <c:v>2003</c:v>
                </c:pt>
                <c:pt idx="7">
                  <c:v>2004</c:v>
                </c:pt>
                <c:pt idx="8">
                  <c:v>2005</c:v>
                </c:pt>
                <c:pt idx="9">
                  <c:v>2006</c:v>
                </c:pt>
                <c:pt idx="10">
                  <c:v>2007</c:v>
                </c:pt>
                <c:pt idx="11">
                  <c:v>2008</c:v>
                </c:pt>
              </c:numCache>
            </c:numRef>
          </c:cat>
          <c:val>
            <c:numRef>
              <c:f>Sheet1!$D$2:$D$13</c:f>
              <c:numCache>
                <c:formatCode>0</c:formatCode>
                <c:ptCount val="12"/>
                <c:pt idx="0">
                  <c:v>50.475303296000043</c:v>
                </c:pt>
                <c:pt idx="1">
                  <c:v>67.762238359999898</c:v>
                </c:pt>
                <c:pt idx="2">
                  <c:v>47.89931682000006</c:v>
                </c:pt>
                <c:pt idx="3">
                  <c:v>73.243651296000024</c:v>
                </c:pt>
                <c:pt idx="4">
                  <c:v>72.957320646000085</c:v>
                </c:pt>
                <c:pt idx="5">
                  <c:v>72.644605614000099</c:v>
                </c:pt>
                <c:pt idx="6">
                  <c:v>93.343822959999983</c:v>
                </c:pt>
                <c:pt idx="7">
                  <c:v>112.841198257</c:v>
                </c:pt>
                <c:pt idx="8">
                  <c:v>133.653771328</c:v>
                </c:pt>
                <c:pt idx="9">
                  <c:v>161.39700534000016</c:v>
                </c:pt>
                <c:pt idx="10">
                  <c:v>181.00576029599995</c:v>
                </c:pt>
                <c:pt idx="11">
                  <c:v>197.74296621000002</c:v>
                </c:pt>
              </c:numCache>
            </c:numRef>
          </c:val>
          <c:smooth val="0"/>
          <c:extLst xmlns:c16r2="http://schemas.microsoft.com/office/drawing/2015/06/chart">
            <c:ext xmlns:c16="http://schemas.microsoft.com/office/drawing/2014/chart" uri="{C3380CC4-5D6E-409C-BE32-E72D297353CC}">
              <c16:uniqueId val="{00000002-72D4-4954-87AB-588B15737F73}"/>
            </c:ext>
          </c:extLst>
        </c:ser>
        <c:ser>
          <c:idx val="3"/>
          <c:order val="3"/>
          <c:tx>
            <c:strRef>
              <c:f>Sheet1!$E$1</c:f>
              <c:strCache>
                <c:ptCount val="1"/>
                <c:pt idx="0">
                  <c:v>MERCOSUR</c:v>
                </c:pt>
              </c:strCache>
            </c:strRef>
          </c:tx>
          <c:spPr>
            <a:ln w="38100" cap="rnd">
              <a:solidFill>
                <a:schemeClr val="tx1"/>
              </a:solidFill>
              <a:round/>
            </a:ln>
            <a:effectLst/>
          </c:spPr>
          <c:marker>
            <c:symbol val="none"/>
          </c:marker>
          <c:cat>
            <c:numRef>
              <c:f>Sheet1!$A$2:$A$13</c:f>
              <c:numCache>
                <c:formatCode>General</c:formatCode>
                <c:ptCount val="12"/>
                <c:pt idx="0">
                  <c:v>1997</c:v>
                </c:pt>
                <c:pt idx="1">
                  <c:v>1998</c:v>
                </c:pt>
                <c:pt idx="2">
                  <c:v>1999</c:v>
                </c:pt>
                <c:pt idx="3">
                  <c:v>2000</c:v>
                </c:pt>
                <c:pt idx="4">
                  <c:v>2001</c:v>
                </c:pt>
                <c:pt idx="5">
                  <c:v>2002</c:v>
                </c:pt>
                <c:pt idx="6">
                  <c:v>2003</c:v>
                </c:pt>
                <c:pt idx="7">
                  <c:v>2004</c:v>
                </c:pt>
                <c:pt idx="8">
                  <c:v>2005</c:v>
                </c:pt>
                <c:pt idx="9">
                  <c:v>2006</c:v>
                </c:pt>
                <c:pt idx="10">
                  <c:v>2007</c:v>
                </c:pt>
                <c:pt idx="11">
                  <c:v>2008</c:v>
                </c:pt>
              </c:numCache>
            </c:numRef>
          </c:cat>
          <c:val>
            <c:numRef>
              <c:f>Sheet1!$E$2:$E$13</c:f>
              <c:numCache>
                <c:formatCode>0</c:formatCode>
                <c:ptCount val="12"/>
                <c:pt idx="0">
                  <c:v>605.17699915999992</c:v>
                </c:pt>
                <c:pt idx="1">
                  <c:v>687.72621707999997</c:v>
                </c:pt>
                <c:pt idx="2">
                  <c:v>457.57391071999962</c:v>
                </c:pt>
                <c:pt idx="3">
                  <c:v>464.51987737999997</c:v>
                </c:pt>
                <c:pt idx="4">
                  <c:v>348.64163607</c:v>
                </c:pt>
                <c:pt idx="5">
                  <c:v>208.57756771999999</c:v>
                </c:pt>
                <c:pt idx="6">
                  <c:v>185.65052711700019</c:v>
                </c:pt>
                <c:pt idx="7">
                  <c:v>283.51558872000004</c:v>
                </c:pt>
                <c:pt idx="8">
                  <c:v>354.43909949999954</c:v>
                </c:pt>
                <c:pt idx="9">
                  <c:v>384.16718522000002</c:v>
                </c:pt>
                <c:pt idx="10">
                  <c:v>471.46242779999994</c:v>
                </c:pt>
                <c:pt idx="11">
                  <c:v>619.89882110999997</c:v>
                </c:pt>
              </c:numCache>
            </c:numRef>
          </c:val>
          <c:smooth val="0"/>
          <c:extLst xmlns:c16r2="http://schemas.microsoft.com/office/drawing/2015/06/chart">
            <c:ext xmlns:c16="http://schemas.microsoft.com/office/drawing/2014/chart" uri="{C3380CC4-5D6E-409C-BE32-E72D297353CC}">
              <c16:uniqueId val="{00000003-72D4-4954-87AB-588B15737F73}"/>
            </c:ext>
          </c:extLst>
        </c:ser>
        <c:dLbls>
          <c:showLegendKey val="0"/>
          <c:showVal val="0"/>
          <c:showCatName val="0"/>
          <c:showSerName val="0"/>
          <c:showPercent val="0"/>
          <c:showBubbleSize val="0"/>
        </c:dLbls>
        <c:marker val="1"/>
        <c:smooth val="0"/>
        <c:axId val="23698816"/>
        <c:axId val="23721088"/>
      </c:lineChart>
      <c:catAx>
        <c:axId val="236988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en-US" sz="900" b="0" i="0" u="none" strike="noStrike" kern="1200" baseline="0">
                <a:solidFill>
                  <a:schemeClr val="tx1">
                    <a:lumMod val="65000"/>
                    <a:lumOff val="35000"/>
                  </a:schemeClr>
                </a:solidFill>
                <a:latin typeface="+mn-lt"/>
                <a:ea typeface="+mn-ea"/>
                <a:cs typeface="+mn-cs"/>
              </a:defRPr>
            </a:pPr>
            <a:endParaRPr lang="es-UY"/>
          </a:p>
        </c:txPr>
        <c:crossAx val="23721088"/>
        <c:crosses val="autoZero"/>
        <c:auto val="1"/>
        <c:lblAlgn val="ctr"/>
        <c:lblOffset val="100"/>
        <c:noMultiLvlLbl val="0"/>
      </c:catAx>
      <c:valAx>
        <c:axId val="23721088"/>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lang="en-US" sz="900" b="0" i="0" u="none" strike="noStrike" kern="1200" baseline="0">
                <a:solidFill>
                  <a:schemeClr val="tx1">
                    <a:lumMod val="65000"/>
                    <a:lumOff val="35000"/>
                  </a:schemeClr>
                </a:solidFill>
                <a:latin typeface="+mn-lt"/>
                <a:ea typeface="+mn-ea"/>
                <a:cs typeface="+mn-cs"/>
              </a:defRPr>
            </a:pPr>
            <a:endParaRPr lang="es-UY"/>
          </a:p>
        </c:txPr>
        <c:crossAx val="23698816"/>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lang="en-US" sz="900" b="0" i="0" u="none" strike="noStrike" kern="1200" baseline="0">
              <a:solidFill>
                <a:schemeClr val="tx1">
                  <a:lumMod val="65000"/>
                  <a:lumOff val="35000"/>
                </a:schemeClr>
              </a:solidFill>
              <a:latin typeface="+mn-lt"/>
              <a:ea typeface="+mn-ea"/>
              <a:cs typeface="+mn-cs"/>
            </a:defRPr>
          </a:pPr>
          <a:endParaRPr lang="es-UY"/>
        </a:p>
      </c:txPr>
    </c:legend>
    <c:plotVisOnly val="1"/>
    <c:dispBlanksAs val="gap"/>
    <c:showDLblsOverMax val="0"/>
  </c:chart>
  <c:spPr>
    <a:solidFill>
      <a:schemeClr val="bg1"/>
    </a:solidFill>
    <a:ln w="9525" cap="flat" cmpd="sng" algn="ctr">
      <a:noFill/>
      <a:round/>
    </a:ln>
    <a:effectLst/>
  </c:spPr>
  <c:txPr>
    <a:bodyPr/>
    <a:lstStyle/>
    <a:p>
      <a:pPr>
        <a:defRPr/>
      </a:pPr>
      <a:endParaRPr lang="es-UY"/>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UY"/>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lineChart>
        <c:grouping val="standard"/>
        <c:varyColors val="0"/>
        <c:ser>
          <c:idx val="0"/>
          <c:order val="0"/>
          <c:tx>
            <c:strRef>
              <c:f>Sheet1!$B$1</c:f>
              <c:strCache>
                <c:ptCount val="1"/>
                <c:pt idx="0">
                  <c:v>High income</c:v>
                </c:pt>
              </c:strCache>
            </c:strRef>
          </c:tx>
          <c:spPr>
            <a:ln w="38100" cap="rnd">
              <a:solidFill>
                <a:schemeClr val="tx1"/>
              </a:solidFill>
              <a:prstDash val="sysDot"/>
              <a:round/>
            </a:ln>
            <a:effectLst/>
          </c:spPr>
          <c:marker>
            <c:symbol val="none"/>
          </c:marker>
          <c:cat>
            <c:numRef>
              <c:f>Sheet1!$A$2:$A$13</c:f>
              <c:numCache>
                <c:formatCode>General</c:formatCode>
                <c:ptCount val="12"/>
                <c:pt idx="0">
                  <c:v>1997</c:v>
                </c:pt>
                <c:pt idx="1">
                  <c:v>1998</c:v>
                </c:pt>
                <c:pt idx="2">
                  <c:v>1999</c:v>
                </c:pt>
                <c:pt idx="3">
                  <c:v>2000</c:v>
                </c:pt>
                <c:pt idx="4">
                  <c:v>2001</c:v>
                </c:pt>
                <c:pt idx="5">
                  <c:v>2002</c:v>
                </c:pt>
                <c:pt idx="6">
                  <c:v>2003</c:v>
                </c:pt>
                <c:pt idx="7">
                  <c:v>2004</c:v>
                </c:pt>
                <c:pt idx="8">
                  <c:v>2005</c:v>
                </c:pt>
                <c:pt idx="9">
                  <c:v>2006</c:v>
                </c:pt>
                <c:pt idx="10">
                  <c:v>2007</c:v>
                </c:pt>
                <c:pt idx="11">
                  <c:v>2008</c:v>
                </c:pt>
              </c:numCache>
            </c:numRef>
          </c:cat>
          <c:val>
            <c:numRef>
              <c:f>Sheet1!$B$2:$B$13</c:f>
              <c:numCache>
                <c:formatCode>0</c:formatCode>
                <c:ptCount val="12"/>
                <c:pt idx="0">
                  <c:v>1343.7891778500002</c:v>
                </c:pt>
                <c:pt idx="1">
                  <c:v>1399.907669627002</c:v>
                </c:pt>
                <c:pt idx="2">
                  <c:v>1086.9615733960011</c:v>
                </c:pt>
                <c:pt idx="3">
                  <c:v>925.31174768399922</c:v>
                </c:pt>
                <c:pt idx="4">
                  <c:v>776.79876624000099</c:v>
                </c:pt>
                <c:pt idx="5">
                  <c:v>435.39452986609967</c:v>
                </c:pt>
                <c:pt idx="6">
                  <c:v>362.74169458100005</c:v>
                </c:pt>
                <c:pt idx="7">
                  <c:v>492.25071166500004</c:v>
                </c:pt>
                <c:pt idx="8">
                  <c:v>579.03599416000009</c:v>
                </c:pt>
                <c:pt idx="9">
                  <c:v>673.76676453999994</c:v>
                </c:pt>
                <c:pt idx="10">
                  <c:v>772.94447713199997</c:v>
                </c:pt>
                <c:pt idx="11">
                  <c:v>1063.755247504</c:v>
                </c:pt>
              </c:numCache>
            </c:numRef>
          </c:val>
          <c:smooth val="0"/>
          <c:extLst xmlns:c16r2="http://schemas.microsoft.com/office/drawing/2015/06/chart">
            <c:ext xmlns:c16="http://schemas.microsoft.com/office/drawing/2014/chart" uri="{C3380CC4-5D6E-409C-BE32-E72D297353CC}">
              <c16:uniqueId val="{00000000-9385-46D2-825C-14605E9A2FB5}"/>
            </c:ext>
          </c:extLst>
        </c:ser>
        <c:ser>
          <c:idx val="1"/>
          <c:order val="1"/>
          <c:tx>
            <c:strRef>
              <c:f>Sheet1!$C$1</c:f>
              <c:strCache>
                <c:ptCount val="1"/>
                <c:pt idx="0">
                  <c:v>Rest of the world</c:v>
                </c:pt>
              </c:strCache>
            </c:strRef>
          </c:tx>
          <c:spPr>
            <a:ln w="38100" cap="rnd">
              <a:solidFill>
                <a:schemeClr val="tx1"/>
              </a:solidFill>
              <a:prstDash val="dash"/>
              <a:round/>
            </a:ln>
            <a:effectLst/>
          </c:spPr>
          <c:marker>
            <c:symbol val="none"/>
          </c:marker>
          <c:cat>
            <c:numRef>
              <c:f>Sheet1!$A$2:$A$13</c:f>
              <c:numCache>
                <c:formatCode>General</c:formatCode>
                <c:ptCount val="12"/>
                <c:pt idx="0">
                  <c:v>1997</c:v>
                </c:pt>
                <c:pt idx="1">
                  <c:v>1998</c:v>
                </c:pt>
                <c:pt idx="2">
                  <c:v>1999</c:v>
                </c:pt>
                <c:pt idx="3">
                  <c:v>2000</c:v>
                </c:pt>
                <c:pt idx="4">
                  <c:v>2001</c:v>
                </c:pt>
                <c:pt idx="5">
                  <c:v>2002</c:v>
                </c:pt>
                <c:pt idx="6">
                  <c:v>2003</c:v>
                </c:pt>
                <c:pt idx="7">
                  <c:v>2004</c:v>
                </c:pt>
                <c:pt idx="8">
                  <c:v>2005</c:v>
                </c:pt>
                <c:pt idx="9">
                  <c:v>2006</c:v>
                </c:pt>
                <c:pt idx="10">
                  <c:v>2007</c:v>
                </c:pt>
                <c:pt idx="11">
                  <c:v>2008</c:v>
                </c:pt>
              </c:numCache>
            </c:numRef>
          </c:cat>
          <c:val>
            <c:numRef>
              <c:f>Sheet1!$C$2:$C$13</c:f>
              <c:numCache>
                <c:formatCode>0</c:formatCode>
                <c:ptCount val="12"/>
                <c:pt idx="0">
                  <c:v>150.54940180200001</c:v>
                </c:pt>
                <c:pt idx="1">
                  <c:v>169.7475544039998</c:v>
                </c:pt>
                <c:pt idx="2">
                  <c:v>146.66064468000002</c:v>
                </c:pt>
                <c:pt idx="3">
                  <c:v>159.92470880500017</c:v>
                </c:pt>
                <c:pt idx="4">
                  <c:v>160.52622977000001</c:v>
                </c:pt>
                <c:pt idx="5">
                  <c:v>85.119018637499849</c:v>
                </c:pt>
                <c:pt idx="6">
                  <c:v>82.732096146399897</c:v>
                </c:pt>
                <c:pt idx="7">
                  <c:v>160.2050550092998</c:v>
                </c:pt>
                <c:pt idx="8">
                  <c:v>223.08282364200016</c:v>
                </c:pt>
                <c:pt idx="9">
                  <c:v>305.268294825</c:v>
                </c:pt>
                <c:pt idx="10">
                  <c:v>449.82730754499954</c:v>
                </c:pt>
                <c:pt idx="11">
                  <c:v>744.930233359</c:v>
                </c:pt>
              </c:numCache>
            </c:numRef>
          </c:val>
          <c:smooth val="0"/>
          <c:extLst xmlns:c16r2="http://schemas.microsoft.com/office/drawing/2015/06/chart">
            <c:ext xmlns:c16="http://schemas.microsoft.com/office/drawing/2014/chart" uri="{C3380CC4-5D6E-409C-BE32-E72D297353CC}">
              <c16:uniqueId val="{00000001-9385-46D2-825C-14605E9A2FB5}"/>
            </c:ext>
          </c:extLst>
        </c:ser>
        <c:ser>
          <c:idx val="2"/>
          <c:order val="2"/>
          <c:tx>
            <c:strRef>
              <c:f>Sheet1!$D$1</c:f>
              <c:strCache>
                <c:ptCount val="1"/>
                <c:pt idx="0">
                  <c:v>Other Latin America</c:v>
                </c:pt>
              </c:strCache>
            </c:strRef>
          </c:tx>
          <c:spPr>
            <a:ln w="38100" cap="rnd">
              <a:solidFill>
                <a:schemeClr val="tx1"/>
              </a:solidFill>
              <a:prstDash val="dashDot"/>
              <a:round/>
            </a:ln>
            <a:effectLst/>
          </c:spPr>
          <c:marker>
            <c:symbol val="none"/>
          </c:marker>
          <c:cat>
            <c:numRef>
              <c:f>Sheet1!$A$2:$A$13</c:f>
              <c:numCache>
                <c:formatCode>General</c:formatCode>
                <c:ptCount val="12"/>
                <c:pt idx="0">
                  <c:v>1997</c:v>
                </c:pt>
                <c:pt idx="1">
                  <c:v>1998</c:v>
                </c:pt>
                <c:pt idx="2">
                  <c:v>1999</c:v>
                </c:pt>
                <c:pt idx="3">
                  <c:v>2000</c:v>
                </c:pt>
                <c:pt idx="4">
                  <c:v>2001</c:v>
                </c:pt>
                <c:pt idx="5">
                  <c:v>2002</c:v>
                </c:pt>
                <c:pt idx="6">
                  <c:v>2003</c:v>
                </c:pt>
                <c:pt idx="7">
                  <c:v>2004</c:v>
                </c:pt>
                <c:pt idx="8">
                  <c:v>2005</c:v>
                </c:pt>
                <c:pt idx="9">
                  <c:v>2006</c:v>
                </c:pt>
                <c:pt idx="10">
                  <c:v>2007</c:v>
                </c:pt>
                <c:pt idx="11">
                  <c:v>2008</c:v>
                </c:pt>
              </c:numCache>
            </c:numRef>
          </c:cat>
          <c:val>
            <c:numRef>
              <c:f>Sheet1!$D$2:$D$13</c:f>
              <c:numCache>
                <c:formatCode>0</c:formatCode>
                <c:ptCount val="12"/>
                <c:pt idx="0">
                  <c:v>88.851667431000024</c:v>
                </c:pt>
                <c:pt idx="1">
                  <c:v>83.082546469999983</c:v>
                </c:pt>
                <c:pt idx="2">
                  <c:v>65.025985184999868</c:v>
                </c:pt>
                <c:pt idx="3">
                  <c:v>57.209995190000043</c:v>
                </c:pt>
                <c:pt idx="4">
                  <c:v>51.047614582999998</c:v>
                </c:pt>
                <c:pt idx="5">
                  <c:v>37.479523440000001</c:v>
                </c:pt>
                <c:pt idx="6">
                  <c:v>25.650483252899996</c:v>
                </c:pt>
                <c:pt idx="7">
                  <c:v>40.053093704999995</c:v>
                </c:pt>
                <c:pt idx="8">
                  <c:v>60.516440780999993</c:v>
                </c:pt>
                <c:pt idx="9">
                  <c:v>76.089027240000007</c:v>
                </c:pt>
                <c:pt idx="10">
                  <c:v>94.520996191999899</c:v>
                </c:pt>
                <c:pt idx="11">
                  <c:v>134.87116261600002</c:v>
                </c:pt>
              </c:numCache>
            </c:numRef>
          </c:val>
          <c:smooth val="0"/>
          <c:extLst xmlns:c16r2="http://schemas.microsoft.com/office/drawing/2015/06/chart">
            <c:ext xmlns:c16="http://schemas.microsoft.com/office/drawing/2014/chart" uri="{C3380CC4-5D6E-409C-BE32-E72D297353CC}">
              <c16:uniqueId val="{00000002-9385-46D2-825C-14605E9A2FB5}"/>
            </c:ext>
          </c:extLst>
        </c:ser>
        <c:ser>
          <c:idx val="3"/>
          <c:order val="3"/>
          <c:tx>
            <c:strRef>
              <c:f>Sheet1!$E$1</c:f>
              <c:strCache>
                <c:ptCount val="1"/>
                <c:pt idx="0">
                  <c:v>MERCOSUR</c:v>
                </c:pt>
              </c:strCache>
            </c:strRef>
          </c:tx>
          <c:spPr>
            <a:ln w="38100" cap="rnd">
              <a:solidFill>
                <a:schemeClr val="tx1"/>
              </a:solidFill>
              <a:round/>
            </a:ln>
            <a:effectLst/>
          </c:spPr>
          <c:marker>
            <c:symbol val="none"/>
          </c:marker>
          <c:cat>
            <c:numRef>
              <c:f>Sheet1!$A$2:$A$13</c:f>
              <c:numCache>
                <c:formatCode>General</c:formatCode>
                <c:ptCount val="12"/>
                <c:pt idx="0">
                  <c:v>1997</c:v>
                </c:pt>
                <c:pt idx="1">
                  <c:v>1998</c:v>
                </c:pt>
                <c:pt idx="2">
                  <c:v>1999</c:v>
                </c:pt>
                <c:pt idx="3">
                  <c:v>2000</c:v>
                </c:pt>
                <c:pt idx="4">
                  <c:v>2001</c:v>
                </c:pt>
                <c:pt idx="5">
                  <c:v>2002</c:v>
                </c:pt>
                <c:pt idx="6">
                  <c:v>2003</c:v>
                </c:pt>
                <c:pt idx="7">
                  <c:v>2004</c:v>
                </c:pt>
                <c:pt idx="8">
                  <c:v>2005</c:v>
                </c:pt>
                <c:pt idx="9">
                  <c:v>2006</c:v>
                </c:pt>
                <c:pt idx="10">
                  <c:v>2007</c:v>
                </c:pt>
                <c:pt idx="11">
                  <c:v>2008</c:v>
                </c:pt>
              </c:numCache>
            </c:numRef>
          </c:cat>
          <c:val>
            <c:numRef>
              <c:f>Sheet1!$E$2:$E$13</c:f>
              <c:numCache>
                <c:formatCode>0</c:formatCode>
                <c:ptCount val="12"/>
                <c:pt idx="0">
                  <c:v>1085.3707053599999</c:v>
                </c:pt>
                <c:pt idx="1">
                  <c:v>1173.3076496599999</c:v>
                </c:pt>
                <c:pt idx="2">
                  <c:v>906.56450288899919</c:v>
                </c:pt>
                <c:pt idx="3">
                  <c:v>858.57391713600055</c:v>
                </c:pt>
                <c:pt idx="4">
                  <c:v>794.40917452800068</c:v>
                </c:pt>
                <c:pt idx="5">
                  <c:v>436.29889139200003</c:v>
                </c:pt>
                <c:pt idx="6">
                  <c:v>422.55690862400002</c:v>
                </c:pt>
                <c:pt idx="7">
                  <c:v>637.93320769599882</c:v>
                </c:pt>
                <c:pt idx="8">
                  <c:v>811.55694942399896</c:v>
                </c:pt>
                <c:pt idx="9">
                  <c:v>907.23081988499905</c:v>
                </c:pt>
                <c:pt idx="10">
                  <c:v>1048.892687455</c:v>
                </c:pt>
                <c:pt idx="11">
                  <c:v>1366.884261102</c:v>
                </c:pt>
              </c:numCache>
            </c:numRef>
          </c:val>
          <c:smooth val="0"/>
          <c:extLst xmlns:c16r2="http://schemas.microsoft.com/office/drawing/2015/06/chart">
            <c:ext xmlns:c16="http://schemas.microsoft.com/office/drawing/2014/chart" uri="{C3380CC4-5D6E-409C-BE32-E72D297353CC}">
              <c16:uniqueId val="{00000003-9385-46D2-825C-14605E9A2FB5}"/>
            </c:ext>
          </c:extLst>
        </c:ser>
        <c:dLbls>
          <c:showLegendKey val="0"/>
          <c:showVal val="0"/>
          <c:showCatName val="0"/>
          <c:showSerName val="0"/>
          <c:showPercent val="0"/>
          <c:showBubbleSize val="0"/>
        </c:dLbls>
        <c:marker val="1"/>
        <c:smooth val="0"/>
        <c:axId val="94824320"/>
        <c:axId val="94825856"/>
      </c:lineChart>
      <c:catAx>
        <c:axId val="94824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en-US" sz="900" b="0" i="0" u="none" strike="noStrike" kern="1200" baseline="0">
                <a:solidFill>
                  <a:schemeClr val="tx1">
                    <a:lumMod val="65000"/>
                    <a:lumOff val="35000"/>
                  </a:schemeClr>
                </a:solidFill>
                <a:latin typeface="+mn-lt"/>
                <a:ea typeface="+mn-ea"/>
                <a:cs typeface="+mn-cs"/>
              </a:defRPr>
            </a:pPr>
            <a:endParaRPr lang="es-UY"/>
          </a:p>
        </c:txPr>
        <c:crossAx val="94825856"/>
        <c:crosses val="autoZero"/>
        <c:auto val="1"/>
        <c:lblAlgn val="ctr"/>
        <c:lblOffset val="100"/>
        <c:noMultiLvlLbl val="0"/>
      </c:catAx>
      <c:valAx>
        <c:axId val="94825856"/>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lang="en-US" sz="900" b="0" i="0" u="none" strike="noStrike" kern="1200" baseline="0">
                <a:solidFill>
                  <a:schemeClr val="tx1">
                    <a:lumMod val="65000"/>
                    <a:lumOff val="35000"/>
                  </a:schemeClr>
                </a:solidFill>
                <a:latin typeface="+mn-lt"/>
                <a:ea typeface="+mn-ea"/>
                <a:cs typeface="+mn-cs"/>
              </a:defRPr>
            </a:pPr>
            <a:endParaRPr lang="es-UY"/>
          </a:p>
        </c:txPr>
        <c:crossAx val="94824320"/>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lang="en-US" sz="900" b="0" i="0" u="none" strike="noStrike" kern="1200" baseline="0">
              <a:solidFill>
                <a:schemeClr val="tx1">
                  <a:lumMod val="65000"/>
                  <a:lumOff val="35000"/>
                </a:schemeClr>
              </a:solidFill>
              <a:latin typeface="+mn-lt"/>
              <a:ea typeface="+mn-ea"/>
              <a:cs typeface="+mn-cs"/>
            </a:defRPr>
          </a:pPr>
          <a:endParaRPr lang="es-UY"/>
        </a:p>
      </c:txPr>
    </c:legend>
    <c:plotVisOnly val="1"/>
    <c:dispBlanksAs val="gap"/>
    <c:showDLblsOverMax val="0"/>
  </c:chart>
  <c:spPr>
    <a:solidFill>
      <a:schemeClr val="bg1"/>
    </a:solidFill>
    <a:ln w="9525" cap="flat" cmpd="sng" algn="ctr">
      <a:noFill/>
      <a:round/>
    </a:ln>
    <a:effectLst/>
  </c:spPr>
  <c:txPr>
    <a:bodyPr/>
    <a:lstStyle/>
    <a:p>
      <a:pPr>
        <a:defRPr/>
      </a:pPr>
      <a:endParaRPr lang="es-UY"/>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s-UY"/>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Sheet1!$B$1</c:f>
              <c:strCache>
                <c:ptCount val="1"/>
                <c:pt idx="0">
                  <c:v>MERCOSUR</c:v>
                </c:pt>
              </c:strCache>
            </c:strRef>
          </c:tx>
          <c:spPr>
            <a:ln w="57150">
              <a:solidFill>
                <a:srgbClr val="E20246"/>
              </a:solidFill>
            </a:ln>
          </c:spPr>
          <c:marker>
            <c:symbol val="circle"/>
            <c:size val="10"/>
            <c:spPr>
              <a:solidFill>
                <a:srgbClr val="E20246"/>
              </a:solidFill>
              <a:ln>
                <a:solidFill>
                  <a:srgbClr val="E20246"/>
                </a:solidFill>
              </a:ln>
            </c:spPr>
          </c:marker>
          <c:dLbls>
            <c:dLbl>
              <c:idx val="0"/>
              <c:layout/>
              <c:dLblPos val="l"/>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a:lstStyle/>
              <a:p>
                <a:pPr>
                  <a:defRPr b="1"/>
                </a:pPr>
                <a:endParaRPr lang="es-UY"/>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Sheet1!$A$2:$A$3</c:f>
              <c:numCache>
                <c:formatCode>General</c:formatCode>
                <c:ptCount val="2"/>
                <c:pt idx="0">
                  <c:v>1998</c:v>
                </c:pt>
                <c:pt idx="1">
                  <c:v>2005</c:v>
                </c:pt>
              </c:numCache>
            </c:numRef>
          </c:cat>
          <c:val>
            <c:numRef>
              <c:f>Sheet1!$B$2:$B$3</c:f>
              <c:numCache>
                <c:formatCode>0%</c:formatCode>
                <c:ptCount val="2"/>
                <c:pt idx="0">
                  <c:v>0.53</c:v>
                </c:pt>
                <c:pt idx="1">
                  <c:v>0.23</c:v>
                </c:pt>
              </c:numCache>
            </c:numRef>
          </c:val>
          <c:smooth val="0"/>
        </c:ser>
        <c:ser>
          <c:idx val="1"/>
          <c:order val="1"/>
          <c:tx>
            <c:strRef>
              <c:f>Sheet1!$C$1</c:f>
              <c:strCache>
                <c:ptCount val="1"/>
                <c:pt idx="0">
                  <c:v>High income</c:v>
                </c:pt>
              </c:strCache>
            </c:strRef>
          </c:tx>
          <c:spPr>
            <a:ln w="57150">
              <a:solidFill>
                <a:schemeClr val="bg2"/>
              </a:solidFill>
            </a:ln>
          </c:spPr>
          <c:marker>
            <c:symbol val="circle"/>
            <c:size val="10"/>
            <c:spPr>
              <a:solidFill>
                <a:schemeClr val="bg2"/>
              </a:solidFill>
              <a:ln>
                <a:solidFill>
                  <a:schemeClr val="bg2"/>
                </a:solidFill>
              </a:ln>
            </c:spPr>
          </c:marker>
          <c:dLbls>
            <c:dLbl>
              <c:idx val="0"/>
              <c:layout/>
              <c:dLblPos val="l"/>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a:lstStyle/>
              <a:p>
                <a:pPr>
                  <a:defRPr b="1"/>
                </a:pPr>
                <a:endParaRPr lang="es-UY"/>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Sheet1!$A$2:$A$3</c:f>
              <c:numCache>
                <c:formatCode>General</c:formatCode>
                <c:ptCount val="2"/>
                <c:pt idx="0">
                  <c:v>1998</c:v>
                </c:pt>
                <c:pt idx="1">
                  <c:v>2005</c:v>
                </c:pt>
              </c:numCache>
            </c:numRef>
          </c:cat>
          <c:val>
            <c:numRef>
              <c:f>Sheet1!$C$2:$C$3</c:f>
              <c:numCache>
                <c:formatCode>0%</c:formatCode>
                <c:ptCount val="2"/>
                <c:pt idx="0">
                  <c:v>0.32000000000000034</c:v>
                </c:pt>
                <c:pt idx="1">
                  <c:v>0.48000000000000026</c:v>
                </c:pt>
              </c:numCache>
            </c:numRef>
          </c:val>
          <c:smooth val="0"/>
        </c:ser>
        <c:dLbls>
          <c:showLegendKey val="0"/>
          <c:showVal val="0"/>
          <c:showCatName val="0"/>
          <c:showSerName val="0"/>
          <c:showPercent val="0"/>
          <c:showBubbleSize val="0"/>
        </c:dLbls>
        <c:marker val="1"/>
        <c:smooth val="0"/>
        <c:axId val="95583232"/>
        <c:axId val="95589120"/>
      </c:lineChart>
      <c:catAx>
        <c:axId val="95583232"/>
        <c:scaling>
          <c:orientation val="minMax"/>
        </c:scaling>
        <c:delete val="0"/>
        <c:axPos val="b"/>
        <c:numFmt formatCode="General" sourceLinked="1"/>
        <c:majorTickMark val="out"/>
        <c:minorTickMark val="none"/>
        <c:tickLblPos val="nextTo"/>
        <c:txPr>
          <a:bodyPr/>
          <a:lstStyle/>
          <a:p>
            <a:pPr>
              <a:defRPr sz="1200"/>
            </a:pPr>
            <a:endParaRPr lang="es-UY"/>
          </a:p>
        </c:txPr>
        <c:crossAx val="95589120"/>
        <c:crosses val="autoZero"/>
        <c:auto val="1"/>
        <c:lblAlgn val="ctr"/>
        <c:lblOffset val="100"/>
        <c:noMultiLvlLbl val="0"/>
      </c:catAx>
      <c:valAx>
        <c:axId val="95589120"/>
        <c:scaling>
          <c:orientation val="minMax"/>
          <c:min val="0"/>
        </c:scaling>
        <c:delete val="1"/>
        <c:axPos val="l"/>
        <c:numFmt formatCode="0%" sourceLinked="1"/>
        <c:majorTickMark val="out"/>
        <c:minorTickMark val="none"/>
        <c:tickLblPos val="none"/>
        <c:crossAx val="95583232"/>
        <c:crosses val="autoZero"/>
        <c:crossBetween val="between"/>
      </c:valAx>
    </c:plotArea>
    <c:legend>
      <c:legendPos val="r"/>
      <c:layout>
        <c:manualLayout>
          <c:xMode val="edge"/>
          <c:yMode val="edge"/>
          <c:x val="0.82222346650242173"/>
          <c:y val="0.23762610002146387"/>
          <c:w val="0.16771371084677211"/>
          <c:h val="0.22845357746110853"/>
        </c:manualLayout>
      </c:layout>
      <c:overlay val="0"/>
      <c:txPr>
        <a:bodyPr/>
        <a:lstStyle/>
        <a:p>
          <a:pPr>
            <a:defRPr sz="1200"/>
          </a:pPr>
          <a:endParaRPr lang="es-UY"/>
        </a:p>
      </c:txPr>
    </c:legend>
    <c:plotVisOnly val="1"/>
    <c:dispBlanksAs val="gap"/>
    <c:showDLblsOverMax val="0"/>
  </c:chart>
  <c:txPr>
    <a:bodyPr/>
    <a:lstStyle/>
    <a:p>
      <a:pPr>
        <a:defRPr sz="1800"/>
      </a:pPr>
      <a:endParaRPr lang="es-UY"/>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55B6F1E7-119A-4242-B735-46276D835430}" type="datetimeFigureOut">
              <a:rPr lang="en-US" smtClean="0"/>
              <a:t>10/3/2016</a:t>
            </a:fld>
            <a:endParaRPr lang="en-US"/>
          </a:p>
        </p:txBody>
      </p:sp>
      <p:sp>
        <p:nvSpPr>
          <p:cNvPr id="4" name="Footer Placeholder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28163"/>
            <a:ext cx="2946400" cy="496887"/>
          </a:xfrm>
          <a:prstGeom prst="rect">
            <a:avLst/>
          </a:prstGeom>
        </p:spPr>
        <p:txBody>
          <a:bodyPr vert="horz" lIns="91440" tIns="45720" rIns="91440" bIns="45720" rtlCol="0" anchor="b"/>
          <a:lstStyle>
            <a:lvl1pPr algn="r">
              <a:defRPr sz="1200"/>
            </a:lvl1pPr>
          </a:lstStyle>
          <a:p>
            <a:fld id="{EF3BC03B-EECC-4518-AC65-83B520A1B388}" type="slidenum">
              <a:rPr lang="en-US" smtClean="0"/>
              <a:t>‹#›</a:t>
            </a:fld>
            <a:endParaRPr lang="en-US"/>
          </a:p>
        </p:txBody>
      </p:sp>
    </p:spTree>
    <p:extLst>
      <p:ext uri="{BB962C8B-B14F-4D97-AF65-F5344CB8AC3E}">
        <p14:creationId xmlns:p14="http://schemas.microsoft.com/office/powerpoint/2010/main" val="1335515521"/>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n-US" smtClean="0"/>
              <a:t>Click to edit Master title style</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30439E94-77DD-4B5F-B503-14FE42DE3F85}" type="slidenum">
              <a:rPr lang="es-ES"/>
              <a:pPr>
                <a:defRPr/>
              </a:pPr>
              <a:t>‹#›</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smtClean="0"/>
              <a:t>Click to edit Master title style</a:t>
            </a:r>
            <a:endParaRPr lang="es-ES"/>
          </a:p>
        </p:txBody>
      </p:sp>
      <p:sp>
        <p:nvSpPr>
          <p:cNvPr id="3" name="2 Marcador de texto vertical"/>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4D65CB28-03CB-4A23-9D6A-104886F85FAA}" type="slidenum">
              <a:rPr lang="es-ES"/>
              <a:pPr>
                <a:defRPr/>
              </a:pPr>
              <a:t>‹#›</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n-US" smtClean="0"/>
              <a:t>Click to edit Master title style</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CFFB7CE0-316D-4199-B676-5119D4DEA170}" type="slidenum">
              <a:rPr lang="es-ES"/>
              <a:pPr>
                <a:defRPr/>
              </a:pPr>
              <a:t>‹#›</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3" name="Rectangle 4"/>
          <p:cNvSpPr>
            <a:spLocks noGrp="1" noChangeArrowheads="1"/>
          </p:cNvSpPr>
          <p:nvPr>
            <p:ph type="dt" sz="half" idx="10"/>
          </p:nvPr>
        </p:nvSpPr>
        <p:spPr>
          <a:ln/>
        </p:spPr>
        <p:txBody>
          <a:bodyPr/>
          <a:lstStyle>
            <a:lvl1pPr>
              <a:defRPr/>
            </a:lvl1pPr>
          </a:lstStyle>
          <a:p>
            <a:pPr>
              <a:defRPr/>
            </a:pPr>
            <a:endParaRPr lang="es-ES"/>
          </a:p>
        </p:txBody>
      </p:sp>
      <p:sp>
        <p:nvSpPr>
          <p:cNvPr id="4" name="Rectangle 5"/>
          <p:cNvSpPr>
            <a:spLocks noGrp="1" noChangeArrowheads="1"/>
          </p:cNvSpPr>
          <p:nvPr>
            <p:ph type="ftr" sz="quarter" idx="11"/>
          </p:nvPr>
        </p:nvSpPr>
        <p:spPr>
          <a:ln/>
        </p:spPr>
        <p:txBody>
          <a:bodyPr/>
          <a:lstStyle>
            <a:lvl1pPr>
              <a:defRPr/>
            </a:lvl1pPr>
          </a:lstStyle>
          <a:p>
            <a:pPr>
              <a:defRPr/>
            </a:pPr>
            <a:endParaRPr lang="es-ES"/>
          </a:p>
        </p:txBody>
      </p:sp>
      <p:sp>
        <p:nvSpPr>
          <p:cNvPr id="5" name="Rectangle 6"/>
          <p:cNvSpPr>
            <a:spLocks noGrp="1" noChangeArrowheads="1"/>
          </p:cNvSpPr>
          <p:nvPr>
            <p:ph type="sldNum" sz="quarter" idx="12"/>
          </p:nvPr>
        </p:nvSpPr>
        <p:spPr>
          <a:ln/>
        </p:spPr>
        <p:txBody>
          <a:bodyPr/>
          <a:lstStyle>
            <a:lvl1pPr>
              <a:defRPr/>
            </a:lvl1pPr>
          </a:lstStyle>
          <a:p>
            <a:pPr>
              <a:defRPr/>
            </a:pPr>
            <a:fld id="{C663DFB4-5485-4BFF-808B-B023FA455E2B}" type="slidenum">
              <a:rPr lang="es-ES"/>
              <a:pPr>
                <a:defRPr/>
              </a:pPr>
              <a:t>‹#›</a:t>
            </a:fld>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ítulo, tex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n-US" smtClean="0"/>
              <a:t>Click to edit Master title style</a:t>
            </a:r>
            <a:endParaRPr lang="es-ES"/>
          </a:p>
        </p:txBody>
      </p:sp>
      <p:sp>
        <p:nvSpPr>
          <p:cNvPr id="3" name="2 Marcador de texto"/>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3 Marcador de contenido"/>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4 Marcador de contenido"/>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6" name="Rectangle 4"/>
          <p:cNvSpPr>
            <a:spLocks noGrp="1" noChangeArrowheads="1"/>
          </p:cNvSpPr>
          <p:nvPr>
            <p:ph type="dt" sz="half" idx="10"/>
          </p:nvPr>
        </p:nvSpPr>
        <p:spPr>
          <a:ln/>
        </p:spPr>
        <p:txBody>
          <a:bodyPr/>
          <a:lstStyle>
            <a:lvl1pPr>
              <a:defRPr/>
            </a:lvl1pPr>
          </a:lstStyle>
          <a:p>
            <a:pPr>
              <a:defRPr/>
            </a:pPr>
            <a:endParaRPr lang="es-ES"/>
          </a:p>
        </p:txBody>
      </p:sp>
      <p:sp>
        <p:nvSpPr>
          <p:cNvPr id="7" name="Rectangle 5"/>
          <p:cNvSpPr>
            <a:spLocks noGrp="1" noChangeArrowheads="1"/>
          </p:cNvSpPr>
          <p:nvPr>
            <p:ph type="ftr" sz="quarter" idx="11"/>
          </p:nvPr>
        </p:nvSpPr>
        <p:spPr>
          <a:ln/>
        </p:spPr>
        <p:txBody>
          <a:bodyPr/>
          <a:lstStyle>
            <a:lvl1pPr>
              <a:defRPr/>
            </a:lvl1pPr>
          </a:lstStyle>
          <a:p>
            <a:pPr>
              <a:defRPr/>
            </a:pPr>
            <a:endParaRPr lang="es-ES"/>
          </a:p>
        </p:txBody>
      </p:sp>
      <p:sp>
        <p:nvSpPr>
          <p:cNvPr id="8" name="Rectangle 6"/>
          <p:cNvSpPr>
            <a:spLocks noGrp="1" noChangeArrowheads="1"/>
          </p:cNvSpPr>
          <p:nvPr>
            <p:ph type="sldNum" sz="quarter" idx="12"/>
          </p:nvPr>
        </p:nvSpPr>
        <p:spPr>
          <a:ln/>
        </p:spPr>
        <p:txBody>
          <a:bodyPr/>
          <a:lstStyle>
            <a:lvl1pPr>
              <a:defRPr/>
            </a:lvl1pPr>
          </a:lstStyle>
          <a:p>
            <a:pPr>
              <a:defRPr/>
            </a:pPr>
            <a:fld id="{042AD0E7-7B69-4966-9B7B-EDE8D288A925}" type="slidenum">
              <a:rPr lang="es-ES"/>
              <a:pPr>
                <a:defRPr/>
              </a:pPr>
              <a:t>‹#›</a:t>
            </a:fld>
            <a:endParaRPr lang="es-E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n-US" smtClean="0"/>
              <a:t>Click to edit Master title style</a:t>
            </a:r>
            <a:endParaRPr lang="es-ES"/>
          </a:p>
        </p:txBody>
      </p:sp>
      <p:sp>
        <p:nvSpPr>
          <p:cNvPr id="3" name="2 Marcador de texto"/>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3 Marcador de contenido"/>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B1498FB9-ACEC-401D-936C-DBB8A79D2931}" type="slidenum">
              <a:rPr lang="es-ES"/>
              <a:pPr>
                <a:defRPr/>
              </a:pPr>
              <a:t>‹#›</a:t>
            </a:fld>
            <a:endParaRPr lang="es-E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OverObj" preserve="1">
  <p:cSld name="Título y texto encima de l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n-US" smtClean="0"/>
              <a:t>Click to edit Master title style</a:t>
            </a:r>
            <a:endParaRPr lang="es-UY"/>
          </a:p>
        </p:txBody>
      </p:sp>
      <p:sp>
        <p:nvSpPr>
          <p:cNvPr id="3" name="2 Marcador de texto"/>
          <p:cNvSpPr>
            <a:spLocks noGrp="1"/>
          </p:cNvSpPr>
          <p:nvPr>
            <p:ph type="body" sz="half" idx="1"/>
          </p:nvPr>
        </p:nvSpPr>
        <p:spPr>
          <a:xfrm>
            <a:off x="457200" y="1600200"/>
            <a:ext cx="8229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UY"/>
          </a:p>
        </p:txBody>
      </p:sp>
      <p:sp>
        <p:nvSpPr>
          <p:cNvPr id="4" name="3 Marcador de contenido"/>
          <p:cNvSpPr>
            <a:spLocks noGrp="1"/>
          </p:cNvSpPr>
          <p:nvPr>
            <p:ph sz="half" idx="2"/>
          </p:nvPr>
        </p:nvSpPr>
        <p:spPr>
          <a:xfrm>
            <a:off x="457200" y="3938588"/>
            <a:ext cx="8229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UY"/>
          </a:p>
        </p:txBody>
      </p:sp>
      <p:sp>
        <p:nvSpPr>
          <p:cNvPr id="5" name="4 Marcador de fecha"/>
          <p:cNvSpPr>
            <a:spLocks noGrp="1"/>
          </p:cNvSpPr>
          <p:nvPr>
            <p:ph type="dt" sz="half" idx="10"/>
          </p:nvPr>
        </p:nvSpPr>
        <p:spPr>
          <a:xfrm>
            <a:off x="457200" y="6245225"/>
            <a:ext cx="2133600" cy="476250"/>
          </a:xfrm>
        </p:spPr>
        <p:txBody>
          <a:bodyPr/>
          <a:lstStyle>
            <a:lvl1pPr>
              <a:defRPr/>
            </a:lvl1pPr>
          </a:lstStyle>
          <a:p>
            <a:pPr>
              <a:defRPr/>
            </a:pPr>
            <a:endParaRPr lang="es-ES"/>
          </a:p>
        </p:txBody>
      </p:sp>
      <p:sp>
        <p:nvSpPr>
          <p:cNvPr id="6" name="5 Marcador de pie de página"/>
          <p:cNvSpPr>
            <a:spLocks noGrp="1"/>
          </p:cNvSpPr>
          <p:nvPr>
            <p:ph type="ftr" sz="quarter" idx="11"/>
          </p:nvPr>
        </p:nvSpPr>
        <p:spPr>
          <a:xfrm>
            <a:off x="3124200" y="6245225"/>
            <a:ext cx="2895600" cy="476250"/>
          </a:xfrm>
        </p:spPr>
        <p:txBody>
          <a:bodyPr/>
          <a:lstStyle>
            <a:lvl1pPr>
              <a:defRPr/>
            </a:lvl1pPr>
          </a:lstStyle>
          <a:p>
            <a:pPr>
              <a:defRPr/>
            </a:pPr>
            <a:endParaRPr lang="es-ES"/>
          </a:p>
        </p:txBody>
      </p:sp>
      <p:sp>
        <p:nvSpPr>
          <p:cNvPr id="7" name="6 Marcador de número de diapositiva"/>
          <p:cNvSpPr>
            <a:spLocks noGrp="1"/>
          </p:cNvSpPr>
          <p:nvPr>
            <p:ph type="sldNum" sz="quarter" idx="12"/>
          </p:nvPr>
        </p:nvSpPr>
        <p:spPr>
          <a:xfrm>
            <a:off x="6553200" y="6245225"/>
            <a:ext cx="2133600" cy="476250"/>
          </a:xfrm>
        </p:spPr>
        <p:txBody>
          <a:bodyPr/>
          <a:lstStyle>
            <a:lvl1pPr>
              <a:defRPr smtClean="0"/>
            </a:lvl1pPr>
          </a:lstStyle>
          <a:p>
            <a:pPr>
              <a:defRPr/>
            </a:pPr>
            <a:fld id="{7E8C1779-9187-48A5-B111-FE18431C8061}" type="slidenum">
              <a:rPr lang="es-ES"/>
              <a:pPr>
                <a:defRPr/>
              </a:pPr>
              <a:t>‹#›</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smtClean="0"/>
              <a:t>Click to edit Master title style</a:t>
            </a:r>
            <a:endParaRPr lang="es-ES"/>
          </a:p>
        </p:txBody>
      </p:sp>
      <p:sp>
        <p:nvSpPr>
          <p:cNvPr id="3" name="2 Marcador de contenido"/>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99B4F05F-888B-480C-BED1-EC7D5047D702}" type="slidenum">
              <a:rPr lang="es-ES"/>
              <a:pPr>
                <a:defRPr/>
              </a:pPr>
              <a:t>‹#›</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7B59E4F8-6ED1-4045-B4A4-CF7E1D4E140E}" type="slidenum">
              <a:rPr lang="es-ES"/>
              <a:pPr>
                <a:defRPr/>
              </a:pPr>
              <a:t>‹#›</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smtClean="0"/>
              <a:t>Click to edit Master title style</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A42BFE49-9D4E-469E-8FC8-C77C718F8E18}" type="slidenum">
              <a:rPr lang="es-ES"/>
              <a:pPr>
                <a:defRPr/>
              </a:pPr>
              <a:t>‹#›</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n-US" smtClean="0"/>
              <a:t>Click to edit Master title style</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7" name="Rectangle 4"/>
          <p:cNvSpPr>
            <a:spLocks noGrp="1" noChangeArrowheads="1"/>
          </p:cNvSpPr>
          <p:nvPr>
            <p:ph type="dt" sz="half" idx="10"/>
          </p:nvPr>
        </p:nvSpPr>
        <p:spPr>
          <a:ln/>
        </p:spPr>
        <p:txBody>
          <a:bodyPr/>
          <a:lstStyle>
            <a:lvl1pPr>
              <a:defRPr/>
            </a:lvl1pPr>
          </a:lstStyle>
          <a:p>
            <a:pPr>
              <a:defRPr/>
            </a:pPr>
            <a:endParaRPr lang="es-ES"/>
          </a:p>
        </p:txBody>
      </p:sp>
      <p:sp>
        <p:nvSpPr>
          <p:cNvPr id="8" name="Rectangle 5"/>
          <p:cNvSpPr>
            <a:spLocks noGrp="1" noChangeArrowheads="1"/>
          </p:cNvSpPr>
          <p:nvPr>
            <p:ph type="ftr" sz="quarter" idx="11"/>
          </p:nvPr>
        </p:nvSpPr>
        <p:spPr>
          <a:ln/>
        </p:spPr>
        <p:txBody>
          <a:bodyPr/>
          <a:lstStyle>
            <a:lvl1pPr>
              <a:defRPr/>
            </a:lvl1pPr>
          </a:lstStyle>
          <a:p>
            <a:pPr>
              <a:defRPr/>
            </a:pPr>
            <a:endParaRPr lang="es-ES"/>
          </a:p>
        </p:txBody>
      </p:sp>
      <p:sp>
        <p:nvSpPr>
          <p:cNvPr id="9" name="Rectangle 6"/>
          <p:cNvSpPr>
            <a:spLocks noGrp="1" noChangeArrowheads="1"/>
          </p:cNvSpPr>
          <p:nvPr>
            <p:ph type="sldNum" sz="quarter" idx="12"/>
          </p:nvPr>
        </p:nvSpPr>
        <p:spPr>
          <a:ln/>
        </p:spPr>
        <p:txBody>
          <a:bodyPr/>
          <a:lstStyle>
            <a:lvl1pPr>
              <a:defRPr/>
            </a:lvl1pPr>
          </a:lstStyle>
          <a:p>
            <a:pPr>
              <a:defRPr/>
            </a:pPr>
            <a:fld id="{B51855FF-9170-4058-9753-C598E3C16C7D}" type="slidenum">
              <a:rPr lang="es-ES"/>
              <a:pPr>
                <a:defRPr/>
              </a:pPr>
              <a:t>‹#›</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smtClean="0"/>
              <a:t>Click to edit Master title style</a:t>
            </a:r>
            <a:endParaRPr lang="es-ES"/>
          </a:p>
        </p:txBody>
      </p:sp>
      <p:sp>
        <p:nvSpPr>
          <p:cNvPr id="3" name="Rectangle 4"/>
          <p:cNvSpPr>
            <a:spLocks noGrp="1" noChangeArrowheads="1"/>
          </p:cNvSpPr>
          <p:nvPr>
            <p:ph type="dt" sz="half" idx="10"/>
          </p:nvPr>
        </p:nvSpPr>
        <p:spPr>
          <a:ln/>
        </p:spPr>
        <p:txBody>
          <a:bodyPr/>
          <a:lstStyle>
            <a:lvl1pPr>
              <a:defRPr/>
            </a:lvl1pPr>
          </a:lstStyle>
          <a:p>
            <a:pPr>
              <a:defRPr/>
            </a:pPr>
            <a:endParaRPr lang="es-ES"/>
          </a:p>
        </p:txBody>
      </p:sp>
      <p:sp>
        <p:nvSpPr>
          <p:cNvPr id="4" name="Rectangle 5"/>
          <p:cNvSpPr>
            <a:spLocks noGrp="1" noChangeArrowheads="1"/>
          </p:cNvSpPr>
          <p:nvPr>
            <p:ph type="ftr" sz="quarter" idx="11"/>
          </p:nvPr>
        </p:nvSpPr>
        <p:spPr>
          <a:ln/>
        </p:spPr>
        <p:txBody>
          <a:bodyPr/>
          <a:lstStyle>
            <a:lvl1pPr>
              <a:defRPr/>
            </a:lvl1pPr>
          </a:lstStyle>
          <a:p>
            <a:pPr>
              <a:defRPr/>
            </a:pPr>
            <a:endParaRPr lang="es-ES"/>
          </a:p>
        </p:txBody>
      </p:sp>
      <p:sp>
        <p:nvSpPr>
          <p:cNvPr id="5" name="Rectangle 6"/>
          <p:cNvSpPr>
            <a:spLocks noGrp="1" noChangeArrowheads="1"/>
          </p:cNvSpPr>
          <p:nvPr>
            <p:ph type="sldNum" sz="quarter" idx="12"/>
          </p:nvPr>
        </p:nvSpPr>
        <p:spPr>
          <a:ln/>
        </p:spPr>
        <p:txBody>
          <a:bodyPr/>
          <a:lstStyle>
            <a:lvl1pPr>
              <a:defRPr/>
            </a:lvl1pPr>
          </a:lstStyle>
          <a:p>
            <a:pPr>
              <a:defRPr/>
            </a:pPr>
            <a:fld id="{38DEBF80-FB76-462A-B546-667A792E89D9}" type="slidenum">
              <a:rPr lang="es-ES"/>
              <a:pPr>
                <a:defRPr/>
              </a:pPr>
              <a:t>‹#›</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
          </a:p>
        </p:txBody>
      </p:sp>
      <p:sp>
        <p:nvSpPr>
          <p:cNvPr id="3" name="Rectangle 5"/>
          <p:cNvSpPr>
            <a:spLocks noGrp="1" noChangeArrowheads="1"/>
          </p:cNvSpPr>
          <p:nvPr>
            <p:ph type="ftr" sz="quarter" idx="11"/>
          </p:nvPr>
        </p:nvSpPr>
        <p:spPr>
          <a:ln/>
        </p:spPr>
        <p:txBody>
          <a:bodyPr/>
          <a:lstStyle>
            <a:lvl1pPr>
              <a:defRPr/>
            </a:lvl1pPr>
          </a:lstStyle>
          <a:p>
            <a:pPr>
              <a:defRPr/>
            </a:pPr>
            <a:endParaRPr lang="es-ES"/>
          </a:p>
        </p:txBody>
      </p:sp>
      <p:sp>
        <p:nvSpPr>
          <p:cNvPr id="4" name="Rectangle 6"/>
          <p:cNvSpPr>
            <a:spLocks noGrp="1" noChangeArrowheads="1"/>
          </p:cNvSpPr>
          <p:nvPr>
            <p:ph type="sldNum" sz="quarter" idx="12"/>
          </p:nvPr>
        </p:nvSpPr>
        <p:spPr>
          <a:ln/>
        </p:spPr>
        <p:txBody>
          <a:bodyPr/>
          <a:lstStyle>
            <a:lvl1pPr>
              <a:defRPr/>
            </a:lvl1pPr>
          </a:lstStyle>
          <a:p>
            <a:pPr>
              <a:defRPr/>
            </a:pPr>
            <a:fld id="{FD4BF79A-9C8D-45BF-806E-2854C5C42B96}" type="slidenum">
              <a:rPr lang="es-ES"/>
              <a:pPr>
                <a:defRPr/>
              </a:pPr>
              <a:t>‹#›</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97E03C2B-081E-4D4A-9A74-9A135865A8CF}" type="slidenum">
              <a:rPr lang="es-ES"/>
              <a:pPr>
                <a:defRPr/>
              </a:pPr>
              <a:t>‹#›</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AFF6EC64-C612-444A-B02C-7819D965AE0B}" type="slidenum">
              <a:rPr lang="es-ES"/>
              <a:pPr>
                <a:defRPr/>
              </a:pPr>
              <a:t>‹#›</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7" cstate="print"/>
          <a:srcRect/>
          <a:stretch>
            <a:fillRect/>
          </a:stretch>
        </a:blip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_tradnl" smtClean="0"/>
              <a:t>Haga clic para cambiar el estilo de título	</a:t>
            </a:r>
          </a:p>
        </p:txBody>
      </p:sp>
      <p:sp>
        <p:nvSpPr>
          <p:cNvPr id="4099"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p>
        </p:txBody>
      </p:sp>
      <p:sp>
        <p:nvSpPr>
          <p:cNvPr id="1229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u="none"/>
            </a:lvl1pPr>
          </a:lstStyle>
          <a:p>
            <a:pPr>
              <a:defRPr/>
            </a:pPr>
            <a:endParaRPr lang="es-ES"/>
          </a:p>
        </p:txBody>
      </p:sp>
      <p:sp>
        <p:nvSpPr>
          <p:cNvPr id="1229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u="none"/>
            </a:lvl1pPr>
          </a:lstStyle>
          <a:p>
            <a:pPr>
              <a:defRPr/>
            </a:pPr>
            <a:endParaRPr lang="es-ES"/>
          </a:p>
        </p:txBody>
      </p:sp>
      <p:sp>
        <p:nvSpPr>
          <p:cNvPr id="1229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u="none"/>
            </a:lvl1pPr>
          </a:lstStyle>
          <a:p>
            <a:pPr>
              <a:defRPr/>
            </a:pPr>
            <a:fld id="{B1FD6AE7-BCA0-4284-ABFF-1D7AA4EB9EE6}" type="slidenum">
              <a:rPr lang="es-ES"/>
              <a:pPr>
                <a:defRPr/>
              </a:pPr>
              <a:t>‹#›</a:t>
            </a:fld>
            <a:endParaRPr lang="es-ES"/>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 id="2147483677" r:id="rId15"/>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1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6.emf"/><Relationship Id="rId7" Type="http://schemas.openxmlformats.org/officeDocument/2006/relationships/image" Target="../media/image20.emf"/><Relationship Id="rId2" Type="http://schemas.openxmlformats.org/officeDocument/2006/relationships/image" Target="../media/image15.emf"/><Relationship Id="rId1" Type="http://schemas.openxmlformats.org/officeDocument/2006/relationships/slideLayout" Target="../slideLayouts/slideLayout2.xml"/><Relationship Id="rId6" Type="http://schemas.openxmlformats.org/officeDocument/2006/relationships/image" Target="../media/image19.emf"/><Relationship Id="rId5" Type="http://schemas.openxmlformats.org/officeDocument/2006/relationships/image" Target="../media/image18.emf"/><Relationship Id="rId4" Type="http://schemas.openxmlformats.org/officeDocument/2006/relationships/image" Target="../media/image17.emf"/></Relationships>
</file>

<file path=ppt/slides/_rels/slide2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571744"/>
            <a:ext cx="7772400" cy="1470025"/>
          </a:xfrm>
        </p:spPr>
        <p:txBody>
          <a:bodyPr/>
          <a:lstStyle/>
          <a:p>
            <a:r>
              <a:rPr lang="en-US" sz="3200" dirty="0" smtClean="0"/>
              <a:t>Destination and Source Countries:</a:t>
            </a:r>
            <a:br>
              <a:rPr lang="en-US" sz="3200" dirty="0" smtClean="0"/>
            </a:br>
            <a:r>
              <a:rPr lang="en-US" sz="3200" dirty="0" smtClean="0"/>
              <a:t>Do they have a role on Product Quality?</a:t>
            </a:r>
            <a:endParaRPr lang="en-US" sz="3200" dirty="0"/>
          </a:p>
        </p:txBody>
      </p:sp>
      <p:sp>
        <p:nvSpPr>
          <p:cNvPr id="3" name="Subtitle 2"/>
          <p:cNvSpPr>
            <a:spLocks noGrp="1"/>
          </p:cNvSpPr>
          <p:nvPr>
            <p:ph type="subTitle" idx="1"/>
          </p:nvPr>
        </p:nvSpPr>
        <p:spPr>
          <a:xfrm>
            <a:off x="1457348" y="4327519"/>
            <a:ext cx="6400800" cy="1752600"/>
          </a:xfrm>
        </p:spPr>
        <p:txBody>
          <a:bodyPr/>
          <a:lstStyle/>
          <a:p>
            <a:pPr algn="r"/>
            <a:r>
              <a:rPr lang="es-UY" sz="2400" dirty="0" smtClean="0"/>
              <a:t>Adriana Peluffo</a:t>
            </a:r>
          </a:p>
          <a:p>
            <a:pPr algn="r"/>
            <a:r>
              <a:rPr lang="es-UY" sz="2400" dirty="0" smtClean="0"/>
              <a:t>Juan Ignacio Scasso</a:t>
            </a:r>
            <a:endParaRPr lang="en-US" sz="2400" dirty="0"/>
          </a:p>
        </p:txBody>
      </p:sp>
      <p:sp>
        <p:nvSpPr>
          <p:cNvPr id="4" name="Title 1"/>
          <p:cNvSpPr txBox="1">
            <a:spLocks/>
          </p:cNvSpPr>
          <p:nvPr/>
        </p:nvSpPr>
        <p:spPr bwMode="auto">
          <a:xfrm>
            <a:off x="674442" y="1016213"/>
            <a:ext cx="7326582" cy="14700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b="1" kern="0" dirty="0" err="1" smtClean="0">
                <a:solidFill>
                  <a:srgbClr val="7E0018"/>
                </a:solidFill>
                <a:latin typeface="+mj-lt"/>
                <a:ea typeface="+mj-ea"/>
                <a:cs typeface="+mj-cs"/>
              </a:rPr>
              <a:t>Arnoldshain</a:t>
            </a:r>
            <a:r>
              <a:rPr lang="en-US" b="1" kern="0" dirty="0" smtClean="0">
                <a:solidFill>
                  <a:srgbClr val="7E0018"/>
                </a:solidFill>
                <a:latin typeface="+mj-lt"/>
                <a:ea typeface="+mj-ea"/>
                <a:cs typeface="+mj-cs"/>
              </a:rPr>
              <a:t> Seminar XIV</a:t>
            </a:r>
          </a:p>
          <a:p>
            <a:pPr marL="0" marR="0" lvl="0" indent="0" algn="ctr" defTabSz="914400" rtl="0" eaLnBrk="1" fontAlgn="base" latinLnBrk="0" hangingPunct="1">
              <a:lnSpc>
                <a:spcPct val="100000"/>
              </a:lnSpc>
              <a:spcBef>
                <a:spcPct val="0"/>
              </a:spcBef>
              <a:spcAft>
                <a:spcPct val="0"/>
              </a:spcAft>
              <a:buClrTx/>
              <a:buSzTx/>
              <a:buFontTx/>
              <a:buNone/>
              <a:tabLst/>
              <a:defRPr/>
            </a:pPr>
            <a:r>
              <a:rPr lang="en-US" b="1" kern="0" dirty="0" smtClean="0">
                <a:solidFill>
                  <a:srgbClr val="7E0018"/>
                </a:solidFill>
                <a:latin typeface="+mj-lt"/>
                <a:ea typeface="+mj-ea"/>
                <a:cs typeface="+mj-cs"/>
              </a:rPr>
              <a:t>Institutions, Trade and Economic Policy</a:t>
            </a:r>
            <a:endParaRPr kumimoji="0" lang="en-US" b="1" i="0" u="none" strike="noStrike" kern="0" cap="none" spc="0" normalizeH="0" baseline="0" dirty="0">
              <a:ln>
                <a:noFill/>
              </a:ln>
              <a:solidFill>
                <a:srgbClr val="7E0018"/>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57232"/>
            <a:ext cx="8229600" cy="5268931"/>
          </a:xfrm>
        </p:spPr>
        <p:txBody>
          <a:bodyPr/>
          <a:lstStyle/>
          <a:p>
            <a:pPr>
              <a:buNone/>
            </a:pPr>
            <a:r>
              <a:rPr lang="en-US" sz="2400" b="1" dirty="0" smtClean="0">
                <a:solidFill>
                  <a:srgbClr val="E20246"/>
                </a:solidFill>
              </a:rPr>
              <a:t>How to measure quality?</a:t>
            </a:r>
          </a:p>
          <a:p>
            <a:r>
              <a:rPr lang="en-US" sz="2000" dirty="0" smtClean="0"/>
              <a:t>Lack of actual measures of quality available to researchers.</a:t>
            </a:r>
          </a:p>
          <a:p>
            <a:endParaRPr lang="en-US" sz="1800" dirty="0" smtClean="0"/>
          </a:p>
          <a:p>
            <a:r>
              <a:rPr lang="en-US" sz="2000" b="1" dirty="0" smtClean="0"/>
              <a:t>Actual quality:</a:t>
            </a:r>
            <a:r>
              <a:rPr lang="en-US" sz="1800" b="1" dirty="0" smtClean="0"/>
              <a:t> surveys or expert advice</a:t>
            </a:r>
            <a:r>
              <a:rPr lang="en-US" sz="1400" b="1" dirty="0" smtClean="0"/>
              <a:t> </a:t>
            </a:r>
            <a:r>
              <a:rPr lang="en-US" sz="1400" b="1" dirty="0" smtClean="0"/>
              <a:t> </a:t>
            </a:r>
            <a:r>
              <a:rPr lang="en-US" sz="1600" dirty="0" smtClean="0"/>
              <a:t>(</a:t>
            </a:r>
            <a:r>
              <a:rPr lang="en-US" sz="1600" dirty="0" smtClean="0"/>
              <a:t>Crozet et al., 2012)</a:t>
            </a:r>
          </a:p>
          <a:p>
            <a:endParaRPr lang="en-US" sz="1400" b="1" dirty="0" smtClean="0"/>
          </a:p>
          <a:p>
            <a:r>
              <a:rPr lang="en-US" sz="2000" b="1" dirty="0" smtClean="0"/>
              <a:t>Unit values</a:t>
            </a:r>
          </a:p>
          <a:p>
            <a:pPr lvl="1"/>
            <a:r>
              <a:rPr lang="en-US" sz="1600" b="1" dirty="0" smtClean="0"/>
              <a:t>value traded over quantities</a:t>
            </a:r>
            <a:r>
              <a:rPr lang="en-US" sz="1600" dirty="0" smtClean="0"/>
              <a:t> (Baldwin and Harrigan, 2011; Bastos and Silva, 2010; Görg et al., 2010; Harrigan et al., 2015; Kugler and Verhoogen, 2012; Manova and Zhang, 2012; Martin, 2012; Schott, 2004).</a:t>
            </a:r>
          </a:p>
          <a:p>
            <a:endParaRPr lang="en-US" sz="1400" b="1" dirty="0" smtClean="0"/>
          </a:p>
          <a:p>
            <a:r>
              <a:rPr lang="en-US" sz="2000" b="1" dirty="0" smtClean="0"/>
              <a:t>Quality-adjusted unit values</a:t>
            </a:r>
          </a:p>
          <a:p>
            <a:pPr lvl="1"/>
            <a:r>
              <a:rPr lang="en-US" sz="1600" b="1" dirty="0" smtClean="0"/>
              <a:t>Adjust unit prices to relative demand of goods </a:t>
            </a:r>
            <a:r>
              <a:rPr lang="en-US" sz="1600" dirty="0" smtClean="0"/>
              <a:t>(Khandelwal, 2010; 2013; Schott, 2011; Bas and Strauss-Khan, 2015; Fan et al., 2015</a:t>
            </a:r>
            <a:r>
              <a:rPr lang="en-US" sz="1600" dirty="0" smtClean="0"/>
              <a:t>).</a:t>
            </a:r>
            <a:endParaRPr lang="en-US" sz="1600" dirty="0" smtClean="0"/>
          </a:p>
          <a:p>
            <a:endParaRPr lang="en-US" sz="1400" dirty="0" smtClean="0"/>
          </a:p>
          <a:p>
            <a:pPr marL="0" indent="0">
              <a:buNone/>
            </a:pPr>
            <a:endParaRPr lang="en-US" sz="1400" b="1" dirty="0" smtClean="0"/>
          </a:p>
          <a:p>
            <a:r>
              <a:rPr lang="en-US" sz="2000" b="1" dirty="0" smtClean="0"/>
              <a:t>Utilization of skills in labor force</a:t>
            </a:r>
            <a:r>
              <a:rPr lang="en-US" sz="1400" b="1" dirty="0" smtClean="0"/>
              <a:t>  </a:t>
            </a:r>
            <a:r>
              <a:rPr lang="en-US" sz="1600" dirty="0" smtClean="0"/>
              <a:t>(Brambilla et al., 2012; Saravia and Voigtänder, 2012; Verhoogen, 2008</a:t>
            </a:r>
            <a:r>
              <a:rPr lang="en-US" sz="1600" dirty="0" smtClean="0"/>
              <a:t>).</a:t>
            </a:r>
            <a:endParaRPr lang="en-US" sz="1600" dirty="0" smtClean="0"/>
          </a:p>
        </p:txBody>
      </p:sp>
      <p:sp>
        <p:nvSpPr>
          <p:cNvPr id="5" name="TextBox 4"/>
          <p:cNvSpPr txBox="1"/>
          <p:nvPr/>
        </p:nvSpPr>
        <p:spPr>
          <a:xfrm>
            <a:off x="5286380" y="57346"/>
            <a:ext cx="3772146" cy="461665"/>
          </a:xfrm>
          <a:prstGeom prst="rect">
            <a:avLst/>
          </a:prstGeom>
          <a:noFill/>
        </p:spPr>
        <p:txBody>
          <a:bodyPr wrap="square" rtlCol="0">
            <a:spAutoFit/>
          </a:bodyPr>
          <a:lstStyle/>
          <a:p>
            <a:pPr algn="r"/>
            <a:r>
              <a:rPr lang="en-US" b="1" dirty="0" smtClean="0">
                <a:solidFill>
                  <a:schemeClr val="bg2"/>
                </a:solidFill>
                <a:latin typeface="+mj-lt"/>
              </a:rPr>
              <a:t>Literature review</a:t>
            </a:r>
            <a:endParaRPr lang="en-US" b="1" dirty="0">
              <a:solidFill>
                <a:schemeClr val="bg2"/>
              </a:solidFill>
              <a:latin typeface="+mj-lt"/>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57232"/>
            <a:ext cx="8229600" cy="5268931"/>
          </a:xfrm>
        </p:spPr>
        <p:txBody>
          <a:bodyPr/>
          <a:lstStyle/>
          <a:p>
            <a:pPr>
              <a:buNone/>
            </a:pPr>
            <a:r>
              <a:rPr lang="en-US" sz="2400" b="1" dirty="0" smtClean="0">
                <a:solidFill>
                  <a:srgbClr val="E20246"/>
                </a:solidFill>
              </a:rPr>
              <a:t>Drivers of export quality</a:t>
            </a:r>
            <a:endParaRPr lang="en-US" sz="2000" dirty="0" smtClean="0"/>
          </a:p>
          <a:p>
            <a:r>
              <a:rPr lang="en-US" sz="2000" b="1" dirty="0" smtClean="0"/>
              <a:t>Supply-side</a:t>
            </a:r>
          </a:p>
          <a:p>
            <a:pPr lvl="1"/>
            <a:r>
              <a:rPr lang="en-US" sz="1800" b="1" dirty="0" smtClean="0"/>
              <a:t>Productivity</a:t>
            </a:r>
            <a:r>
              <a:rPr lang="en-US" sz="1600" b="1" dirty="0" smtClean="0"/>
              <a:t> </a:t>
            </a:r>
            <a:r>
              <a:rPr lang="en-US" sz="1600" dirty="0" smtClean="0"/>
              <a:t>(Bastos and Silva, 2010; Görg et al., 2010; Harrigan et al. 2015)</a:t>
            </a:r>
          </a:p>
          <a:p>
            <a:pPr lvl="1"/>
            <a:r>
              <a:rPr lang="en-US" sz="1800" b="1" dirty="0" smtClean="0"/>
              <a:t>Variety of inputs </a:t>
            </a:r>
            <a:r>
              <a:rPr lang="en-US" sz="1600" dirty="0" smtClean="0"/>
              <a:t>(Bas and Strauss-Kahn, 2015; Manova and Zhang, 2012)</a:t>
            </a:r>
            <a:endParaRPr lang="en-US" sz="2000" dirty="0" smtClean="0"/>
          </a:p>
          <a:p>
            <a:pPr lvl="1"/>
            <a:r>
              <a:rPr lang="en-US" sz="1800" b="1" dirty="0" smtClean="0"/>
              <a:t>Capital- and skill-intensity</a:t>
            </a:r>
            <a:r>
              <a:rPr lang="en-US" sz="1200" dirty="0" smtClean="0"/>
              <a:t> </a:t>
            </a:r>
            <a:r>
              <a:rPr lang="en-US" sz="1600" dirty="0" smtClean="0"/>
              <a:t>(Harrigan et al., 2015; Khandelwal et al., 2013)</a:t>
            </a:r>
            <a:endParaRPr lang="en-US" sz="2000" dirty="0" smtClean="0"/>
          </a:p>
          <a:p>
            <a:pPr lvl="1"/>
            <a:r>
              <a:rPr lang="en-US" sz="1800" b="1" dirty="0" smtClean="0"/>
              <a:t>Level of income</a:t>
            </a:r>
            <a:r>
              <a:rPr lang="en-US" sz="2000" b="1" dirty="0" smtClean="0"/>
              <a:t> </a:t>
            </a:r>
            <a:r>
              <a:rPr lang="en-US" sz="1600" dirty="0" smtClean="0"/>
              <a:t>(Hummels and Klenow, 2005; Khandelwal, 2010; Schott, 2015)</a:t>
            </a:r>
            <a:endParaRPr lang="en-US" sz="2000" dirty="0" smtClean="0"/>
          </a:p>
          <a:p>
            <a:endParaRPr lang="en-US" sz="2000" b="1" dirty="0" smtClean="0"/>
          </a:p>
          <a:p>
            <a:r>
              <a:rPr lang="en-US" sz="2000" b="1" dirty="0" smtClean="0"/>
              <a:t>Demand-side</a:t>
            </a:r>
          </a:p>
          <a:p>
            <a:pPr lvl="1"/>
            <a:r>
              <a:rPr lang="en-US" sz="1800" b="1" dirty="0" smtClean="0"/>
              <a:t>Distance </a:t>
            </a:r>
            <a:r>
              <a:rPr lang="en-US" sz="1600" dirty="0" smtClean="0"/>
              <a:t>(Baldwin and Harrigan, 2011; Bastos and Silva, 2010; Görg et al., 2010; Hallak and Sivadasan, 2009; Hummels and Klenow, 2005)</a:t>
            </a:r>
          </a:p>
          <a:p>
            <a:pPr lvl="1"/>
            <a:r>
              <a:rPr lang="en-US" sz="1800" b="1" dirty="0" smtClean="0"/>
              <a:t>Level of income </a:t>
            </a:r>
            <a:r>
              <a:rPr lang="en-US" sz="1800" b="1" dirty="0" smtClean="0"/>
              <a:t> </a:t>
            </a:r>
            <a:r>
              <a:rPr lang="en-US" sz="1600" dirty="0" smtClean="0"/>
              <a:t>(</a:t>
            </a:r>
            <a:r>
              <a:rPr lang="en-US" sz="1600" dirty="0" smtClean="0"/>
              <a:t>Bas and Strauss-Kahn, 2005; Bastos and Silva, 2010; Bastos et al. 2014; Brambilla et al. 2012; Görg et al. 2010; Hallak, 2006; Hallak, 2006; Hallak and Schott, 2011; Manova and Zhan, 2012; Schott, 2014)</a:t>
            </a:r>
            <a:endParaRPr lang="en-US" sz="1000" dirty="0" smtClean="0"/>
          </a:p>
          <a:p>
            <a:pPr marL="457200" lvl="1" indent="0">
              <a:buNone/>
            </a:pPr>
            <a:endParaRPr lang="en-US" sz="1800" b="1" dirty="0" smtClean="0"/>
          </a:p>
        </p:txBody>
      </p:sp>
      <p:sp>
        <p:nvSpPr>
          <p:cNvPr id="5" name="TextBox 4"/>
          <p:cNvSpPr txBox="1"/>
          <p:nvPr/>
        </p:nvSpPr>
        <p:spPr>
          <a:xfrm>
            <a:off x="5286380" y="57346"/>
            <a:ext cx="3772146" cy="461665"/>
          </a:xfrm>
          <a:prstGeom prst="rect">
            <a:avLst/>
          </a:prstGeom>
          <a:noFill/>
        </p:spPr>
        <p:txBody>
          <a:bodyPr wrap="square" rtlCol="0">
            <a:spAutoFit/>
          </a:bodyPr>
          <a:lstStyle/>
          <a:p>
            <a:pPr algn="r"/>
            <a:r>
              <a:rPr lang="en-US" b="1" dirty="0" smtClean="0">
                <a:solidFill>
                  <a:schemeClr val="bg2"/>
                </a:solidFill>
                <a:latin typeface="+mj-lt"/>
              </a:rPr>
              <a:t>Literature review</a:t>
            </a:r>
            <a:endParaRPr lang="en-US" b="1" dirty="0">
              <a:solidFill>
                <a:schemeClr val="bg2"/>
              </a:solidFill>
              <a:latin typeface="+mj-l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57232"/>
            <a:ext cx="8229600" cy="5268931"/>
          </a:xfrm>
        </p:spPr>
        <p:txBody>
          <a:bodyPr/>
          <a:lstStyle/>
          <a:p>
            <a:pPr algn="ctr">
              <a:buNone/>
            </a:pPr>
            <a:r>
              <a:rPr lang="en-US" sz="2400" b="1" dirty="0" smtClean="0">
                <a:solidFill>
                  <a:srgbClr val="E20246"/>
                </a:solidFill>
              </a:rPr>
              <a:t>Instrumental variables approach: IV-GMM</a:t>
            </a:r>
          </a:p>
          <a:p>
            <a:endParaRPr lang="en-US" sz="2000" dirty="0" smtClean="0"/>
          </a:p>
          <a:p>
            <a:r>
              <a:rPr lang="en-US" sz="2000" b="1" dirty="0" smtClean="0"/>
              <a:t>Verhoogen (2008)</a:t>
            </a:r>
            <a:r>
              <a:rPr lang="en-US" sz="2000" dirty="0" smtClean="0"/>
              <a:t> uses an exchange rate shock in the Mexican peso to analyze the causal link between country destination income and the quality of exports.</a:t>
            </a:r>
          </a:p>
          <a:p>
            <a:endParaRPr lang="en-US" sz="1400" dirty="0" smtClean="0"/>
          </a:p>
          <a:p>
            <a:r>
              <a:rPr lang="en-US" sz="2000" b="1" dirty="0" smtClean="0"/>
              <a:t>Brambilla et al. (2014) </a:t>
            </a:r>
            <a:r>
              <a:rPr lang="en-US" sz="2000" dirty="0" smtClean="0"/>
              <a:t>used the devaluation of Brazil as an instrument of an exogenous change in exports destination of Argentinean firms. </a:t>
            </a:r>
          </a:p>
          <a:p>
            <a:endParaRPr lang="en-US" sz="1400" dirty="0" smtClean="0"/>
          </a:p>
          <a:p>
            <a:endParaRPr lang="en-US" sz="1400" b="1" dirty="0" smtClean="0"/>
          </a:p>
          <a:p>
            <a:r>
              <a:rPr lang="en-US" sz="2000" b="1" dirty="0" smtClean="0"/>
              <a:t>Bastos et al. (2014) </a:t>
            </a:r>
            <a:r>
              <a:rPr lang="en-US" sz="2000" dirty="0" smtClean="0"/>
              <a:t>use average real exchange rate of Portuguese firms to instrument for firms’ average destination income.</a:t>
            </a:r>
          </a:p>
          <a:p>
            <a:endParaRPr lang="es-UY" sz="1200" dirty="0" smtClean="0"/>
          </a:p>
          <a:p>
            <a:pPr lvl="1"/>
            <a:endParaRPr lang="en-US" sz="1800" b="1" dirty="0" smtClean="0"/>
          </a:p>
        </p:txBody>
      </p:sp>
      <p:sp>
        <p:nvSpPr>
          <p:cNvPr id="5" name="TextBox 4"/>
          <p:cNvSpPr txBox="1"/>
          <p:nvPr/>
        </p:nvSpPr>
        <p:spPr>
          <a:xfrm>
            <a:off x="5286380" y="57346"/>
            <a:ext cx="3772146" cy="461665"/>
          </a:xfrm>
          <a:prstGeom prst="rect">
            <a:avLst/>
          </a:prstGeom>
          <a:noFill/>
        </p:spPr>
        <p:txBody>
          <a:bodyPr wrap="square" rtlCol="0">
            <a:spAutoFit/>
          </a:bodyPr>
          <a:lstStyle/>
          <a:p>
            <a:pPr algn="r"/>
            <a:r>
              <a:rPr lang="en-US" b="1" dirty="0" smtClean="0">
                <a:solidFill>
                  <a:schemeClr val="bg2"/>
                </a:solidFill>
                <a:latin typeface="+mj-lt"/>
              </a:rPr>
              <a:t>Literature review</a:t>
            </a:r>
            <a:endParaRPr lang="en-US" b="1" dirty="0">
              <a:solidFill>
                <a:schemeClr val="bg2"/>
              </a:solidFill>
              <a:latin typeface="+mj-l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57232"/>
            <a:ext cx="8229600" cy="5268931"/>
          </a:xfrm>
        </p:spPr>
        <p:txBody>
          <a:bodyPr/>
          <a:lstStyle/>
          <a:p>
            <a:endParaRPr lang="en-US" sz="2800" dirty="0" smtClean="0"/>
          </a:p>
          <a:p>
            <a:r>
              <a:rPr lang="en-US" sz="2800" dirty="0" smtClean="0">
                <a:solidFill>
                  <a:schemeClr val="bg2"/>
                </a:solidFill>
              </a:rPr>
              <a:t>Introduction</a:t>
            </a:r>
          </a:p>
          <a:p>
            <a:r>
              <a:rPr lang="en-US" sz="2800" dirty="0" smtClean="0">
                <a:solidFill>
                  <a:schemeClr val="bg2"/>
                </a:solidFill>
              </a:rPr>
              <a:t>Literature review</a:t>
            </a:r>
          </a:p>
          <a:p>
            <a:r>
              <a:rPr lang="en-US" sz="2800" b="1" dirty="0" smtClean="0">
                <a:solidFill>
                  <a:srgbClr val="E20246"/>
                </a:solidFill>
              </a:rPr>
              <a:t>Data and stylized facts</a:t>
            </a:r>
          </a:p>
          <a:p>
            <a:r>
              <a:rPr lang="en-US" sz="2800" dirty="0" smtClean="0">
                <a:solidFill>
                  <a:schemeClr val="bg2"/>
                </a:solidFill>
              </a:rPr>
              <a:t>Methodology</a:t>
            </a:r>
          </a:p>
          <a:p>
            <a:r>
              <a:rPr lang="en-US" sz="2800" dirty="0" smtClean="0">
                <a:solidFill>
                  <a:schemeClr val="bg2"/>
                </a:solidFill>
              </a:rPr>
              <a:t>Identification strategy</a:t>
            </a:r>
          </a:p>
          <a:p>
            <a:r>
              <a:rPr lang="en-US" sz="2800" dirty="0" smtClean="0">
                <a:solidFill>
                  <a:schemeClr val="bg2"/>
                </a:solidFill>
              </a:rPr>
              <a:t>Descriptive analysis</a:t>
            </a:r>
          </a:p>
          <a:p>
            <a:r>
              <a:rPr lang="en-US" sz="2800" dirty="0" smtClean="0">
                <a:solidFill>
                  <a:schemeClr val="bg2"/>
                </a:solidFill>
              </a:rPr>
              <a:t>Results</a:t>
            </a:r>
          </a:p>
          <a:p>
            <a:r>
              <a:rPr lang="en-US" sz="2800" dirty="0" smtClean="0">
                <a:solidFill>
                  <a:schemeClr val="bg2"/>
                </a:solidFill>
              </a:rPr>
              <a:t>Conclusion</a:t>
            </a:r>
            <a:endParaRPr lang="en-US" sz="2800" dirty="0">
              <a:solidFill>
                <a:schemeClr val="bg2"/>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57232"/>
            <a:ext cx="8229600" cy="5268931"/>
          </a:xfrm>
        </p:spPr>
        <p:txBody>
          <a:bodyPr/>
          <a:lstStyle/>
          <a:p>
            <a:pPr>
              <a:buNone/>
            </a:pPr>
            <a:r>
              <a:rPr lang="en-US" sz="2400" b="1" dirty="0" smtClean="0">
                <a:solidFill>
                  <a:srgbClr val="E20246"/>
                </a:solidFill>
              </a:rPr>
              <a:t>Data</a:t>
            </a:r>
            <a:endParaRPr lang="en-US" sz="1800" dirty="0" smtClean="0"/>
          </a:p>
          <a:p>
            <a:r>
              <a:rPr lang="en-US" sz="1800" dirty="0" smtClean="0"/>
              <a:t>Administrative customs data from 1997 to 2008 at NCM 10-digits</a:t>
            </a:r>
          </a:p>
          <a:p>
            <a:pPr lvl="1"/>
            <a:r>
              <a:rPr lang="en-US" sz="1800" dirty="0" smtClean="0"/>
              <a:t>National Customs Service (DNA)</a:t>
            </a:r>
          </a:p>
          <a:p>
            <a:endParaRPr lang="en-US" sz="1800" dirty="0" smtClean="0"/>
          </a:p>
          <a:p>
            <a:r>
              <a:rPr lang="en-US" sz="1800" dirty="0" smtClean="0"/>
              <a:t>Firm-level data on inputs, production, sales, employment, VA, capital, etc.</a:t>
            </a:r>
          </a:p>
          <a:p>
            <a:pPr lvl="1"/>
            <a:r>
              <a:rPr lang="en-US" sz="1800" dirty="0" smtClean="0"/>
              <a:t>Economic Census of 1997 (CE1997, INE)</a:t>
            </a:r>
          </a:p>
          <a:p>
            <a:pPr lvl="1"/>
            <a:r>
              <a:rPr lang="en-US" sz="1800" dirty="0" smtClean="0"/>
              <a:t>Annual Economic Activity Survey 1998-2008 (EAAE, INE)</a:t>
            </a:r>
          </a:p>
          <a:p>
            <a:endParaRPr lang="en-US" sz="1800" b="1" dirty="0" smtClean="0"/>
          </a:p>
          <a:p>
            <a:r>
              <a:rPr lang="en-US" sz="1800" dirty="0" smtClean="0"/>
              <a:t>Country-level data on GDP, total population, exchange rates and inflation</a:t>
            </a:r>
          </a:p>
          <a:p>
            <a:pPr lvl="1"/>
            <a:r>
              <a:rPr lang="en-US" sz="1800" dirty="0" smtClean="0"/>
              <a:t>World Bank’s World Development Indicators (WDI)</a:t>
            </a:r>
          </a:p>
          <a:p>
            <a:pPr lvl="1"/>
            <a:r>
              <a:rPr lang="en-US" sz="1800" dirty="0" smtClean="0"/>
              <a:t>IMF’s International Financial Statistics (IFS)</a:t>
            </a:r>
          </a:p>
          <a:p>
            <a:pPr lvl="1">
              <a:buNone/>
            </a:pPr>
            <a:endParaRPr lang="en-US" sz="1800" dirty="0" smtClean="0"/>
          </a:p>
          <a:p>
            <a:r>
              <a:rPr lang="en-US" sz="1800" dirty="0" smtClean="0"/>
              <a:t>Bilateral distance</a:t>
            </a:r>
          </a:p>
          <a:p>
            <a:pPr lvl="1"/>
            <a:r>
              <a:rPr lang="en-US" sz="1800" dirty="0" smtClean="0"/>
              <a:t>CEPII’s GeoDist</a:t>
            </a:r>
            <a:endParaRPr lang="es-UY" sz="1800" dirty="0" smtClean="0"/>
          </a:p>
          <a:p>
            <a:pPr lvl="1"/>
            <a:endParaRPr lang="en-US" sz="1800" b="1" dirty="0" smtClean="0"/>
          </a:p>
        </p:txBody>
      </p:sp>
      <p:sp>
        <p:nvSpPr>
          <p:cNvPr id="5" name="TextBox 4"/>
          <p:cNvSpPr txBox="1"/>
          <p:nvPr/>
        </p:nvSpPr>
        <p:spPr>
          <a:xfrm>
            <a:off x="5286380" y="57346"/>
            <a:ext cx="3772146" cy="461665"/>
          </a:xfrm>
          <a:prstGeom prst="rect">
            <a:avLst/>
          </a:prstGeom>
          <a:noFill/>
        </p:spPr>
        <p:txBody>
          <a:bodyPr wrap="square" rtlCol="0">
            <a:spAutoFit/>
          </a:bodyPr>
          <a:lstStyle/>
          <a:p>
            <a:pPr algn="r"/>
            <a:r>
              <a:rPr lang="en-US" b="1" dirty="0" smtClean="0">
                <a:solidFill>
                  <a:schemeClr val="bg2"/>
                </a:solidFill>
                <a:latin typeface="+mj-lt"/>
              </a:rPr>
              <a:t>Data and stylized facts</a:t>
            </a:r>
            <a:endParaRPr lang="en-US" b="1" dirty="0">
              <a:solidFill>
                <a:schemeClr val="bg2"/>
              </a:solidFill>
              <a:latin typeface="+mj-lt"/>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692696"/>
            <a:ext cx="8435280" cy="5433467"/>
          </a:xfrm>
        </p:spPr>
        <p:txBody>
          <a:bodyPr/>
          <a:lstStyle/>
          <a:p>
            <a:pPr>
              <a:buNone/>
            </a:pPr>
            <a:r>
              <a:rPr lang="en-US" sz="2400" b="1" dirty="0" smtClean="0">
                <a:solidFill>
                  <a:srgbClr val="E20246"/>
                </a:solidFill>
              </a:rPr>
              <a:t>Stylized facts I</a:t>
            </a:r>
          </a:p>
        </p:txBody>
      </p:sp>
      <p:sp>
        <p:nvSpPr>
          <p:cNvPr id="5" name="TextBox 4"/>
          <p:cNvSpPr txBox="1"/>
          <p:nvPr/>
        </p:nvSpPr>
        <p:spPr>
          <a:xfrm>
            <a:off x="5286380" y="57346"/>
            <a:ext cx="3772146" cy="461665"/>
          </a:xfrm>
          <a:prstGeom prst="rect">
            <a:avLst/>
          </a:prstGeom>
          <a:noFill/>
        </p:spPr>
        <p:txBody>
          <a:bodyPr wrap="square" rtlCol="0">
            <a:spAutoFit/>
          </a:bodyPr>
          <a:lstStyle/>
          <a:p>
            <a:pPr algn="r"/>
            <a:r>
              <a:rPr lang="en-US" b="1" dirty="0" smtClean="0">
                <a:solidFill>
                  <a:schemeClr val="bg2"/>
                </a:solidFill>
                <a:latin typeface="+mj-lt"/>
              </a:rPr>
              <a:t>Data and stylized facts</a:t>
            </a:r>
            <a:endParaRPr lang="en-US" b="1" dirty="0">
              <a:solidFill>
                <a:schemeClr val="bg2"/>
              </a:solidFill>
              <a:latin typeface="+mj-lt"/>
            </a:endParaRPr>
          </a:p>
        </p:txBody>
      </p:sp>
      <p:sp>
        <p:nvSpPr>
          <p:cNvPr id="8" name="Content Placeholder 2"/>
          <p:cNvSpPr txBox="1">
            <a:spLocks/>
          </p:cNvSpPr>
          <p:nvPr/>
        </p:nvSpPr>
        <p:spPr bwMode="auto">
          <a:xfrm>
            <a:off x="6143636" y="1428736"/>
            <a:ext cx="2800312" cy="469742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indent="-144000">
              <a:spcBef>
                <a:spcPct val="20000"/>
              </a:spcBef>
              <a:buFontTx/>
              <a:buChar char="•"/>
            </a:pPr>
            <a:r>
              <a:rPr lang="en-US" sz="1800" kern="0" dirty="0" smtClean="0">
                <a:latin typeface="+mn-lt"/>
              </a:rPr>
              <a:t>Exporters are:</a:t>
            </a:r>
          </a:p>
          <a:p>
            <a:pPr marL="360000" marR="0" lvl="1" indent="-144000" algn="l" defTabSz="914400" rtl="0" eaLnBrk="1" fontAlgn="base" latinLnBrk="0" hangingPunct="1">
              <a:lnSpc>
                <a:spcPct val="100000"/>
              </a:lnSpc>
              <a:spcBef>
                <a:spcPct val="20000"/>
              </a:spcBef>
              <a:spcAft>
                <a:spcPct val="0"/>
              </a:spcAft>
              <a:buClrTx/>
              <a:buSzTx/>
              <a:buFontTx/>
              <a:buChar char="–"/>
              <a:tabLst/>
              <a:defRPr/>
            </a:pPr>
            <a:r>
              <a:rPr lang="en-US" sz="1600" kern="0" dirty="0" smtClean="0">
                <a:latin typeface="+mn-lt"/>
              </a:rPr>
              <a:t>bigger </a:t>
            </a:r>
            <a:endParaRPr kumimoji="0" lang="en-US" sz="1600" b="0" i="0" u="none" strike="noStrike" kern="0" cap="none" spc="0" normalizeH="0" noProof="0" dirty="0" smtClean="0">
              <a:ln>
                <a:noFill/>
              </a:ln>
              <a:solidFill>
                <a:schemeClr val="tx1"/>
              </a:solidFill>
              <a:effectLst/>
              <a:uLnTx/>
              <a:uFillTx/>
              <a:latin typeface="+mn-lt"/>
            </a:endParaRPr>
          </a:p>
          <a:p>
            <a:pPr marL="360000" marR="0" lvl="1" indent="-144000" algn="l" defTabSz="914400" rtl="0" eaLnBrk="1" fontAlgn="base" latinLnBrk="0" hangingPunct="1">
              <a:lnSpc>
                <a:spcPct val="100000"/>
              </a:lnSpc>
              <a:spcBef>
                <a:spcPct val="20000"/>
              </a:spcBef>
              <a:spcAft>
                <a:spcPct val="0"/>
              </a:spcAft>
              <a:buClrTx/>
              <a:buSzTx/>
              <a:buFontTx/>
              <a:buChar char="–"/>
              <a:tabLst/>
              <a:defRPr/>
            </a:pPr>
            <a:r>
              <a:rPr lang="en-US" sz="1600" kern="0" dirty="0" smtClean="0">
                <a:latin typeface="+mn-lt"/>
              </a:rPr>
              <a:t>m</a:t>
            </a:r>
            <a:r>
              <a:rPr lang="en-US" sz="1600" kern="0" baseline="0" dirty="0" smtClean="0">
                <a:latin typeface="+mn-lt"/>
              </a:rPr>
              <a:t>ore productive</a:t>
            </a:r>
            <a:endParaRPr kumimoji="0" lang="en-US" sz="1600" b="0" i="0" u="none" strike="noStrike" kern="0" cap="none" spc="0" normalizeH="0" baseline="0" noProof="0" dirty="0" smtClean="0">
              <a:ln>
                <a:noFill/>
              </a:ln>
              <a:solidFill>
                <a:schemeClr val="tx1"/>
              </a:solidFill>
              <a:effectLst/>
              <a:uLnTx/>
              <a:uFillTx/>
              <a:latin typeface="+mn-lt"/>
            </a:endParaRPr>
          </a:p>
          <a:p>
            <a:pPr marL="342900" marR="0" lvl="0" indent="-342900" algn="l" defTabSz="914400" rtl="0" eaLnBrk="1" fontAlgn="base" latinLnBrk="0" hangingPunct="1">
              <a:lnSpc>
                <a:spcPct val="100000"/>
              </a:lnSpc>
              <a:spcBef>
                <a:spcPct val="20000"/>
              </a:spcBef>
              <a:spcAft>
                <a:spcPct val="0"/>
              </a:spcAft>
              <a:buClrTx/>
              <a:buSzTx/>
              <a:buFontTx/>
              <a:buChar char="•"/>
              <a:tabLst/>
              <a:defRPr/>
            </a:pPr>
            <a:endParaRPr kumimoji="0" lang="en-US" sz="900" b="0" i="0" u="none" strike="noStrike" kern="0" cap="none" spc="0" normalizeH="0" baseline="0" noProof="0" dirty="0" smtClean="0">
              <a:ln>
                <a:noFill/>
              </a:ln>
              <a:solidFill>
                <a:schemeClr val="tx1"/>
              </a:solidFill>
              <a:effectLst/>
              <a:uLnTx/>
              <a:uFillTx/>
              <a:latin typeface="+mj-lt"/>
              <a:ea typeface="+mn-ea"/>
              <a:cs typeface="+mn-cs"/>
            </a:endParaRPr>
          </a:p>
          <a:p>
            <a:pPr marL="144000" lvl="0" indent="-144000">
              <a:spcBef>
                <a:spcPct val="20000"/>
              </a:spcBef>
              <a:buFontTx/>
              <a:buChar char="•"/>
            </a:pPr>
            <a:r>
              <a:rPr lang="en-US" sz="1800" kern="0" dirty="0" smtClean="0">
                <a:latin typeface="+mj-lt"/>
              </a:rPr>
              <a:t>Firms  tend to import more from higher income countries than to export to these countries.</a:t>
            </a:r>
          </a:p>
          <a:p>
            <a:pPr marL="342900" marR="0" lvl="0" indent="-342900" algn="l" defTabSz="914400" rtl="0" eaLnBrk="1" fontAlgn="base" latinLnBrk="0" hangingPunct="1">
              <a:lnSpc>
                <a:spcPct val="100000"/>
              </a:lnSpc>
              <a:spcBef>
                <a:spcPct val="20000"/>
              </a:spcBef>
              <a:spcAft>
                <a:spcPct val="0"/>
              </a:spcAft>
              <a:buClrTx/>
              <a:buSzTx/>
              <a:buFontTx/>
              <a:buChar char="•"/>
              <a:tabLst/>
              <a:defRPr/>
            </a:pPr>
            <a:endParaRPr kumimoji="0" lang="en-US" sz="900" b="0" i="0" u="none" strike="noStrike" kern="0" cap="none" spc="0" normalizeH="0" baseline="0" noProof="0" dirty="0" smtClean="0">
              <a:ln>
                <a:noFill/>
              </a:ln>
              <a:solidFill>
                <a:schemeClr val="tx1"/>
              </a:solidFill>
              <a:effectLst/>
              <a:uLnTx/>
              <a:uFillTx/>
              <a:latin typeface="+mj-lt"/>
              <a:ea typeface="+mn-ea"/>
              <a:cs typeface="+mn-cs"/>
            </a:endParaRPr>
          </a:p>
          <a:p>
            <a:pPr marL="144000" lvl="0" indent="-144000">
              <a:spcBef>
                <a:spcPct val="20000"/>
              </a:spcBef>
              <a:buFontTx/>
              <a:buChar char="•"/>
            </a:pPr>
            <a:r>
              <a:rPr lang="en-US" sz="1800" kern="0" dirty="0" smtClean="0">
                <a:latin typeface="+mj-lt"/>
              </a:rPr>
              <a:t>Firms in the estimation sample:</a:t>
            </a:r>
            <a:endParaRPr kumimoji="0" lang="en-US" sz="1800" b="0" i="0" u="none" strike="noStrike" kern="0" cap="none" spc="0" normalizeH="0" baseline="0" noProof="0" dirty="0" smtClean="0">
              <a:ln>
                <a:noFill/>
              </a:ln>
              <a:solidFill>
                <a:schemeClr val="tx1"/>
              </a:solidFill>
              <a:effectLst/>
              <a:uLnTx/>
              <a:uFillTx/>
              <a:latin typeface="+mj-lt"/>
              <a:ea typeface="+mn-ea"/>
              <a:cs typeface="+mn-cs"/>
            </a:endParaRPr>
          </a:p>
          <a:p>
            <a:pPr marL="360000" lvl="1" indent="-144000">
              <a:spcBef>
                <a:spcPct val="20000"/>
              </a:spcBef>
              <a:buFontTx/>
              <a:buChar char="–"/>
            </a:pPr>
            <a:r>
              <a:rPr lang="en-US" sz="1600" kern="0" dirty="0" smtClean="0">
                <a:latin typeface="+mj-lt"/>
              </a:rPr>
              <a:t>trade more</a:t>
            </a:r>
          </a:p>
          <a:p>
            <a:pPr marL="360000" lvl="1" indent="-144000">
              <a:spcBef>
                <a:spcPct val="20000"/>
              </a:spcBef>
              <a:buFontTx/>
              <a:buChar char="–"/>
            </a:pPr>
            <a:r>
              <a:rPr lang="en-US" sz="1600" kern="0" dirty="0" smtClean="0">
                <a:latin typeface="+mj-lt"/>
              </a:rPr>
              <a:t>trade with more countries</a:t>
            </a:r>
          </a:p>
          <a:p>
            <a:pPr marL="360000" lvl="1" indent="-144000">
              <a:spcBef>
                <a:spcPct val="20000"/>
              </a:spcBef>
              <a:buFontTx/>
              <a:buChar char="–"/>
            </a:pPr>
            <a:r>
              <a:rPr lang="en-US" sz="1600" kern="0" dirty="0" smtClean="0">
                <a:latin typeface="+mj-lt"/>
              </a:rPr>
              <a:t>trade more product categories</a:t>
            </a:r>
          </a:p>
        </p:txBody>
      </p:sp>
      <p:pic>
        <p:nvPicPr>
          <p:cNvPr id="16" name="Imagen 15"/>
          <p:cNvPicPr>
            <a:picLocks noChangeAspect="1"/>
          </p:cNvPicPr>
          <p:nvPr/>
        </p:nvPicPr>
        <p:blipFill>
          <a:blip r:embed="rId2"/>
          <a:stretch>
            <a:fillRect/>
          </a:stretch>
        </p:blipFill>
        <p:spPr>
          <a:xfrm>
            <a:off x="251521" y="1255050"/>
            <a:ext cx="5976663" cy="5414309"/>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57232"/>
            <a:ext cx="8229600" cy="5268931"/>
          </a:xfrm>
        </p:spPr>
        <p:txBody>
          <a:bodyPr/>
          <a:lstStyle/>
          <a:p>
            <a:pPr>
              <a:buNone/>
            </a:pPr>
            <a:r>
              <a:rPr lang="en-US" sz="2400" b="1" dirty="0" smtClean="0">
                <a:solidFill>
                  <a:srgbClr val="E20246"/>
                </a:solidFill>
              </a:rPr>
              <a:t>Stylized facts II</a:t>
            </a:r>
          </a:p>
          <a:p>
            <a:pPr>
              <a:buNone/>
            </a:pPr>
            <a:endParaRPr lang="en-US" sz="2000" dirty="0" smtClean="0"/>
          </a:p>
        </p:txBody>
      </p:sp>
      <p:sp>
        <p:nvSpPr>
          <p:cNvPr id="5" name="TextBox 4"/>
          <p:cNvSpPr txBox="1"/>
          <p:nvPr/>
        </p:nvSpPr>
        <p:spPr>
          <a:xfrm>
            <a:off x="5286380" y="57346"/>
            <a:ext cx="3772146" cy="461665"/>
          </a:xfrm>
          <a:prstGeom prst="rect">
            <a:avLst/>
          </a:prstGeom>
          <a:noFill/>
        </p:spPr>
        <p:txBody>
          <a:bodyPr wrap="square" rtlCol="0">
            <a:spAutoFit/>
          </a:bodyPr>
          <a:lstStyle/>
          <a:p>
            <a:pPr algn="r"/>
            <a:r>
              <a:rPr lang="en-US" b="1" dirty="0" smtClean="0">
                <a:solidFill>
                  <a:schemeClr val="bg2"/>
                </a:solidFill>
                <a:latin typeface="+mj-lt"/>
              </a:rPr>
              <a:t>Data and stylized facts</a:t>
            </a:r>
            <a:endParaRPr lang="en-US" b="1" dirty="0">
              <a:solidFill>
                <a:schemeClr val="bg2"/>
              </a:solidFill>
              <a:latin typeface="+mj-lt"/>
            </a:endParaRPr>
          </a:p>
        </p:txBody>
      </p:sp>
      <p:pic>
        <p:nvPicPr>
          <p:cNvPr id="2050" name="Picture 2"/>
          <p:cNvPicPr>
            <a:picLocks noChangeAspect="1" noChangeArrowheads="1"/>
          </p:cNvPicPr>
          <p:nvPr/>
        </p:nvPicPr>
        <p:blipFill>
          <a:blip r:embed="rId2" cstate="print"/>
          <a:srcRect/>
          <a:stretch>
            <a:fillRect/>
          </a:stretch>
        </p:blipFill>
        <p:spPr bwMode="auto">
          <a:xfrm>
            <a:off x="556306" y="1472038"/>
            <a:ext cx="6948634" cy="3214710"/>
          </a:xfrm>
          <a:prstGeom prst="rect">
            <a:avLst/>
          </a:prstGeom>
          <a:noFill/>
          <a:ln w="9525">
            <a:noFill/>
            <a:miter lim="800000"/>
            <a:headEnd/>
            <a:tailEnd/>
          </a:ln>
          <a:effectLst/>
        </p:spPr>
      </p:pic>
      <p:sp>
        <p:nvSpPr>
          <p:cNvPr id="7" name="Content Placeholder 2"/>
          <p:cNvSpPr txBox="1">
            <a:spLocks/>
          </p:cNvSpPr>
          <p:nvPr/>
        </p:nvSpPr>
        <p:spPr bwMode="auto">
          <a:xfrm>
            <a:off x="500034" y="4857760"/>
            <a:ext cx="8229600" cy="13573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solidFill>
                  <a:schemeClr val="tx1"/>
                </a:solidFill>
                <a:effectLst/>
                <a:uLnTx/>
                <a:uFillTx/>
                <a:latin typeface="+mn-lt"/>
                <a:ea typeface="+mn-ea"/>
                <a:cs typeface="+mn-cs"/>
              </a:rPr>
              <a:t>Considerable internationalization of Uruguayan firms</a:t>
            </a:r>
          </a:p>
          <a:p>
            <a:pPr marL="742950" marR="0" lvl="1" indent="-285750" algn="l" defTabSz="914400" rtl="0" eaLnBrk="1" fontAlgn="base" latinLnBrk="0" hangingPunct="1">
              <a:lnSpc>
                <a:spcPct val="100000"/>
              </a:lnSpc>
              <a:spcBef>
                <a:spcPct val="20000"/>
              </a:spcBef>
              <a:spcAft>
                <a:spcPct val="0"/>
              </a:spcAft>
              <a:buClrTx/>
              <a:buSzTx/>
              <a:buFontTx/>
              <a:buChar char="–"/>
              <a:tabLst/>
              <a:defRPr/>
            </a:pPr>
            <a:r>
              <a:rPr kumimoji="0" lang="en-US" sz="1600" b="0" i="0" u="none" strike="noStrike" kern="0" cap="none" spc="0" normalizeH="0" baseline="0" noProof="0" dirty="0" smtClean="0">
                <a:ln>
                  <a:noFill/>
                </a:ln>
                <a:solidFill>
                  <a:schemeClr val="tx1"/>
                </a:solidFill>
                <a:effectLst/>
                <a:uLnTx/>
                <a:uFillTx/>
                <a:latin typeface="+mn-lt"/>
              </a:rPr>
              <a:t>Possibly due to reduced</a:t>
            </a:r>
            <a:r>
              <a:rPr kumimoji="0" lang="en-US" sz="1600" b="0" i="0" u="none" strike="noStrike" kern="0" cap="none" spc="0" normalizeH="0" noProof="0" dirty="0" smtClean="0">
                <a:ln>
                  <a:noFill/>
                </a:ln>
                <a:solidFill>
                  <a:schemeClr val="tx1"/>
                </a:solidFill>
                <a:effectLst/>
                <a:uLnTx/>
                <a:uFillTx/>
                <a:latin typeface="+mn-lt"/>
              </a:rPr>
              <a:t> size of the domestic market and TL policies</a:t>
            </a:r>
            <a:endParaRPr kumimoji="0" lang="en-US" sz="1600" b="0" i="0" u="none" strike="noStrike" kern="0" cap="none" spc="0" normalizeH="0" baseline="0" noProof="0" dirty="0" smtClean="0">
              <a:ln>
                <a:noFill/>
              </a:ln>
              <a:solidFill>
                <a:schemeClr val="tx1"/>
              </a:solidFill>
              <a:effectLst/>
              <a:uLnTx/>
              <a:uFillTx/>
              <a:latin typeface="+mn-lt"/>
            </a:endParaRPr>
          </a:p>
          <a:p>
            <a:pPr marL="742950" lvl="1" indent="-285750">
              <a:spcBef>
                <a:spcPct val="20000"/>
              </a:spcBef>
              <a:buFontTx/>
              <a:buChar char="–"/>
            </a:pPr>
            <a:r>
              <a:rPr kumimoji="0" lang="en-US" sz="1600" b="0" i="0" u="none" strike="noStrike" kern="0" cap="none" spc="0" normalizeH="0" baseline="0" noProof="0" dirty="0" smtClean="0">
                <a:ln>
                  <a:noFill/>
                </a:ln>
                <a:solidFill>
                  <a:schemeClr val="tx1"/>
                </a:solidFill>
                <a:effectLst/>
                <a:uLnTx/>
                <a:uFillTx/>
                <a:latin typeface="+mn-lt"/>
              </a:rPr>
              <a:t>Figures</a:t>
            </a:r>
            <a:r>
              <a:rPr kumimoji="0" lang="en-US" sz="1600" b="0" i="0" u="none" strike="noStrike" kern="0" cap="none" spc="0" normalizeH="0" noProof="0" dirty="0" smtClean="0">
                <a:ln>
                  <a:noFill/>
                </a:ln>
                <a:solidFill>
                  <a:schemeClr val="tx1"/>
                </a:solidFill>
                <a:effectLst/>
                <a:uLnTx/>
                <a:uFillTx/>
                <a:latin typeface="+mn-lt"/>
              </a:rPr>
              <a:t> in line with other studies analyzing the distribution of firms by trading status (Peluffo, 2015; </a:t>
            </a:r>
            <a:r>
              <a:rPr kumimoji="0" lang="en-US" sz="1600" b="0" i="0" u="none" strike="noStrike" kern="0" cap="none" spc="0" normalizeH="0" noProof="0" dirty="0" err="1" smtClean="0">
                <a:ln>
                  <a:noFill/>
                </a:ln>
                <a:solidFill>
                  <a:schemeClr val="tx1"/>
                </a:solidFill>
                <a:effectLst/>
                <a:uLnTx/>
                <a:uFillTx/>
                <a:latin typeface="+mn-lt"/>
              </a:rPr>
              <a:t>Castellani</a:t>
            </a:r>
            <a:r>
              <a:rPr kumimoji="0" lang="en-US" sz="1600" b="0" i="0" u="none" strike="noStrike" kern="0" cap="none" spc="0" normalizeH="0" noProof="0" dirty="0" smtClean="0">
                <a:ln>
                  <a:noFill/>
                </a:ln>
                <a:solidFill>
                  <a:schemeClr val="tx1"/>
                </a:solidFill>
                <a:effectLst/>
                <a:uLnTx/>
                <a:uFillTx/>
                <a:latin typeface="+mn-lt"/>
              </a:rPr>
              <a:t> et al., 2008; Andersson et al., </a:t>
            </a:r>
            <a:r>
              <a:rPr kumimoji="0" lang="en-US" sz="1600" b="0" i="0" u="none" strike="noStrike" kern="0" cap="none" spc="0" normalizeH="0" noProof="0" dirty="0" smtClean="0">
                <a:ln>
                  <a:noFill/>
                </a:ln>
                <a:solidFill>
                  <a:schemeClr val="tx1"/>
                </a:solidFill>
                <a:effectLst/>
                <a:uLnTx/>
                <a:uFillTx/>
                <a:latin typeface="+mj-lt"/>
              </a:rPr>
              <a:t>2007; </a:t>
            </a:r>
            <a:r>
              <a:rPr lang="en-US" sz="1600" dirty="0" smtClean="0">
                <a:latin typeface="+mj-lt"/>
              </a:rPr>
              <a:t>Muûls and Pisú, 2009</a:t>
            </a:r>
            <a:r>
              <a:rPr kumimoji="0" lang="en-US" sz="1600" b="0" i="0" u="none" strike="noStrike" kern="0" cap="none" spc="0" normalizeH="0" noProof="0" dirty="0" smtClean="0">
                <a:ln>
                  <a:noFill/>
                </a:ln>
                <a:solidFill>
                  <a:schemeClr val="tx1"/>
                </a:solidFill>
                <a:effectLst/>
                <a:uLnTx/>
                <a:uFillTx/>
                <a:latin typeface="+mj-lt"/>
              </a:rPr>
              <a:t>).</a:t>
            </a:r>
            <a:endParaRPr kumimoji="0" lang="en-US" sz="1600" b="0" i="0" u="none" strike="noStrike" kern="0" cap="none" spc="0" normalizeH="0" baseline="0" noProof="0" dirty="0" smtClean="0">
              <a:ln>
                <a:noFill/>
              </a:ln>
              <a:solidFill>
                <a:schemeClr val="tx1"/>
              </a:solidFill>
              <a:effectLst/>
              <a:uLnTx/>
              <a:uFillTx/>
              <a:latin typeface="+mj-lt"/>
            </a:endParaRPr>
          </a:p>
          <a:p>
            <a:pPr marL="342900" marR="0" lvl="0" indent="-342900" algn="l" defTabSz="914400" rtl="0" eaLnBrk="1" fontAlgn="base" latinLnBrk="0" hangingPunct="1">
              <a:lnSpc>
                <a:spcPct val="100000"/>
              </a:lnSpc>
              <a:spcBef>
                <a:spcPct val="20000"/>
              </a:spcBef>
              <a:spcAft>
                <a:spcPct val="0"/>
              </a:spcAft>
              <a:buClrTx/>
              <a:buSzTx/>
              <a:tabLst/>
              <a:defRPr/>
            </a:pPr>
            <a:endParaRPr kumimoji="0" lang="en-US" sz="1400" b="1" i="0"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490066"/>
          </a:xfrm>
        </p:spPr>
        <p:txBody>
          <a:bodyPr/>
          <a:lstStyle/>
          <a:p>
            <a:r>
              <a:rPr lang="en-US" sz="1600" b="1" dirty="0" smtClean="0"/>
              <a:t>Patterns of trade specialization by type of trade partner</a:t>
            </a:r>
            <a:endParaRPr lang="en-US" sz="1600" b="1" dirty="0"/>
          </a:p>
        </p:txBody>
      </p:sp>
      <p:sp>
        <p:nvSpPr>
          <p:cNvPr id="3" name="Marcador de contenido 2"/>
          <p:cNvSpPr>
            <a:spLocks noGrp="1"/>
          </p:cNvSpPr>
          <p:nvPr>
            <p:ph idx="1"/>
          </p:nvPr>
        </p:nvSpPr>
        <p:spPr>
          <a:xfrm>
            <a:off x="457200" y="1124744"/>
            <a:ext cx="8229600" cy="5001419"/>
          </a:xfrm>
        </p:spPr>
        <p:txBody>
          <a:bodyPr/>
          <a:lstStyle/>
          <a:p>
            <a:pPr indent="-144000"/>
            <a:r>
              <a:rPr lang="en-US" sz="2200" dirty="0">
                <a:latin typeface="Calibri" panose="020F0502020204030204" pitchFamily="34" charset="0"/>
                <a:ea typeface="Calibri" panose="020F0502020204030204" pitchFamily="34" charset="0"/>
                <a:cs typeface="Times New Roman" panose="02020603050405020304" pitchFamily="18" charset="0"/>
              </a:rPr>
              <a:t>Exports by Uruguayan firms are highly concentrated in a few industries with low R&amp;D intensity, commodities in nature, and low scope for vertical differentiation. </a:t>
            </a:r>
          </a:p>
          <a:p>
            <a:pPr indent="-144000"/>
            <a:r>
              <a:rPr lang="en-US" altLang="en-US" sz="2200" dirty="0" smtClean="0">
                <a:latin typeface="Calibri" panose="020F0502020204030204" pitchFamily="34" charset="0"/>
                <a:ea typeface="Calibri" panose="020F0502020204030204" pitchFamily="34" charset="0"/>
                <a:cs typeface="Times New Roman" panose="02020603050405020304" pitchFamily="18" charset="0"/>
              </a:rPr>
              <a:t>High </a:t>
            </a:r>
            <a:r>
              <a:rPr lang="en-US" altLang="en-US" sz="2200" dirty="0">
                <a:latin typeface="Calibri" panose="020F0502020204030204" pitchFamily="34" charset="0"/>
                <a:ea typeface="Calibri" panose="020F0502020204030204" pitchFamily="34" charset="0"/>
                <a:cs typeface="Times New Roman" panose="02020603050405020304" pitchFamily="18" charset="0"/>
              </a:rPr>
              <a:t>income countries represent a significant share of exports in sectors with</a:t>
            </a:r>
            <a:r>
              <a:rPr lang="en-US" altLang="en-US" sz="2200" dirty="0">
                <a:solidFill>
                  <a:srgbClr val="FF0000"/>
                </a:solidFill>
                <a:latin typeface="Calibri" panose="020F0502020204030204" pitchFamily="34" charset="0"/>
                <a:ea typeface="Calibri" panose="020F0502020204030204" pitchFamily="34" charset="0"/>
                <a:cs typeface="Times New Roman" panose="02020603050405020304" pitchFamily="18" charset="0"/>
              </a:rPr>
              <a:t> </a:t>
            </a:r>
            <a:r>
              <a:rPr lang="en-US" altLang="en-US" sz="2200" dirty="0">
                <a:latin typeface="Calibri" panose="020F0502020204030204" pitchFamily="34" charset="0"/>
                <a:ea typeface="Calibri" panose="020F0502020204030204" pitchFamily="34" charset="0"/>
                <a:cs typeface="Times New Roman" panose="02020603050405020304" pitchFamily="18" charset="0"/>
              </a:rPr>
              <a:t>a shorter “quality ladders”. In particular, 86 percent of exported values of “wood, cork and straw products” and more than 50 percent of exports of “tanning and dressing of leather” and “basic materials” are destined to high income countries. </a:t>
            </a:r>
            <a:endParaRPr lang="en-US" altLang="en-US" sz="2200" dirty="0">
              <a:latin typeface="Arial" panose="020B0604020202020204" pitchFamily="34" charset="0"/>
            </a:endParaRPr>
          </a:p>
          <a:p>
            <a:pPr indent="-144000"/>
            <a:r>
              <a:rPr lang="en-US" sz="2200" dirty="0">
                <a:latin typeface="Calibri" panose="020F0502020204030204" pitchFamily="34" charset="0"/>
                <a:ea typeface="Calibri" panose="020F0502020204030204" pitchFamily="34" charset="0"/>
                <a:cs typeface="Times New Roman" panose="02020603050405020304" pitchFamily="18" charset="0"/>
              </a:rPr>
              <a:t> On the other hand, exports to MERCOSUR countries represent a significant proportion of exports in sectors with a higher scope for quality differentiation. For example, 92 percent of the exported value of “motor vehicles” and 76 percent of “chemicals and chemical products” are destined to MERCOSUR countries.</a:t>
            </a:r>
          </a:p>
          <a:p>
            <a:pPr marL="198900" indent="0">
              <a:buNone/>
            </a:pPr>
            <a:endParaRPr lang="en-US" sz="1800" dirty="0" smtClean="0"/>
          </a:p>
        </p:txBody>
      </p:sp>
      <p:sp>
        <p:nvSpPr>
          <p:cNvPr id="8" name="Rectangle 5"/>
          <p:cNvSpPr>
            <a:spLocks noChangeArrowheads="1"/>
          </p:cNvSpPr>
          <p:nvPr/>
        </p:nvSpPr>
        <p:spPr bwMode="auto">
          <a:xfrm>
            <a:off x="4479634" y="43934"/>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611146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634082"/>
          </a:xfrm>
        </p:spPr>
        <p:txBody>
          <a:bodyPr/>
          <a:lstStyle/>
          <a:p>
            <a:endParaRPr lang="en-US" dirty="0"/>
          </a:p>
        </p:txBody>
      </p:sp>
      <p:sp>
        <p:nvSpPr>
          <p:cNvPr id="3" name="Marcador de contenido 2"/>
          <p:cNvSpPr>
            <a:spLocks noGrp="1"/>
          </p:cNvSpPr>
          <p:nvPr>
            <p:ph idx="1"/>
          </p:nvPr>
        </p:nvSpPr>
        <p:spPr>
          <a:xfrm>
            <a:off x="457200" y="1196752"/>
            <a:ext cx="8229600" cy="4929411"/>
          </a:xfrm>
        </p:spPr>
        <p:txBody>
          <a:bodyPr/>
          <a:lstStyle/>
          <a:p>
            <a:pPr indent="-144000"/>
            <a:r>
              <a:rPr lang="en-US" altLang="en-US" sz="1800" dirty="0">
                <a:latin typeface="Calibri" panose="020F0502020204030204" pitchFamily="34" charset="0"/>
                <a:ea typeface="Calibri" panose="020F0502020204030204" pitchFamily="34" charset="0"/>
                <a:cs typeface="Times New Roman" panose="02020603050405020304" pitchFamily="18" charset="0"/>
              </a:rPr>
              <a:t>In terms of imports, there is a more heterogeneous behavior. While imports from high income countries represent 55 percent of the “Machinery and equipment </a:t>
            </a:r>
            <a:r>
              <a:rPr lang="en-US" altLang="en-US" sz="1800" dirty="0" err="1">
                <a:latin typeface="Calibri" panose="020F0502020204030204" pitchFamily="34" charset="0"/>
                <a:ea typeface="Calibri" panose="020F0502020204030204" pitchFamily="34" charset="0"/>
                <a:cs typeface="Times New Roman" panose="02020603050405020304" pitchFamily="18" charset="0"/>
              </a:rPr>
              <a:t>n.e.c</a:t>
            </a:r>
            <a:r>
              <a:rPr lang="en-US" altLang="en-US" sz="1800" dirty="0">
                <a:latin typeface="Calibri" panose="020F0502020204030204" pitchFamily="34" charset="0"/>
                <a:ea typeface="Calibri" panose="020F0502020204030204" pitchFamily="34" charset="0"/>
                <a:cs typeface="Times New Roman" panose="02020603050405020304" pitchFamily="18" charset="0"/>
              </a:rPr>
              <a:t>.” sector and 67 percent of “Medical, precision and optical instruments”, the MERCOSUR represent 58 percent of imports from the “Electrical machinery” industries.</a:t>
            </a:r>
          </a:p>
          <a:p>
            <a:pPr indent="-144000"/>
            <a:endParaRPr lang="en-US" sz="1800" dirty="0"/>
          </a:p>
          <a:p>
            <a:pPr marL="198900" indent="0">
              <a:buNone/>
            </a:pPr>
            <a:endParaRPr lang="en-US" sz="1800" dirty="0"/>
          </a:p>
          <a:p>
            <a:pPr indent="-144000"/>
            <a:r>
              <a:rPr lang="en-US" sz="1800" dirty="0" smtClean="0"/>
              <a:t>Rauch </a:t>
            </a:r>
            <a:r>
              <a:rPr lang="en-US" sz="1800" dirty="0"/>
              <a:t>(1999) classifies products into three categories:</a:t>
            </a:r>
          </a:p>
          <a:p>
            <a:pPr marL="360000" lvl="1" indent="-144000">
              <a:defRPr/>
            </a:pPr>
            <a:r>
              <a:rPr lang="en-US" sz="1600" b="1" dirty="0"/>
              <a:t>Homogeneous goods</a:t>
            </a:r>
            <a:r>
              <a:rPr lang="en-US" sz="1600" dirty="0"/>
              <a:t>: goods traded on organized exchanges.</a:t>
            </a:r>
          </a:p>
          <a:p>
            <a:pPr marL="360000" lvl="1" indent="-144000">
              <a:defRPr/>
            </a:pPr>
            <a:r>
              <a:rPr lang="en-US" sz="1600" b="1" dirty="0"/>
              <a:t>Reference priced goods:</a:t>
            </a:r>
            <a:r>
              <a:rPr lang="en-US" sz="1600" dirty="0"/>
              <a:t> goods with benchmark prices.</a:t>
            </a:r>
            <a:endParaRPr lang="en-US" sz="1600" b="1" dirty="0"/>
          </a:p>
          <a:p>
            <a:pPr marL="360000" lvl="1" indent="-144000">
              <a:defRPr/>
            </a:pPr>
            <a:r>
              <a:rPr lang="en-US" sz="1600" b="1" dirty="0"/>
              <a:t>Differentiated products:</a:t>
            </a:r>
            <a:r>
              <a:rPr lang="en-US" sz="1600" dirty="0"/>
              <a:t> neither traded on organized exchanges nor have reference prices. </a:t>
            </a:r>
            <a:r>
              <a:rPr lang="en-US" sz="1600" dirty="0" smtClean="0"/>
              <a:t>Thes</a:t>
            </a:r>
            <a:r>
              <a:rPr lang="en-US" sz="1600" dirty="0" smtClean="0"/>
              <a:t>e goods have more potential for vertical differentiation.</a:t>
            </a:r>
            <a:endParaRPr lang="en-US" sz="1600" dirty="0"/>
          </a:p>
          <a:p>
            <a:pPr marL="0" indent="0">
              <a:buNone/>
            </a:pPr>
            <a:endParaRPr lang="en-US" dirty="0"/>
          </a:p>
        </p:txBody>
      </p:sp>
    </p:spTree>
    <p:extLst>
      <p:ext uri="{BB962C8B-B14F-4D97-AF65-F5344CB8AC3E}">
        <p14:creationId xmlns:p14="http://schemas.microsoft.com/office/powerpoint/2010/main" val="6918369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7"/>
            <a:ext cx="8229600" cy="889247"/>
          </a:xfrm>
        </p:spPr>
        <p:txBody>
          <a:bodyPr/>
          <a:lstStyle/>
          <a:p>
            <a:r>
              <a:rPr lang="en-US" sz="2600" dirty="0"/>
              <a:t>Differentiated products export by destination, in millions of 2005 US dollars</a:t>
            </a:r>
          </a:p>
        </p:txBody>
      </p:sp>
      <p:sp>
        <p:nvSpPr>
          <p:cNvPr id="3" name="Marcador de contenido 2"/>
          <p:cNvSpPr>
            <a:spLocks noGrp="1"/>
          </p:cNvSpPr>
          <p:nvPr>
            <p:ph idx="1"/>
          </p:nvPr>
        </p:nvSpPr>
        <p:spPr>
          <a:xfrm>
            <a:off x="467544" y="1844824"/>
            <a:ext cx="8229600" cy="4525963"/>
          </a:xfrm>
        </p:spPr>
        <p:txBody>
          <a:bodyPr/>
          <a:lstStyle/>
          <a:p>
            <a:endParaRPr lang="en-US"/>
          </a:p>
        </p:txBody>
      </p:sp>
      <p:graphicFrame>
        <p:nvGraphicFramePr>
          <p:cNvPr id="4" name="Chart 2"/>
          <p:cNvGraphicFramePr/>
          <p:nvPr>
            <p:extLst>
              <p:ext uri="{D42A27DB-BD31-4B8C-83A1-F6EECF244321}">
                <p14:modId xmlns:p14="http://schemas.microsoft.com/office/powerpoint/2010/main" val="1533861198"/>
              </p:ext>
            </p:extLst>
          </p:nvPr>
        </p:nvGraphicFramePr>
        <p:xfrm>
          <a:off x="457200" y="1412776"/>
          <a:ext cx="8229600" cy="460851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3520320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57232"/>
            <a:ext cx="8229600" cy="5268931"/>
          </a:xfrm>
        </p:spPr>
        <p:txBody>
          <a:bodyPr/>
          <a:lstStyle/>
          <a:p>
            <a:pPr marL="0" indent="0" algn="ctr">
              <a:buNone/>
            </a:pPr>
            <a:r>
              <a:rPr lang="en-US" sz="2800" b="1" dirty="0">
                <a:solidFill>
                  <a:srgbClr val="E20246"/>
                </a:solidFill>
              </a:rPr>
              <a:t>Outline</a:t>
            </a:r>
          </a:p>
          <a:p>
            <a:r>
              <a:rPr lang="en-US" sz="2800" dirty="0" smtClean="0"/>
              <a:t>Introduction</a:t>
            </a:r>
          </a:p>
          <a:p>
            <a:r>
              <a:rPr lang="en-US" sz="2800" dirty="0" smtClean="0"/>
              <a:t>Literature review</a:t>
            </a:r>
          </a:p>
          <a:p>
            <a:r>
              <a:rPr lang="en-US" sz="2800" dirty="0" smtClean="0"/>
              <a:t>Data and stylized facts</a:t>
            </a:r>
          </a:p>
          <a:p>
            <a:r>
              <a:rPr lang="en-US" sz="2800" dirty="0" smtClean="0"/>
              <a:t>Methodology</a:t>
            </a:r>
          </a:p>
          <a:p>
            <a:r>
              <a:rPr lang="en-US" sz="2800" dirty="0" smtClean="0"/>
              <a:t>Identification strategy</a:t>
            </a:r>
          </a:p>
          <a:p>
            <a:r>
              <a:rPr lang="en-US" sz="2800" dirty="0" smtClean="0"/>
              <a:t>Descriptive analysis</a:t>
            </a:r>
          </a:p>
          <a:p>
            <a:r>
              <a:rPr lang="en-US" sz="2800" dirty="0" smtClean="0"/>
              <a:t>Results</a:t>
            </a:r>
          </a:p>
          <a:p>
            <a:r>
              <a:rPr lang="en-US" sz="2800" dirty="0" smtClean="0"/>
              <a:t>Conclusion</a:t>
            </a:r>
            <a:endParaRPr lang="en-US" sz="28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706090"/>
          </a:xfrm>
        </p:spPr>
        <p:txBody>
          <a:bodyPr anchor="ctr" anchorCtr="0"/>
          <a:lstStyle/>
          <a:p>
            <a:r>
              <a:rPr lang="en-US" sz="2400" dirty="0"/>
              <a:t>Differentiated products import by destination, in millions of 2005 US dollars.</a:t>
            </a:r>
            <a:r>
              <a:rPr lang="es-UY" sz="2400" dirty="0"/>
              <a:t> </a:t>
            </a:r>
            <a:r>
              <a:rPr lang="en-US" sz="2400" dirty="0"/>
              <a:t/>
            </a:r>
            <a:br>
              <a:rPr lang="en-US" sz="2400" dirty="0"/>
            </a:br>
            <a:endParaRPr lang="en-US" sz="2400" dirty="0"/>
          </a:p>
        </p:txBody>
      </p:sp>
      <p:graphicFrame>
        <p:nvGraphicFramePr>
          <p:cNvPr id="4" name="Chart 1"/>
          <p:cNvGraphicFramePr>
            <a:graphicFrameLocks noGrp="1"/>
          </p:cNvGraphicFramePr>
          <p:nvPr>
            <p:ph idx="1"/>
          </p:nvPr>
        </p:nvGraphicFramePr>
        <p:xfrm>
          <a:off x="457200" y="1196975"/>
          <a:ext cx="8229600" cy="492918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9775505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57232"/>
            <a:ext cx="8229600" cy="5268931"/>
          </a:xfrm>
        </p:spPr>
        <p:txBody>
          <a:bodyPr/>
          <a:lstStyle/>
          <a:p>
            <a:endParaRPr lang="en-US" sz="2800" dirty="0" smtClean="0"/>
          </a:p>
          <a:p>
            <a:r>
              <a:rPr lang="en-US" sz="2800" dirty="0" smtClean="0">
                <a:solidFill>
                  <a:schemeClr val="bg2"/>
                </a:solidFill>
              </a:rPr>
              <a:t>Introduction</a:t>
            </a:r>
          </a:p>
          <a:p>
            <a:r>
              <a:rPr lang="en-US" sz="2800" dirty="0" smtClean="0">
                <a:solidFill>
                  <a:schemeClr val="bg2"/>
                </a:solidFill>
              </a:rPr>
              <a:t>Literature review</a:t>
            </a:r>
          </a:p>
          <a:p>
            <a:r>
              <a:rPr lang="en-US" sz="2800" dirty="0" smtClean="0">
                <a:solidFill>
                  <a:schemeClr val="bg2"/>
                </a:solidFill>
              </a:rPr>
              <a:t>Data and stylized facts</a:t>
            </a:r>
          </a:p>
          <a:p>
            <a:r>
              <a:rPr lang="en-US" sz="2800" b="1" dirty="0" smtClean="0">
                <a:solidFill>
                  <a:srgbClr val="E20246"/>
                </a:solidFill>
              </a:rPr>
              <a:t>Methodology</a:t>
            </a:r>
          </a:p>
          <a:p>
            <a:r>
              <a:rPr lang="en-US" sz="2800" dirty="0" smtClean="0">
                <a:solidFill>
                  <a:schemeClr val="bg2"/>
                </a:solidFill>
              </a:rPr>
              <a:t>Identification strategy</a:t>
            </a:r>
          </a:p>
          <a:p>
            <a:r>
              <a:rPr lang="en-US" sz="2800" dirty="0" smtClean="0">
                <a:solidFill>
                  <a:schemeClr val="bg2"/>
                </a:solidFill>
              </a:rPr>
              <a:t>Descriptive analysis</a:t>
            </a:r>
          </a:p>
          <a:p>
            <a:r>
              <a:rPr lang="en-US" sz="2800" dirty="0" smtClean="0">
                <a:solidFill>
                  <a:schemeClr val="bg2"/>
                </a:solidFill>
              </a:rPr>
              <a:t>Results</a:t>
            </a:r>
          </a:p>
          <a:p>
            <a:r>
              <a:rPr lang="en-US" sz="2800" dirty="0" smtClean="0">
                <a:solidFill>
                  <a:schemeClr val="bg2"/>
                </a:solidFill>
              </a:rPr>
              <a:t>Conclusion</a:t>
            </a:r>
            <a:endParaRPr lang="en-US" sz="2800" dirty="0">
              <a:solidFill>
                <a:schemeClr val="bg2"/>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57232"/>
            <a:ext cx="8601326" cy="5268931"/>
          </a:xfrm>
        </p:spPr>
        <p:txBody>
          <a:bodyPr/>
          <a:lstStyle/>
          <a:p>
            <a:pPr>
              <a:buNone/>
            </a:pPr>
            <a:r>
              <a:rPr lang="en-US" sz="2400" b="1" dirty="0" smtClean="0">
                <a:solidFill>
                  <a:srgbClr val="E20246"/>
                </a:solidFill>
              </a:rPr>
              <a:t>Baseline equation</a:t>
            </a:r>
          </a:p>
          <a:p>
            <a:endParaRPr lang="es-UY" sz="2000" dirty="0" smtClean="0"/>
          </a:p>
          <a:p>
            <a:endParaRPr lang="es-UY" sz="2000" dirty="0" smtClean="0"/>
          </a:p>
          <a:p>
            <a:endParaRPr lang="en-US" sz="2000" dirty="0" smtClean="0"/>
          </a:p>
          <a:p>
            <a:endParaRPr lang="en-US" sz="2000" dirty="0" smtClean="0"/>
          </a:p>
          <a:p>
            <a:r>
              <a:rPr lang="en-US" sz="2000" b="1" i="1" dirty="0" smtClean="0">
                <a:latin typeface="Times New Roman" pitchFamily="18" charset="0"/>
                <a:cs typeface="Times New Roman" pitchFamily="18" charset="0"/>
              </a:rPr>
              <a:t>i </a:t>
            </a:r>
            <a:r>
              <a:rPr lang="en-US" sz="2000" dirty="0" smtClean="0">
                <a:latin typeface="+mj-lt"/>
                <a:cs typeface="Times New Roman" pitchFamily="18" charset="0"/>
              </a:rPr>
              <a:t>and </a:t>
            </a:r>
            <a:r>
              <a:rPr lang="en-US" sz="2000" b="1" i="1" dirty="0" smtClean="0">
                <a:latin typeface="Times New Roman" pitchFamily="18" charset="0"/>
                <a:cs typeface="Times New Roman" pitchFamily="18" charset="0"/>
              </a:rPr>
              <a:t>t</a:t>
            </a:r>
            <a:r>
              <a:rPr lang="en-US" sz="2000" dirty="0" smtClean="0">
                <a:latin typeface="+mj-lt"/>
                <a:cs typeface="Times New Roman" pitchFamily="18" charset="0"/>
              </a:rPr>
              <a:t> indexes firms and year respectively</a:t>
            </a:r>
          </a:p>
          <a:p>
            <a:r>
              <a:rPr lang="en-US" sz="2000" dirty="0" smtClean="0"/>
              <a:t>         firm-level average output/input price</a:t>
            </a:r>
          </a:p>
          <a:p>
            <a:r>
              <a:rPr lang="en-US" sz="2000" dirty="0" smtClean="0"/>
              <a:t>         average GDP per capita of firm </a:t>
            </a:r>
            <a:r>
              <a:rPr lang="en-US" sz="2000" b="1" i="1" dirty="0" smtClean="0">
                <a:latin typeface="Times New Roman" pitchFamily="18" charset="0"/>
                <a:cs typeface="Times New Roman" pitchFamily="18" charset="0"/>
              </a:rPr>
              <a:t>i</a:t>
            </a:r>
            <a:r>
              <a:rPr lang="en-US" sz="2000" dirty="0" smtClean="0"/>
              <a:t>’s trading partner at year </a:t>
            </a:r>
            <a:r>
              <a:rPr lang="en-US" sz="2000" b="1" i="1" dirty="0" smtClean="0">
                <a:latin typeface="Times New Roman" pitchFamily="18" charset="0"/>
                <a:cs typeface="Times New Roman" pitchFamily="18" charset="0"/>
              </a:rPr>
              <a:t>t</a:t>
            </a:r>
            <a:endParaRPr lang="en-US" sz="2000" i="1" dirty="0" smtClean="0"/>
          </a:p>
          <a:p>
            <a:r>
              <a:rPr lang="en-US" sz="2000" dirty="0" smtClean="0"/>
              <a:t>         firm fixed effects</a:t>
            </a:r>
          </a:p>
          <a:p>
            <a:r>
              <a:rPr lang="en-US" sz="2000" dirty="0" smtClean="0"/>
              <a:t>         year fixed effects</a:t>
            </a:r>
          </a:p>
          <a:p>
            <a:r>
              <a:rPr lang="en-US" sz="2000" dirty="0" smtClean="0"/>
              <a:t>         other time-varying firm characteristics, sales, employment, TFP</a:t>
            </a:r>
          </a:p>
          <a:p>
            <a:r>
              <a:rPr lang="en-US" sz="2000" dirty="0" smtClean="0"/>
              <a:t>         conditional mean zero error term</a:t>
            </a:r>
          </a:p>
          <a:p>
            <a:endParaRPr lang="es-UY" sz="1500" dirty="0" smtClean="0"/>
          </a:p>
          <a:p>
            <a:pPr lvl="1"/>
            <a:endParaRPr lang="en-US" sz="1800" b="1" dirty="0" smtClean="0"/>
          </a:p>
        </p:txBody>
      </p:sp>
      <p:sp>
        <p:nvSpPr>
          <p:cNvPr id="5" name="TextBox 4"/>
          <p:cNvSpPr txBox="1"/>
          <p:nvPr/>
        </p:nvSpPr>
        <p:spPr>
          <a:xfrm>
            <a:off x="5286380" y="57346"/>
            <a:ext cx="3772146" cy="461665"/>
          </a:xfrm>
          <a:prstGeom prst="rect">
            <a:avLst/>
          </a:prstGeom>
          <a:noFill/>
        </p:spPr>
        <p:txBody>
          <a:bodyPr wrap="square" rtlCol="0">
            <a:spAutoFit/>
          </a:bodyPr>
          <a:lstStyle/>
          <a:p>
            <a:pPr algn="r"/>
            <a:r>
              <a:rPr lang="en-US" b="1" dirty="0" smtClean="0">
                <a:solidFill>
                  <a:schemeClr val="bg2"/>
                </a:solidFill>
                <a:latin typeface="+mj-lt"/>
              </a:rPr>
              <a:t>Methodology</a:t>
            </a:r>
            <a:endParaRPr lang="en-US" b="1" dirty="0">
              <a:solidFill>
                <a:schemeClr val="bg2"/>
              </a:solidFill>
              <a:latin typeface="+mj-lt"/>
            </a:endParaRPr>
          </a:p>
        </p:txBody>
      </p:sp>
      <p:sp>
        <p:nvSpPr>
          <p:cNvPr id="30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7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7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079" name="Picture 7"/>
          <p:cNvPicPr>
            <a:picLocks noChangeAspect="1" noChangeArrowheads="1"/>
          </p:cNvPicPr>
          <p:nvPr/>
        </p:nvPicPr>
        <p:blipFill>
          <a:blip r:embed="rId2" cstate="print">
            <a:clrChange>
              <a:clrFrom>
                <a:srgbClr val="FFFFFF"/>
              </a:clrFrom>
              <a:clrTo>
                <a:srgbClr val="FFFFFF">
                  <a:alpha val="0"/>
                </a:srgbClr>
              </a:clrTo>
            </a:clrChange>
            <a:lum bright="-20000"/>
          </a:blip>
          <a:srcRect/>
          <a:stretch>
            <a:fillRect/>
          </a:stretch>
        </p:blipFill>
        <p:spPr bwMode="auto">
          <a:xfrm>
            <a:off x="571472" y="1928802"/>
            <a:ext cx="5400000" cy="372761"/>
          </a:xfrm>
          <a:prstGeom prst="rect">
            <a:avLst/>
          </a:prstGeom>
          <a:noFill/>
        </p:spPr>
      </p:pic>
      <p:sp>
        <p:nvSpPr>
          <p:cNvPr id="308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081" name="Picture 9"/>
          <p:cNvPicPr>
            <a:picLocks noChangeAspect="1" noChangeArrowheads="1"/>
          </p:cNvPicPr>
          <p:nvPr/>
        </p:nvPicPr>
        <p:blipFill>
          <a:blip r:embed="rId3" cstate="print">
            <a:clrChange>
              <a:clrFrom>
                <a:srgbClr val="FFFFFF"/>
              </a:clrFrom>
              <a:clrTo>
                <a:srgbClr val="FFFFFF">
                  <a:alpha val="0"/>
                </a:srgbClr>
              </a:clrTo>
            </a:clrChange>
            <a:lum bright="-20000"/>
          </a:blip>
          <a:srcRect/>
          <a:stretch>
            <a:fillRect/>
          </a:stretch>
        </p:blipFill>
        <p:spPr bwMode="auto">
          <a:xfrm>
            <a:off x="857224" y="3149111"/>
            <a:ext cx="333375" cy="352425"/>
          </a:xfrm>
          <a:prstGeom prst="rect">
            <a:avLst/>
          </a:prstGeom>
          <a:noFill/>
        </p:spPr>
      </p:pic>
      <p:sp>
        <p:nvSpPr>
          <p:cNvPr id="3084"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083" name="Picture 11"/>
          <p:cNvPicPr>
            <a:picLocks noChangeAspect="1" noChangeArrowheads="1"/>
          </p:cNvPicPr>
          <p:nvPr/>
        </p:nvPicPr>
        <p:blipFill>
          <a:blip r:embed="rId4" cstate="print">
            <a:clrChange>
              <a:clrFrom>
                <a:srgbClr val="FFFFFF"/>
              </a:clrFrom>
              <a:clrTo>
                <a:srgbClr val="FFFFFF">
                  <a:alpha val="0"/>
                </a:srgbClr>
              </a:clrTo>
            </a:clrChange>
            <a:lum bright="-20000"/>
          </a:blip>
          <a:srcRect/>
          <a:stretch>
            <a:fillRect/>
          </a:stretch>
        </p:blipFill>
        <p:spPr bwMode="auto">
          <a:xfrm>
            <a:off x="857224" y="3520369"/>
            <a:ext cx="552450" cy="352425"/>
          </a:xfrm>
          <a:prstGeom prst="rect">
            <a:avLst/>
          </a:prstGeom>
          <a:noFill/>
        </p:spPr>
      </p:pic>
      <p:sp>
        <p:nvSpPr>
          <p:cNvPr id="3086"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085" name="Picture 13"/>
          <p:cNvPicPr>
            <a:picLocks noChangeAspect="1" noChangeArrowheads="1"/>
          </p:cNvPicPr>
          <p:nvPr/>
        </p:nvPicPr>
        <p:blipFill>
          <a:blip r:embed="rId5" cstate="print">
            <a:clrChange>
              <a:clrFrom>
                <a:srgbClr val="FFFFFF"/>
              </a:clrFrom>
              <a:clrTo>
                <a:srgbClr val="FFFFFF">
                  <a:alpha val="0"/>
                </a:srgbClr>
              </a:clrTo>
            </a:clrChange>
            <a:lum bright="-20000"/>
          </a:blip>
          <a:srcRect/>
          <a:stretch>
            <a:fillRect/>
          </a:stretch>
        </p:blipFill>
        <p:spPr bwMode="auto">
          <a:xfrm>
            <a:off x="857224" y="3877559"/>
            <a:ext cx="266700" cy="352425"/>
          </a:xfrm>
          <a:prstGeom prst="rect">
            <a:avLst/>
          </a:prstGeom>
          <a:noFill/>
        </p:spPr>
      </p:pic>
      <p:sp>
        <p:nvSpPr>
          <p:cNvPr id="308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087" name="Picture 15"/>
          <p:cNvPicPr>
            <a:picLocks noChangeAspect="1" noChangeArrowheads="1"/>
          </p:cNvPicPr>
          <p:nvPr/>
        </p:nvPicPr>
        <p:blipFill>
          <a:blip r:embed="rId6" cstate="print">
            <a:clrChange>
              <a:clrFrom>
                <a:srgbClr val="FFFFFF"/>
              </a:clrFrom>
              <a:clrTo>
                <a:srgbClr val="FFFFFF">
                  <a:alpha val="0"/>
                </a:srgbClr>
              </a:clrTo>
            </a:clrChange>
            <a:lum bright="-20000"/>
          </a:blip>
          <a:srcRect/>
          <a:stretch>
            <a:fillRect/>
          </a:stretch>
        </p:blipFill>
        <p:spPr bwMode="auto">
          <a:xfrm>
            <a:off x="857224" y="4248817"/>
            <a:ext cx="276225" cy="352425"/>
          </a:xfrm>
          <a:prstGeom prst="rect">
            <a:avLst/>
          </a:prstGeom>
          <a:noFill/>
        </p:spPr>
      </p:pic>
      <p:sp>
        <p:nvSpPr>
          <p:cNvPr id="3090" name="Rectangle 1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089" name="Picture 17"/>
          <p:cNvPicPr>
            <a:picLocks noChangeAspect="1" noChangeArrowheads="1"/>
          </p:cNvPicPr>
          <p:nvPr/>
        </p:nvPicPr>
        <p:blipFill>
          <a:blip r:embed="rId7" cstate="print">
            <a:clrChange>
              <a:clrFrom>
                <a:srgbClr val="FFFFFF"/>
              </a:clrFrom>
              <a:clrTo>
                <a:srgbClr val="FFFFFF">
                  <a:alpha val="0"/>
                </a:srgbClr>
              </a:clrTo>
            </a:clrChange>
            <a:lum bright="-20000"/>
          </a:blip>
          <a:srcRect/>
          <a:stretch>
            <a:fillRect/>
          </a:stretch>
        </p:blipFill>
        <p:spPr bwMode="auto">
          <a:xfrm>
            <a:off x="857224" y="4620075"/>
            <a:ext cx="342900" cy="352425"/>
          </a:xfrm>
          <a:prstGeom prst="rect">
            <a:avLst/>
          </a:prstGeom>
          <a:noFill/>
        </p:spPr>
      </p:pic>
      <p:sp>
        <p:nvSpPr>
          <p:cNvPr id="3092" name="Rectangle 2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091" name="Picture 19"/>
          <p:cNvPicPr>
            <a:picLocks noChangeAspect="1" noChangeArrowheads="1"/>
          </p:cNvPicPr>
          <p:nvPr/>
        </p:nvPicPr>
        <p:blipFill>
          <a:blip r:embed="rId8" cstate="print">
            <a:clrChange>
              <a:clrFrom>
                <a:srgbClr val="FFFFFF"/>
              </a:clrFrom>
              <a:clrTo>
                <a:srgbClr val="FFFFFF">
                  <a:alpha val="0"/>
                </a:srgbClr>
              </a:clrTo>
            </a:clrChange>
            <a:lum bright="-20000"/>
          </a:blip>
          <a:srcRect/>
          <a:stretch>
            <a:fillRect/>
          </a:stretch>
        </p:blipFill>
        <p:spPr bwMode="auto">
          <a:xfrm>
            <a:off x="857224" y="4963197"/>
            <a:ext cx="295275" cy="352425"/>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57232"/>
            <a:ext cx="8229600" cy="5268931"/>
          </a:xfrm>
        </p:spPr>
        <p:txBody>
          <a:bodyPr/>
          <a:lstStyle/>
          <a:p>
            <a:pPr>
              <a:buNone/>
            </a:pPr>
            <a:r>
              <a:rPr lang="en-US" sz="2400" b="1" dirty="0" smtClean="0">
                <a:solidFill>
                  <a:srgbClr val="E20246"/>
                </a:solidFill>
              </a:rPr>
              <a:t>Dependent variable</a:t>
            </a:r>
          </a:p>
          <a:p>
            <a:endParaRPr lang="es-UY" sz="2000" dirty="0" smtClean="0"/>
          </a:p>
          <a:p>
            <a:r>
              <a:rPr lang="en-US" sz="2000" dirty="0" smtClean="0"/>
              <a:t>Firm-level average export and import prices</a:t>
            </a:r>
            <a:endParaRPr lang="en-US" sz="1600" dirty="0" smtClean="0">
              <a:latin typeface="+mj-lt"/>
              <a:cs typeface="Times New Roman" pitchFamily="18" charset="0"/>
            </a:endParaRPr>
          </a:p>
          <a:p>
            <a:endParaRPr lang="es-UY" sz="2000" dirty="0" smtClean="0"/>
          </a:p>
          <a:p>
            <a:endParaRPr lang="es-UY" sz="2000" dirty="0" smtClean="0"/>
          </a:p>
          <a:p>
            <a:endParaRPr lang="es-UY" sz="2000" dirty="0" smtClean="0"/>
          </a:p>
          <a:p>
            <a:r>
              <a:rPr lang="en-US" sz="2000" b="1" i="1" dirty="0" err="1" smtClean="0">
                <a:latin typeface="Times New Roman" pitchFamily="18" charset="0"/>
                <a:cs typeface="Times New Roman" pitchFamily="18" charset="0"/>
              </a:rPr>
              <a:t>i</a:t>
            </a:r>
            <a:r>
              <a:rPr lang="en-US" sz="2000" dirty="0" smtClean="0">
                <a:cs typeface="Times New Roman" pitchFamily="18" charset="0"/>
              </a:rPr>
              <a:t>, </a:t>
            </a:r>
            <a:r>
              <a:rPr lang="en-US" sz="2000" b="1" i="1" dirty="0" smtClean="0">
                <a:latin typeface="Times New Roman" pitchFamily="18" charset="0"/>
                <a:cs typeface="Times New Roman" pitchFamily="18" charset="0"/>
              </a:rPr>
              <a:t>t </a:t>
            </a:r>
            <a:r>
              <a:rPr lang="en-US" sz="2000" dirty="0" smtClean="0">
                <a:cs typeface="Times New Roman" pitchFamily="18" charset="0"/>
              </a:rPr>
              <a:t>and </a:t>
            </a:r>
            <a:r>
              <a:rPr lang="en-US" sz="2000" b="1" i="1" dirty="0" smtClean="0">
                <a:latin typeface="Times New Roman" pitchFamily="18" charset="0"/>
                <a:cs typeface="Times New Roman" pitchFamily="18" charset="0"/>
              </a:rPr>
              <a:t>p</a:t>
            </a:r>
            <a:r>
              <a:rPr lang="en-US" sz="2000" dirty="0" smtClean="0">
                <a:cs typeface="Times New Roman" pitchFamily="18" charset="0"/>
              </a:rPr>
              <a:t> indexes firms, year and product respectively</a:t>
            </a:r>
            <a:endParaRPr lang="en-US" sz="2000" dirty="0" smtClean="0"/>
          </a:p>
          <a:p>
            <a:r>
              <a:rPr lang="en-US" sz="2000" dirty="0" smtClean="0"/>
              <a:t>         firm-year fixed effect</a:t>
            </a:r>
          </a:p>
          <a:p>
            <a:r>
              <a:rPr lang="en-US" sz="2000" dirty="0" smtClean="0"/>
              <a:t>         product-year fixed effect</a:t>
            </a:r>
            <a:endParaRPr lang="en-US" sz="2000" i="1" dirty="0" smtClean="0"/>
          </a:p>
          <a:p>
            <a:r>
              <a:rPr lang="en-US" sz="2000" dirty="0" smtClean="0"/>
              <a:t>         conditional mean zero error term</a:t>
            </a:r>
          </a:p>
          <a:p>
            <a:endParaRPr lang="en-US" sz="2000" dirty="0" smtClean="0"/>
          </a:p>
          <a:p>
            <a:r>
              <a:rPr lang="en-US" sz="2000" dirty="0" smtClean="0"/>
              <a:t>We </a:t>
            </a:r>
            <a:r>
              <a:rPr lang="en-US" sz="2000" dirty="0" smtClean="0"/>
              <a:t>use       as </a:t>
            </a:r>
            <a:r>
              <a:rPr lang="en-US" sz="2000" dirty="0" smtClean="0"/>
              <a:t>our measure of firm-level average prices, cleaned of product effects (</a:t>
            </a:r>
            <a:r>
              <a:rPr lang="en-US" sz="2000" dirty="0" err="1" smtClean="0"/>
              <a:t>reghdfe</a:t>
            </a:r>
            <a:r>
              <a:rPr lang="en-US" sz="2000" dirty="0" smtClean="0"/>
              <a:t>).</a:t>
            </a:r>
          </a:p>
          <a:p>
            <a:endParaRPr lang="es-UY" sz="1500" dirty="0" smtClean="0"/>
          </a:p>
          <a:p>
            <a:pPr lvl="1"/>
            <a:endParaRPr lang="en-US" sz="1800" b="1" dirty="0" smtClean="0"/>
          </a:p>
        </p:txBody>
      </p:sp>
      <p:sp>
        <p:nvSpPr>
          <p:cNvPr id="5" name="TextBox 4"/>
          <p:cNvSpPr txBox="1"/>
          <p:nvPr/>
        </p:nvSpPr>
        <p:spPr>
          <a:xfrm>
            <a:off x="5286380" y="57346"/>
            <a:ext cx="3772146" cy="461665"/>
          </a:xfrm>
          <a:prstGeom prst="rect">
            <a:avLst/>
          </a:prstGeom>
          <a:noFill/>
        </p:spPr>
        <p:txBody>
          <a:bodyPr wrap="square" rtlCol="0">
            <a:spAutoFit/>
          </a:bodyPr>
          <a:lstStyle/>
          <a:p>
            <a:pPr algn="r"/>
            <a:r>
              <a:rPr lang="en-US" b="1" dirty="0" smtClean="0">
                <a:solidFill>
                  <a:schemeClr val="bg2"/>
                </a:solidFill>
                <a:latin typeface="+mj-lt"/>
              </a:rPr>
              <a:t>Methodology</a:t>
            </a:r>
            <a:endParaRPr lang="en-US" b="1" dirty="0">
              <a:solidFill>
                <a:schemeClr val="bg2"/>
              </a:solidFill>
              <a:latin typeface="+mj-lt"/>
            </a:endParaRPr>
          </a:p>
        </p:txBody>
      </p:sp>
      <p:sp>
        <p:nvSpPr>
          <p:cNvPr id="30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7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7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4"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6"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90" name="Rectangle 1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92" name="Rectangle 2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7" name="Rectangle 3"/>
          <p:cNvSpPr>
            <a:spLocks noChangeArrowheads="1"/>
          </p:cNvSpPr>
          <p:nvPr/>
        </p:nvSpPr>
        <p:spPr bwMode="auto">
          <a:xfrm>
            <a:off x="0" y="847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847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31" name="Picture 7"/>
          <p:cNvPicPr>
            <a:picLocks noChangeAspect="1" noChangeArrowheads="1"/>
          </p:cNvPicPr>
          <p:nvPr/>
        </p:nvPicPr>
        <p:blipFill>
          <a:blip r:embed="rId2" cstate="print">
            <a:clrChange>
              <a:clrFrom>
                <a:srgbClr val="FFFFFF"/>
              </a:clrFrom>
              <a:clrTo>
                <a:srgbClr val="FFFFFF">
                  <a:alpha val="0"/>
                </a:srgbClr>
              </a:clrTo>
            </a:clrChange>
            <a:lum bright="-20000"/>
          </a:blip>
          <a:srcRect/>
          <a:stretch>
            <a:fillRect/>
          </a:stretch>
        </p:blipFill>
        <p:spPr bwMode="auto">
          <a:xfrm>
            <a:off x="642910" y="2324095"/>
            <a:ext cx="2952750" cy="390525"/>
          </a:xfrm>
          <a:prstGeom prst="rect">
            <a:avLst/>
          </a:prstGeom>
          <a:noFill/>
        </p:spPr>
      </p:pic>
      <p:sp>
        <p:nvSpPr>
          <p:cNvPr id="1033" name="Rectangle 9"/>
          <p:cNvSpPr>
            <a:spLocks noChangeArrowheads="1"/>
          </p:cNvSpPr>
          <p:nvPr/>
        </p:nvSpPr>
        <p:spPr bwMode="auto">
          <a:xfrm>
            <a:off x="0" y="847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35"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34" name="Picture 10"/>
          <p:cNvPicPr>
            <a:picLocks noChangeAspect="1" noChangeArrowheads="1"/>
          </p:cNvPicPr>
          <p:nvPr/>
        </p:nvPicPr>
        <p:blipFill>
          <a:blip r:embed="rId3" cstate="print">
            <a:clrChange>
              <a:clrFrom>
                <a:srgbClr val="FFFFFF"/>
              </a:clrFrom>
              <a:clrTo>
                <a:srgbClr val="FFFFFF">
                  <a:alpha val="0"/>
                </a:srgbClr>
              </a:clrTo>
            </a:clrChange>
            <a:lum bright="-20000"/>
          </a:blip>
          <a:srcRect/>
          <a:stretch>
            <a:fillRect/>
          </a:stretch>
        </p:blipFill>
        <p:spPr bwMode="auto">
          <a:xfrm>
            <a:off x="857224" y="3514506"/>
            <a:ext cx="323850" cy="352425"/>
          </a:xfrm>
          <a:prstGeom prst="rect">
            <a:avLst/>
          </a:prstGeom>
          <a:noFill/>
        </p:spPr>
      </p:pic>
      <p:sp>
        <p:nvSpPr>
          <p:cNvPr id="103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1036" name="Picture 12"/>
          <p:cNvPicPr>
            <a:picLocks noChangeAspect="1" noChangeArrowheads="1"/>
          </p:cNvPicPr>
          <p:nvPr/>
        </p:nvPicPr>
        <p:blipFill>
          <a:blip r:embed="rId4" cstate="print">
            <a:clrChange>
              <a:clrFrom>
                <a:srgbClr val="FFFFFF"/>
              </a:clrFrom>
              <a:clrTo>
                <a:srgbClr val="FFFFFF">
                  <a:alpha val="0"/>
                </a:srgbClr>
              </a:clrTo>
            </a:clrChange>
            <a:lum bright="-20000"/>
          </a:blip>
          <a:srcRect/>
          <a:stretch>
            <a:fillRect/>
          </a:stretch>
        </p:blipFill>
        <p:spPr bwMode="auto">
          <a:xfrm>
            <a:off x="857224" y="3872794"/>
            <a:ext cx="381000" cy="390525"/>
          </a:xfrm>
          <a:prstGeom prst="rect">
            <a:avLst/>
          </a:prstGeom>
          <a:noFill/>
        </p:spPr>
      </p:pic>
      <p:pic>
        <p:nvPicPr>
          <p:cNvPr id="27" name="Picture 19"/>
          <p:cNvPicPr>
            <a:picLocks noChangeAspect="1" noChangeArrowheads="1"/>
          </p:cNvPicPr>
          <p:nvPr/>
        </p:nvPicPr>
        <p:blipFill>
          <a:blip r:embed="rId5" cstate="print">
            <a:clrChange>
              <a:clrFrom>
                <a:srgbClr val="FFFFFF"/>
              </a:clrFrom>
              <a:clrTo>
                <a:srgbClr val="FFFFFF">
                  <a:alpha val="0"/>
                </a:srgbClr>
              </a:clrTo>
            </a:clrChange>
            <a:lum bright="-20000"/>
          </a:blip>
          <a:srcRect/>
          <a:stretch>
            <a:fillRect/>
          </a:stretch>
        </p:blipFill>
        <p:spPr bwMode="auto">
          <a:xfrm>
            <a:off x="857224" y="4242954"/>
            <a:ext cx="295275" cy="352425"/>
          </a:xfrm>
          <a:prstGeom prst="rect">
            <a:avLst/>
          </a:prstGeom>
          <a:noFill/>
        </p:spPr>
      </p:pic>
      <p:pic>
        <p:nvPicPr>
          <p:cNvPr id="28" name="Picture 10"/>
          <p:cNvPicPr>
            <a:picLocks noChangeAspect="1" noChangeArrowheads="1"/>
          </p:cNvPicPr>
          <p:nvPr/>
        </p:nvPicPr>
        <p:blipFill>
          <a:blip r:embed="rId3" cstate="print">
            <a:clrChange>
              <a:clrFrom>
                <a:srgbClr val="FFFFFF"/>
              </a:clrFrom>
              <a:clrTo>
                <a:srgbClr val="FFFFFF">
                  <a:alpha val="0"/>
                </a:srgbClr>
              </a:clrTo>
            </a:clrChange>
            <a:lum bright="-20000"/>
          </a:blip>
          <a:srcRect/>
          <a:stretch>
            <a:fillRect/>
          </a:stretch>
        </p:blipFill>
        <p:spPr bwMode="auto">
          <a:xfrm>
            <a:off x="1788114" y="4944364"/>
            <a:ext cx="323850" cy="352425"/>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92696"/>
            <a:ext cx="8229600" cy="6048672"/>
          </a:xfrm>
        </p:spPr>
        <p:txBody>
          <a:bodyPr/>
          <a:lstStyle/>
          <a:p>
            <a:pPr>
              <a:buNone/>
            </a:pPr>
            <a:r>
              <a:rPr lang="en-US" sz="2400" b="1" dirty="0" smtClean="0">
                <a:solidFill>
                  <a:srgbClr val="E20246"/>
                </a:solidFill>
              </a:rPr>
              <a:t>Instrumental Variables</a:t>
            </a:r>
          </a:p>
          <a:p>
            <a:endParaRPr lang="es-UY" sz="2000" dirty="0" smtClean="0"/>
          </a:p>
          <a:p>
            <a:r>
              <a:rPr lang="en-US" sz="2000" dirty="0" smtClean="0"/>
              <a:t>OLS has problems with:</a:t>
            </a:r>
          </a:p>
          <a:p>
            <a:pPr lvl="1"/>
            <a:r>
              <a:rPr lang="en-US" sz="2000" dirty="0" smtClean="0"/>
              <a:t>Endogeneity: </a:t>
            </a:r>
            <a:endParaRPr lang="en-US" sz="2000" dirty="0" smtClean="0"/>
          </a:p>
          <a:p>
            <a:pPr lvl="1"/>
            <a:r>
              <a:rPr lang="en-US" sz="2000" dirty="0"/>
              <a:t>U</a:t>
            </a:r>
            <a:r>
              <a:rPr lang="en-US" sz="2000" dirty="0" smtClean="0"/>
              <a:t>nobserved </a:t>
            </a:r>
            <a:r>
              <a:rPr lang="en-US" sz="2000" dirty="0" smtClean="0"/>
              <a:t>differences at firm-level</a:t>
            </a:r>
          </a:p>
          <a:p>
            <a:pPr lvl="1"/>
            <a:r>
              <a:rPr lang="en-US" sz="2000" dirty="0" smtClean="0"/>
              <a:t>Reversed causality: quality and high income </a:t>
            </a:r>
            <a:r>
              <a:rPr lang="en-US" sz="2000" dirty="0" smtClean="0"/>
              <a:t>markets may be associated, </a:t>
            </a:r>
          </a:p>
          <a:p>
            <a:pPr lvl="1"/>
            <a:r>
              <a:rPr lang="en-US" sz="2000" dirty="0"/>
              <a:t>F</a:t>
            </a:r>
            <a:r>
              <a:rPr lang="en-US" sz="2000" dirty="0" smtClean="0"/>
              <a:t>irms </a:t>
            </a:r>
            <a:r>
              <a:rPr lang="en-US" sz="2000" dirty="0" smtClean="0"/>
              <a:t>can charge different prices to the same product to different destinations, mix of products and destinations can be affected by supply and/or demand effects.</a:t>
            </a:r>
          </a:p>
          <a:p>
            <a:endParaRPr lang="en-US" sz="2000" dirty="0" smtClean="0"/>
          </a:p>
          <a:p>
            <a:r>
              <a:rPr lang="en-US" sz="2000" dirty="0" smtClean="0"/>
              <a:t>To address these issues we use 2 IV approaches:</a:t>
            </a:r>
          </a:p>
          <a:p>
            <a:pPr lvl="1"/>
            <a:r>
              <a:rPr lang="en-US" sz="2000" dirty="0" smtClean="0"/>
              <a:t>GMM (Generalized Method of Moments)</a:t>
            </a:r>
            <a:endParaRPr lang="en-US" sz="2000" i="1" dirty="0" smtClean="0"/>
          </a:p>
          <a:p>
            <a:pPr lvl="1"/>
            <a:r>
              <a:rPr lang="en-US" sz="2000" dirty="0" smtClean="0"/>
              <a:t>CUE (Continuously Updated GMM Estimation)</a:t>
            </a:r>
          </a:p>
          <a:p>
            <a:endParaRPr lang="en-US" sz="2000" dirty="0" smtClean="0"/>
          </a:p>
          <a:p>
            <a:r>
              <a:rPr lang="en-US" sz="2000" dirty="0" smtClean="0"/>
              <a:t>We preferred the CUE as it allows for weak instruments in the presence of </a:t>
            </a:r>
            <a:r>
              <a:rPr lang="en-US" sz="2000" dirty="0" err="1" smtClean="0"/>
              <a:t>heteroskedasticity</a:t>
            </a:r>
            <a:r>
              <a:rPr lang="en-US" sz="2000" dirty="0" smtClean="0"/>
              <a:t>.</a:t>
            </a:r>
          </a:p>
          <a:p>
            <a:endParaRPr lang="es-UY" sz="1500" dirty="0" smtClean="0"/>
          </a:p>
          <a:p>
            <a:pPr lvl="1"/>
            <a:endParaRPr lang="en-US" sz="1800" b="1" dirty="0" smtClean="0"/>
          </a:p>
        </p:txBody>
      </p:sp>
      <p:sp>
        <p:nvSpPr>
          <p:cNvPr id="5" name="TextBox 4"/>
          <p:cNvSpPr txBox="1"/>
          <p:nvPr/>
        </p:nvSpPr>
        <p:spPr>
          <a:xfrm>
            <a:off x="5286380" y="57346"/>
            <a:ext cx="3772146" cy="461665"/>
          </a:xfrm>
          <a:prstGeom prst="rect">
            <a:avLst/>
          </a:prstGeom>
          <a:noFill/>
        </p:spPr>
        <p:txBody>
          <a:bodyPr wrap="square" rtlCol="0">
            <a:spAutoFit/>
          </a:bodyPr>
          <a:lstStyle/>
          <a:p>
            <a:pPr algn="r"/>
            <a:r>
              <a:rPr lang="en-US" b="1" dirty="0" smtClean="0">
                <a:solidFill>
                  <a:schemeClr val="bg2"/>
                </a:solidFill>
                <a:latin typeface="+mj-lt"/>
              </a:rPr>
              <a:t>Methodology</a:t>
            </a:r>
            <a:endParaRPr lang="en-US" b="1" dirty="0">
              <a:solidFill>
                <a:schemeClr val="bg2"/>
              </a:solidFill>
              <a:latin typeface="+mj-lt"/>
            </a:endParaRPr>
          </a:p>
        </p:txBody>
      </p:sp>
      <p:sp>
        <p:nvSpPr>
          <p:cNvPr id="30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7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7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4"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6"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90" name="Rectangle 1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92" name="Rectangle 2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7" name="Rectangle 3"/>
          <p:cNvSpPr>
            <a:spLocks noChangeArrowheads="1"/>
          </p:cNvSpPr>
          <p:nvPr/>
        </p:nvSpPr>
        <p:spPr bwMode="auto">
          <a:xfrm>
            <a:off x="0" y="847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847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3" name="Rectangle 9"/>
          <p:cNvSpPr>
            <a:spLocks noChangeArrowheads="1"/>
          </p:cNvSpPr>
          <p:nvPr/>
        </p:nvSpPr>
        <p:spPr bwMode="auto">
          <a:xfrm>
            <a:off x="0" y="847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35"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57232"/>
            <a:ext cx="8229600" cy="5268931"/>
          </a:xfrm>
        </p:spPr>
        <p:txBody>
          <a:bodyPr/>
          <a:lstStyle/>
          <a:p>
            <a:endParaRPr lang="en-US" sz="2800" dirty="0" smtClean="0"/>
          </a:p>
          <a:p>
            <a:r>
              <a:rPr lang="en-US" sz="2800" dirty="0" smtClean="0">
                <a:solidFill>
                  <a:schemeClr val="bg2"/>
                </a:solidFill>
              </a:rPr>
              <a:t>Introduction</a:t>
            </a:r>
          </a:p>
          <a:p>
            <a:r>
              <a:rPr lang="en-US" sz="2800" dirty="0" smtClean="0">
                <a:solidFill>
                  <a:schemeClr val="bg2"/>
                </a:solidFill>
              </a:rPr>
              <a:t>Literature review</a:t>
            </a:r>
          </a:p>
          <a:p>
            <a:r>
              <a:rPr lang="en-US" sz="2800" dirty="0" smtClean="0">
                <a:solidFill>
                  <a:schemeClr val="bg2"/>
                </a:solidFill>
              </a:rPr>
              <a:t>Data and stylized facts</a:t>
            </a:r>
          </a:p>
          <a:p>
            <a:r>
              <a:rPr lang="en-US" sz="2800" dirty="0" smtClean="0">
                <a:solidFill>
                  <a:schemeClr val="bg2"/>
                </a:solidFill>
              </a:rPr>
              <a:t>Methodology</a:t>
            </a:r>
          </a:p>
          <a:p>
            <a:r>
              <a:rPr lang="en-US" sz="2800" b="1" dirty="0" smtClean="0">
                <a:solidFill>
                  <a:srgbClr val="E20246"/>
                </a:solidFill>
              </a:rPr>
              <a:t>Identification strategy</a:t>
            </a:r>
          </a:p>
          <a:p>
            <a:r>
              <a:rPr lang="en-US" sz="2800" dirty="0" smtClean="0">
                <a:solidFill>
                  <a:schemeClr val="bg2"/>
                </a:solidFill>
              </a:rPr>
              <a:t>Descriptive analysis</a:t>
            </a:r>
          </a:p>
          <a:p>
            <a:r>
              <a:rPr lang="en-US" sz="2800" dirty="0" smtClean="0">
                <a:solidFill>
                  <a:schemeClr val="bg2"/>
                </a:solidFill>
              </a:rPr>
              <a:t>Results</a:t>
            </a:r>
          </a:p>
          <a:p>
            <a:r>
              <a:rPr lang="en-US" sz="2800" dirty="0" smtClean="0">
                <a:solidFill>
                  <a:schemeClr val="bg2"/>
                </a:solidFill>
              </a:rPr>
              <a:t>Conclusion</a:t>
            </a:r>
            <a:endParaRPr lang="en-US" sz="2800" dirty="0">
              <a:solidFill>
                <a:schemeClr val="bg2"/>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57232"/>
            <a:ext cx="8229600" cy="5268931"/>
          </a:xfrm>
        </p:spPr>
        <p:txBody>
          <a:bodyPr/>
          <a:lstStyle/>
          <a:p>
            <a:pPr>
              <a:buNone/>
            </a:pPr>
            <a:r>
              <a:rPr lang="en-US" sz="2400" b="1" dirty="0" smtClean="0">
                <a:solidFill>
                  <a:srgbClr val="E20246"/>
                </a:solidFill>
              </a:rPr>
              <a:t>Rationale behind IV</a:t>
            </a:r>
          </a:p>
          <a:p>
            <a:endParaRPr lang="en-US" sz="2000" dirty="0" smtClean="0"/>
          </a:p>
          <a:p>
            <a:r>
              <a:rPr lang="en-US" sz="2400" dirty="0" smtClean="0"/>
              <a:t>Following previous works we construct different instruments using movements in the exchange rate </a:t>
            </a:r>
            <a:r>
              <a:rPr lang="en-US" sz="1600" dirty="0" smtClean="0"/>
              <a:t>(</a:t>
            </a:r>
            <a:r>
              <a:rPr lang="en-US" sz="1600" dirty="0" err="1" smtClean="0"/>
              <a:t>Revenga</a:t>
            </a:r>
            <a:r>
              <a:rPr lang="en-US" sz="1600" dirty="0" smtClean="0"/>
              <a:t>, 1992; Bertrand 2004; Park et al., 2010; Verhoogen, 2010; Brambilla et al., 2014; Hummels et al., 2014; Bastos et al., 2016)</a:t>
            </a:r>
            <a:endParaRPr lang="en-US" sz="2400" dirty="0" smtClean="0"/>
          </a:p>
          <a:p>
            <a:pPr lvl="1"/>
            <a:endParaRPr lang="en-US" sz="2000" dirty="0" smtClean="0"/>
          </a:p>
          <a:p>
            <a:r>
              <a:rPr lang="en-US" sz="2000" dirty="0" smtClean="0"/>
              <a:t>We make use of the devaluation of currencies in MERCOSUR countries</a:t>
            </a:r>
          </a:p>
          <a:p>
            <a:pPr lvl="1"/>
            <a:r>
              <a:rPr lang="en-US" sz="1600" dirty="0" smtClean="0"/>
              <a:t>Uruguayan firms showed a high level of trade with MERCOSUR partners in the 90s.</a:t>
            </a:r>
          </a:p>
          <a:p>
            <a:pPr lvl="1"/>
            <a:r>
              <a:rPr lang="en-US" sz="1600" dirty="0" smtClean="0"/>
              <a:t>Low levels of competitiveness in the region measured by real exchange rates (Crawling peg and fixed exchange rate to dollar during 1990s)</a:t>
            </a:r>
          </a:p>
          <a:p>
            <a:pPr lvl="1"/>
            <a:r>
              <a:rPr lang="en-US" sz="1600" dirty="0" smtClean="0"/>
              <a:t>Although the devaluation of 1999 in Brazil was a possibility, it was largely unexpected and the dimension caught by surprise the Uruguayan economy</a:t>
            </a:r>
          </a:p>
          <a:p>
            <a:pPr lvl="1"/>
            <a:r>
              <a:rPr lang="en-US" sz="1600" dirty="0" smtClean="0"/>
              <a:t>We argue the cost of shifting firm’s export destinations was larger than the expected loss due to the possible devaluation in Brazil</a:t>
            </a:r>
          </a:p>
          <a:p>
            <a:endParaRPr lang="en-US" sz="2000" dirty="0" smtClean="0"/>
          </a:p>
          <a:p>
            <a:endParaRPr lang="es-UY" sz="1500" dirty="0" smtClean="0"/>
          </a:p>
          <a:p>
            <a:pPr lvl="1"/>
            <a:endParaRPr lang="en-US" sz="1800" b="1" dirty="0" smtClean="0"/>
          </a:p>
        </p:txBody>
      </p:sp>
      <p:sp>
        <p:nvSpPr>
          <p:cNvPr id="5" name="TextBox 4"/>
          <p:cNvSpPr txBox="1"/>
          <p:nvPr/>
        </p:nvSpPr>
        <p:spPr>
          <a:xfrm>
            <a:off x="5286380" y="57346"/>
            <a:ext cx="3772146" cy="461665"/>
          </a:xfrm>
          <a:prstGeom prst="rect">
            <a:avLst/>
          </a:prstGeom>
          <a:noFill/>
        </p:spPr>
        <p:txBody>
          <a:bodyPr wrap="square" rtlCol="0">
            <a:spAutoFit/>
          </a:bodyPr>
          <a:lstStyle/>
          <a:p>
            <a:pPr algn="r"/>
            <a:r>
              <a:rPr lang="en-US" b="1" dirty="0" smtClean="0">
                <a:solidFill>
                  <a:schemeClr val="bg2"/>
                </a:solidFill>
                <a:latin typeface="+mj-lt"/>
              </a:rPr>
              <a:t>Identification strategy</a:t>
            </a:r>
            <a:endParaRPr lang="en-US" b="1" dirty="0">
              <a:solidFill>
                <a:schemeClr val="bg2"/>
              </a:solidFill>
              <a:latin typeface="+mj-lt"/>
            </a:endParaRPr>
          </a:p>
        </p:txBody>
      </p:sp>
      <p:sp>
        <p:nvSpPr>
          <p:cNvPr id="30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7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7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4"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6"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90" name="Rectangle 1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92" name="Rectangle 2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7" name="Rectangle 3"/>
          <p:cNvSpPr>
            <a:spLocks noChangeArrowheads="1"/>
          </p:cNvSpPr>
          <p:nvPr/>
        </p:nvSpPr>
        <p:spPr bwMode="auto">
          <a:xfrm>
            <a:off x="0" y="847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847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3" name="Rectangle 9"/>
          <p:cNvSpPr>
            <a:spLocks noChangeArrowheads="1"/>
          </p:cNvSpPr>
          <p:nvPr/>
        </p:nvSpPr>
        <p:spPr bwMode="auto">
          <a:xfrm>
            <a:off x="0" y="847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35"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3" name="Rectangle 3"/>
          <p:cNvSpPr>
            <a:spLocks noChangeArrowheads="1"/>
          </p:cNvSpPr>
          <p:nvPr/>
        </p:nvSpPr>
        <p:spPr bwMode="auto">
          <a:xfrm>
            <a:off x="0" y="1228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5845"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6" name="Rectangle 6"/>
          <p:cNvSpPr>
            <a:spLocks noChangeArrowheads="1"/>
          </p:cNvSpPr>
          <p:nvPr/>
        </p:nvSpPr>
        <p:spPr bwMode="auto">
          <a:xfrm>
            <a:off x="0" y="1228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58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9" name="Rectangle 9"/>
          <p:cNvSpPr>
            <a:spLocks noChangeArrowheads="1"/>
          </p:cNvSpPr>
          <p:nvPr/>
        </p:nvSpPr>
        <p:spPr bwMode="auto">
          <a:xfrm>
            <a:off x="0" y="1228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57232"/>
            <a:ext cx="8229600" cy="5268931"/>
          </a:xfrm>
        </p:spPr>
        <p:txBody>
          <a:bodyPr/>
          <a:lstStyle/>
          <a:p>
            <a:pPr>
              <a:buNone/>
            </a:pPr>
            <a:r>
              <a:rPr lang="en-US" sz="2400" b="1" dirty="0" smtClean="0">
                <a:solidFill>
                  <a:srgbClr val="E20246"/>
                </a:solidFill>
              </a:rPr>
              <a:t>Shift in the distribution of export </a:t>
            </a:r>
            <a:r>
              <a:rPr lang="en-US" sz="2400" b="1" dirty="0" smtClean="0">
                <a:solidFill>
                  <a:srgbClr val="E20246"/>
                </a:solidFill>
              </a:rPr>
              <a:t>markets</a:t>
            </a:r>
            <a:endParaRPr lang="en-US" sz="2400" b="1" dirty="0" smtClean="0">
              <a:solidFill>
                <a:srgbClr val="E20246"/>
              </a:solidFill>
            </a:endParaRPr>
          </a:p>
          <a:p>
            <a:endParaRPr lang="en-US" sz="2000" dirty="0" smtClean="0"/>
          </a:p>
          <a:p>
            <a:endParaRPr lang="en-US" sz="2000" dirty="0" smtClean="0"/>
          </a:p>
          <a:p>
            <a:pPr lvl="1"/>
            <a:endParaRPr lang="en-US" sz="2000" dirty="0" smtClean="0"/>
          </a:p>
          <a:p>
            <a:endParaRPr lang="en-US" sz="2000" dirty="0" smtClean="0"/>
          </a:p>
          <a:p>
            <a:endParaRPr lang="en-US" sz="2000" dirty="0" smtClean="0"/>
          </a:p>
          <a:p>
            <a:endParaRPr lang="es-UY" sz="1500" dirty="0" smtClean="0"/>
          </a:p>
          <a:p>
            <a:pPr lvl="1"/>
            <a:endParaRPr lang="en-US" sz="1800" b="1" dirty="0" smtClean="0"/>
          </a:p>
        </p:txBody>
      </p:sp>
      <p:sp>
        <p:nvSpPr>
          <p:cNvPr id="5" name="TextBox 4"/>
          <p:cNvSpPr txBox="1"/>
          <p:nvPr/>
        </p:nvSpPr>
        <p:spPr>
          <a:xfrm>
            <a:off x="5286380" y="57346"/>
            <a:ext cx="3772146" cy="461665"/>
          </a:xfrm>
          <a:prstGeom prst="rect">
            <a:avLst/>
          </a:prstGeom>
          <a:noFill/>
        </p:spPr>
        <p:txBody>
          <a:bodyPr wrap="square" rtlCol="0">
            <a:spAutoFit/>
          </a:bodyPr>
          <a:lstStyle/>
          <a:p>
            <a:pPr algn="r"/>
            <a:r>
              <a:rPr lang="en-US" b="1" dirty="0" smtClean="0">
                <a:solidFill>
                  <a:schemeClr val="bg2"/>
                </a:solidFill>
                <a:latin typeface="+mj-lt"/>
              </a:rPr>
              <a:t>Identification strategy</a:t>
            </a:r>
            <a:endParaRPr lang="en-US" b="1" dirty="0">
              <a:solidFill>
                <a:schemeClr val="bg2"/>
              </a:solidFill>
              <a:latin typeface="+mj-lt"/>
            </a:endParaRPr>
          </a:p>
        </p:txBody>
      </p:sp>
      <p:sp>
        <p:nvSpPr>
          <p:cNvPr id="30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7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7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4"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6"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90" name="Rectangle 1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92" name="Rectangle 2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7" name="Rectangle 3"/>
          <p:cNvSpPr>
            <a:spLocks noChangeArrowheads="1"/>
          </p:cNvSpPr>
          <p:nvPr/>
        </p:nvSpPr>
        <p:spPr bwMode="auto">
          <a:xfrm>
            <a:off x="0" y="847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847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3" name="Rectangle 9"/>
          <p:cNvSpPr>
            <a:spLocks noChangeArrowheads="1"/>
          </p:cNvSpPr>
          <p:nvPr/>
        </p:nvSpPr>
        <p:spPr bwMode="auto">
          <a:xfrm>
            <a:off x="0" y="847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35"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3" name="Rectangle 3"/>
          <p:cNvSpPr>
            <a:spLocks noChangeArrowheads="1"/>
          </p:cNvSpPr>
          <p:nvPr/>
        </p:nvSpPr>
        <p:spPr bwMode="auto">
          <a:xfrm>
            <a:off x="0" y="1228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5845"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6" name="Rectangle 6"/>
          <p:cNvSpPr>
            <a:spLocks noChangeArrowheads="1"/>
          </p:cNvSpPr>
          <p:nvPr/>
        </p:nvSpPr>
        <p:spPr bwMode="auto">
          <a:xfrm>
            <a:off x="0" y="1228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58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9" name="Rectangle 9"/>
          <p:cNvSpPr>
            <a:spLocks noChangeArrowheads="1"/>
          </p:cNvSpPr>
          <p:nvPr/>
        </p:nvSpPr>
        <p:spPr bwMode="auto">
          <a:xfrm>
            <a:off x="0" y="1228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37890" name="Picture 2"/>
          <p:cNvPicPr>
            <a:picLocks noChangeAspect="1" noChangeArrowheads="1"/>
          </p:cNvPicPr>
          <p:nvPr/>
        </p:nvPicPr>
        <p:blipFill>
          <a:blip r:embed="rId2" cstate="print"/>
          <a:srcRect/>
          <a:stretch>
            <a:fillRect/>
          </a:stretch>
        </p:blipFill>
        <p:spPr bwMode="auto">
          <a:xfrm>
            <a:off x="500034" y="3857628"/>
            <a:ext cx="7964185" cy="2571768"/>
          </a:xfrm>
          <a:prstGeom prst="rect">
            <a:avLst/>
          </a:prstGeom>
          <a:noFill/>
          <a:ln w="9525">
            <a:noFill/>
            <a:miter lim="800000"/>
            <a:headEnd/>
            <a:tailEnd/>
          </a:ln>
          <a:effectLst/>
        </p:spPr>
      </p:pic>
      <p:sp>
        <p:nvSpPr>
          <p:cNvPr id="31" name="Rounded Rectangle 30"/>
          <p:cNvSpPr/>
          <p:nvPr/>
        </p:nvSpPr>
        <p:spPr bwMode="auto">
          <a:xfrm>
            <a:off x="557404" y="4486502"/>
            <a:ext cx="7884000" cy="142876"/>
          </a:xfrm>
          <a:prstGeom prst="roundRect">
            <a:avLst/>
          </a:prstGeom>
          <a:noFill/>
          <a:ln w="19050" cap="flat" cmpd="sng" algn="ctr">
            <a:solidFill>
              <a:srgbClr val="FF5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sng" strike="noStrike" cap="none" normalizeH="0" baseline="0" smtClean="0">
              <a:ln>
                <a:noFill/>
              </a:ln>
              <a:solidFill>
                <a:schemeClr val="tx1"/>
              </a:solidFill>
              <a:effectLst/>
              <a:latin typeface="Arial" charset="0"/>
            </a:endParaRPr>
          </a:p>
        </p:txBody>
      </p:sp>
      <p:sp>
        <p:nvSpPr>
          <p:cNvPr id="32" name="Rounded Rectangle 31"/>
          <p:cNvSpPr/>
          <p:nvPr/>
        </p:nvSpPr>
        <p:spPr bwMode="auto">
          <a:xfrm>
            <a:off x="543336" y="5286388"/>
            <a:ext cx="7884000" cy="142876"/>
          </a:xfrm>
          <a:prstGeom prst="roundRect">
            <a:avLst/>
          </a:prstGeom>
          <a:noFill/>
          <a:ln w="19050" cap="flat" cmpd="sng" algn="ctr">
            <a:solidFill>
              <a:srgbClr val="FF5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sng" strike="noStrike" cap="none" normalizeH="0" baseline="0" smtClean="0">
              <a:ln>
                <a:noFill/>
              </a:ln>
              <a:solidFill>
                <a:schemeClr val="tx1"/>
              </a:solidFill>
              <a:effectLst/>
              <a:latin typeface="Arial" charset="0"/>
            </a:endParaRPr>
          </a:p>
        </p:txBody>
      </p:sp>
      <p:graphicFrame>
        <p:nvGraphicFramePr>
          <p:cNvPr id="36" name="Chart 35"/>
          <p:cNvGraphicFramePr/>
          <p:nvPr/>
        </p:nvGraphicFramePr>
        <p:xfrm>
          <a:off x="714348" y="1714488"/>
          <a:ext cx="7572428" cy="2143140"/>
        </p:xfrm>
        <a:graphic>
          <a:graphicData uri="http://schemas.openxmlformats.org/drawingml/2006/chart">
            <c:chart xmlns:c="http://schemas.openxmlformats.org/drawingml/2006/chart" xmlns:r="http://schemas.openxmlformats.org/officeDocument/2006/relationships" r:id="rId3"/>
          </a:graphicData>
        </a:graphic>
      </p:graphicFrame>
      <p:sp>
        <p:nvSpPr>
          <p:cNvPr id="33" name="TextBox 32"/>
          <p:cNvSpPr txBox="1"/>
          <p:nvPr/>
        </p:nvSpPr>
        <p:spPr>
          <a:xfrm>
            <a:off x="571472" y="1433304"/>
            <a:ext cx="4315861" cy="338554"/>
          </a:xfrm>
          <a:prstGeom prst="rect">
            <a:avLst/>
          </a:prstGeom>
          <a:noFill/>
        </p:spPr>
        <p:txBody>
          <a:bodyPr wrap="none" rtlCol="0">
            <a:spAutoFit/>
          </a:bodyPr>
          <a:lstStyle/>
          <a:p>
            <a:r>
              <a:rPr lang="en-US" sz="1600" smtClean="0">
                <a:latin typeface="Calibri" pitchFamily="34" charset="0"/>
              </a:rPr>
              <a:t>Exports to MERCOSUR and High income countries</a:t>
            </a:r>
            <a:endParaRPr lang="en-US" sz="1600">
              <a:latin typeface="Calibri"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57232"/>
            <a:ext cx="8229600" cy="5268931"/>
          </a:xfrm>
        </p:spPr>
        <p:txBody>
          <a:bodyPr/>
          <a:lstStyle/>
          <a:p>
            <a:pPr>
              <a:buNone/>
            </a:pPr>
            <a:r>
              <a:rPr lang="en-US" sz="2400" b="1" dirty="0" smtClean="0">
                <a:solidFill>
                  <a:srgbClr val="E20246"/>
                </a:solidFill>
              </a:rPr>
              <a:t>Exchange rate dynamics</a:t>
            </a:r>
          </a:p>
          <a:p>
            <a:endParaRPr lang="en-US" sz="2000" dirty="0" smtClean="0"/>
          </a:p>
          <a:p>
            <a:r>
              <a:rPr lang="en-US" sz="2000" dirty="0" smtClean="0"/>
              <a:t>The variation of the real exchange rate mirrors the evolution of the distribution of exports by markets.</a:t>
            </a:r>
            <a:endParaRPr lang="es-UY" sz="2000" dirty="0" smtClean="0"/>
          </a:p>
          <a:p>
            <a:pPr lvl="1"/>
            <a:endParaRPr lang="en-US" sz="2000" dirty="0" smtClean="0"/>
          </a:p>
          <a:p>
            <a:endParaRPr lang="en-US" sz="2000" dirty="0" smtClean="0"/>
          </a:p>
          <a:p>
            <a:endParaRPr lang="en-US" sz="2000" dirty="0" smtClean="0"/>
          </a:p>
          <a:p>
            <a:endParaRPr lang="es-UY" sz="1500" dirty="0" smtClean="0"/>
          </a:p>
          <a:p>
            <a:pPr lvl="1"/>
            <a:endParaRPr lang="en-US" sz="1800" b="1" dirty="0" smtClean="0"/>
          </a:p>
        </p:txBody>
      </p:sp>
      <p:sp>
        <p:nvSpPr>
          <p:cNvPr id="5" name="TextBox 4"/>
          <p:cNvSpPr txBox="1"/>
          <p:nvPr/>
        </p:nvSpPr>
        <p:spPr>
          <a:xfrm>
            <a:off x="5286380" y="57346"/>
            <a:ext cx="3772146" cy="461665"/>
          </a:xfrm>
          <a:prstGeom prst="rect">
            <a:avLst/>
          </a:prstGeom>
          <a:noFill/>
        </p:spPr>
        <p:txBody>
          <a:bodyPr wrap="square" rtlCol="0">
            <a:spAutoFit/>
          </a:bodyPr>
          <a:lstStyle/>
          <a:p>
            <a:pPr algn="r"/>
            <a:r>
              <a:rPr lang="en-US" b="1" dirty="0" smtClean="0">
                <a:solidFill>
                  <a:schemeClr val="bg2"/>
                </a:solidFill>
                <a:latin typeface="+mj-lt"/>
              </a:rPr>
              <a:t>Identification strategy</a:t>
            </a:r>
            <a:endParaRPr lang="en-US" b="1" dirty="0">
              <a:solidFill>
                <a:schemeClr val="bg2"/>
              </a:solidFill>
              <a:latin typeface="+mj-lt"/>
            </a:endParaRPr>
          </a:p>
        </p:txBody>
      </p:sp>
      <p:sp>
        <p:nvSpPr>
          <p:cNvPr id="30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7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7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4"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6"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90" name="Rectangle 1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92" name="Rectangle 2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7" name="Rectangle 3"/>
          <p:cNvSpPr>
            <a:spLocks noChangeArrowheads="1"/>
          </p:cNvSpPr>
          <p:nvPr/>
        </p:nvSpPr>
        <p:spPr bwMode="auto">
          <a:xfrm>
            <a:off x="0" y="847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847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3" name="Rectangle 9"/>
          <p:cNvSpPr>
            <a:spLocks noChangeArrowheads="1"/>
          </p:cNvSpPr>
          <p:nvPr/>
        </p:nvSpPr>
        <p:spPr bwMode="auto">
          <a:xfrm>
            <a:off x="0" y="847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35"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3" name="Rectangle 3"/>
          <p:cNvSpPr>
            <a:spLocks noChangeArrowheads="1"/>
          </p:cNvSpPr>
          <p:nvPr/>
        </p:nvSpPr>
        <p:spPr bwMode="auto">
          <a:xfrm>
            <a:off x="0" y="1228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5845"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6" name="Rectangle 6"/>
          <p:cNvSpPr>
            <a:spLocks noChangeArrowheads="1"/>
          </p:cNvSpPr>
          <p:nvPr/>
        </p:nvSpPr>
        <p:spPr bwMode="auto">
          <a:xfrm>
            <a:off x="0" y="1228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58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9" name="Rectangle 9"/>
          <p:cNvSpPr>
            <a:spLocks noChangeArrowheads="1"/>
          </p:cNvSpPr>
          <p:nvPr/>
        </p:nvSpPr>
        <p:spPr bwMode="auto">
          <a:xfrm>
            <a:off x="0" y="1228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28" name="Imagen 17"/>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8746" y="2463829"/>
            <a:ext cx="2700000" cy="1975968"/>
          </a:xfrm>
          <a:prstGeom prst="rect">
            <a:avLst/>
          </a:prstGeom>
          <a:noFill/>
          <a:ln>
            <a:noFill/>
          </a:ln>
        </p:spPr>
      </p:pic>
      <p:pic>
        <p:nvPicPr>
          <p:cNvPr id="29" name="Imagen 18"/>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43390" y="2463829"/>
            <a:ext cx="2700000" cy="1975968"/>
          </a:xfrm>
          <a:prstGeom prst="rect">
            <a:avLst/>
          </a:prstGeom>
          <a:noFill/>
          <a:ln>
            <a:noFill/>
          </a:ln>
        </p:spPr>
      </p:pic>
      <p:pic>
        <p:nvPicPr>
          <p:cNvPr id="30" name="Imagen 19"/>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58034" y="2463829"/>
            <a:ext cx="2700000" cy="1975968"/>
          </a:xfrm>
          <a:prstGeom prst="rect">
            <a:avLst/>
          </a:prstGeom>
          <a:noFill/>
          <a:ln>
            <a:noFill/>
          </a:ln>
        </p:spPr>
      </p:pic>
      <p:pic>
        <p:nvPicPr>
          <p:cNvPr id="31" name="Picture 30"/>
          <p:cNvPicPr>
            <a:picLocks noChangeAspect="1"/>
          </p:cNvPicPr>
          <p:nvPr/>
        </p:nvPicPr>
        <p:blipFill>
          <a:blip r:embed="rId5" cstate="print"/>
          <a:srcRect/>
          <a:stretch>
            <a:fillRect/>
          </a:stretch>
        </p:blipFill>
        <p:spPr bwMode="auto">
          <a:xfrm>
            <a:off x="528746" y="4454568"/>
            <a:ext cx="2700000" cy="1974828"/>
          </a:xfrm>
          <a:prstGeom prst="rect">
            <a:avLst/>
          </a:prstGeom>
          <a:noFill/>
          <a:ln w="9525">
            <a:noFill/>
            <a:miter lim="800000"/>
            <a:headEnd/>
            <a:tailEnd/>
          </a:ln>
        </p:spPr>
      </p:pic>
      <p:pic>
        <p:nvPicPr>
          <p:cNvPr id="32" name="Picture 31"/>
          <p:cNvPicPr>
            <a:picLocks noChangeAspect="1"/>
          </p:cNvPicPr>
          <p:nvPr/>
        </p:nvPicPr>
        <p:blipFill>
          <a:blip r:embed="rId6" cstate="print"/>
          <a:srcRect/>
          <a:stretch>
            <a:fillRect/>
          </a:stretch>
        </p:blipFill>
        <p:spPr bwMode="auto">
          <a:xfrm>
            <a:off x="3243390" y="4454568"/>
            <a:ext cx="2700000" cy="1974827"/>
          </a:xfrm>
          <a:prstGeom prst="rect">
            <a:avLst/>
          </a:prstGeom>
          <a:noFill/>
          <a:ln w="9525">
            <a:noFill/>
            <a:miter lim="800000"/>
            <a:headEnd/>
            <a:tailEnd/>
          </a:ln>
        </p:spPr>
      </p:pic>
      <p:pic>
        <p:nvPicPr>
          <p:cNvPr id="33" name="Picture 32"/>
          <p:cNvPicPr>
            <a:picLocks noChangeAspect="1"/>
          </p:cNvPicPr>
          <p:nvPr/>
        </p:nvPicPr>
        <p:blipFill>
          <a:blip r:embed="rId7" cstate="print"/>
          <a:srcRect/>
          <a:stretch>
            <a:fillRect/>
          </a:stretch>
        </p:blipFill>
        <p:spPr bwMode="auto">
          <a:xfrm>
            <a:off x="5958034" y="4454568"/>
            <a:ext cx="2700000" cy="197482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20688"/>
            <a:ext cx="8229600" cy="5688632"/>
          </a:xfrm>
        </p:spPr>
        <p:txBody>
          <a:bodyPr/>
          <a:lstStyle/>
          <a:p>
            <a:pPr>
              <a:buNone/>
            </a:pPr>
            <a:r>
              <a:rPr lang="en-US" sz="2400" b="1" dirty="0" smtClean="0">
                <a:solidFill>
                  <a:srgbClr val="E20246"/>
                </a:solidFill>
              </a:rPr>
              <a:t>Export and import propensity</a:t>
            </a:r>
          </a:p>
          <a:p>
            <a:endParaRPr lang="en-US" sz="2000" dirty="0" smtClean="0"/>
          </a:p>
          <a:p>
            <a:r>
              <a:rPr lang="en-US" sz="2000" b="1" dirty="0" smtClean="0"/>
              <a:t>Exports propensity:</a:t>
            </a:r>
            <a:r>
              <a:rPr lang="en-US" sz="2000" dirty="0" smtClean="0"/>
              <a:t> Total exports over total sales</a:t>
            </a:r>
          </a:p>
          <a:p>
            <a:pPr lvl="1"/>
            <a:r>
              <a:rPr lang="en-US" sz="2000" dirty="0" smtClean="0"/>
              <a:t>Instrumented by the average real exchange rate of the firm, using export shares in 1997</a:t>
            </a:r>
          </a:p>
          <a:p>
            <a:endParaRPr lang="en-US" sz="2000" dirty="0" smtClean="0"/>
          </a:p>
          <a:p>
            <a:endParaRPr lang="en-US" sz="2000" dirty="0" smtClean="0"/>
          </a:p>
          <a:p>
            <a:pPr lvl="1">
              <a:buNone/>
            </a:pPr>
            <a:endParaRPr lang="en-US" sz="1600" dirty="0" smtClean="0"/>
          </a:p>
          <a:p>
            <a:endParaRPr lang="en-US" sz="2000" dirty="0" smtClean="0"/>
          </a:p>
          <a:p>
            <a:r>
              <a:rPr lang="en-US" sz="2000" b="1" dirty="0" smtClean="0"/>
              <a:t>Import propensity:</a:t>
            </a:r>
            <a:r>
              <a:rPr lang="en-US" sz="2000" dirty="0" smtClean="0"/>
              <a:t> Total imports over total intermediate goods</a:t>
            </a:r>
          </a:p>
          <a:p>
            <a:pPr lvl="1"/>
            <a:r>
              <a:rPr lang="en-US" sz="2000" dirty="0" smtClean="0"/>
              <a:t>Instrumented by the average real exchange rate of the firm, using import shares in 1997</a:t>
            </a:r>
          </a:p>
          <a:p>
            <a:pPr lvl="1"/>
            <a:endParaRPr lang="en-US" sz="2000" dirty="0" smtClean="0"/>
          </a:p>
          <a:p>
            <a:endParaRPr lang="en-US" sz="2000" dirty="0" smtClean="0"/>
          </a:p>
          <a:p>
            <a:endParaRPr lang="en-US" sz="2000" dirty="0" smtClean="0"/>
          </a:p>
          <a:p>
            <a:endParaRPr lang="es-UY" sz="1500" dirty="0" smtClean="0"/>
          </a:p>
          <a:p>
            <a:pPr lvl="1"/>
            <a:endParaRPr lang="en-US" sz="1800" b="1" dirty="0" smtClean="0"/>
          </a:p>
        </p:txBody>
      </p:sp>
      <p:sp>
        <p:nvSpPr>
          <p:cNvPr id="5" name="TextBox 4"/>
          <p:cNvSpPr txBox="1"/>
          <p:nvPr/>
        </p:nvSpPr>
        <p:spPr>
          <a:xfrm>
            <a:off x="5286380" y="57346"/>
            <a:ext cx="3772146" cy="461665"/>
          </a:xfrm>
          <a:prstGeom prst="rect">
            <a:avLst/>
          </a:prstGeom>
          <a:noFill/>
        </p:spPr>
        <p:txBody>
          <a:bodyPr wrap="square" rtlCol="0">
            <a:spAutoFit/>
          </a:bodyPr>
          <a:lstStyle/>
          <a:p>
            <a:pPr algn="r"/>
            <a:r>
              <a:rPr lang="en-US" b="1" dirty="0" smtClean="0">
                <a:solidFill>
                  <a:schemeClr val="bg2"/>
                </a:solidFill>
                <a:latin typeface="+mj-lt"/>
              </a:rPr>
              <a:t>Identification strategy</a:t>
            </a:r>
            <a:endParaRPr lang="en-US" b="1" dirty="0">
              <a:solidFill>
                <a:schemeClr val="bg2"/>
              </a:solidFill>
              <a:latin typeface="+mj-lt"/>
            </a:endParaRPr>
          </a:p>
        </p:txBody>
      </p:sp>
      <p:sp>
        <p:nvSpPr>
          <p:cNvPr id="30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7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7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4"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6"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90" name="Rectangle 1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92" name="Rectangle 2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7" name="Rectangle 3"/>
          <p:cNvSpPr>
            <a:spLocks noChangeArrowheads="1"/>
          </p:cNvSpPr>
          <p:nvPr/>
        </p:nvSpPr>
        <p:spPr bwMode="auto">
          <a:xfrm>
            <a:off x="0" y="847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847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3" name="Rectangle 9"/>
          <p:cNvSpPr>
            <a:spLocks noChangeArrowheads="1"/>
          </p:cNvSpPr>
          <p:nvPr/>
        </p:nvSpPr>
        <p:spPr bwMode="auto">
          <a:xfrm>
            <a:off x="0" y="847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35"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3" name="Rectangle 3"/>
          <p:cNvSpPr>
            <a:spLocks noChangeArrowheads="1"/>
          </p:cNvSpPr>
          <p:nvPr/>
        </p:nvSpPr>
        <p:spPr bwMode="auto">
          <a:xfrm>
            <a:off x="0" y="1228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5845"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5844" name="Picture 4"/>
          <p:cNvPicPr>
            <a:picLocks noChangeAspect="1" noChangeArrowheads="1"/>
          </p:cNvPicPr>
          <p:nvPr/>
        </p:nvPicPr>
        <p:blipFill>
          <a:blip r:embed="rId2" cstate="print">
            <a:clrChange>
              <a:clrFrom>
                <a:srgbClr val="FFFFFF"/>
              </a:clrFrom>
              <a:clrTo>
                <a:srgbClr val="FFFFFF">
                  <a:alpha val="0"/>
                </a:srgbClr>
              </a:clrTo>
            </a:clrChange>
            <a:lum bright="-20000"/>
          </a:blip>
          <a:srcRect/>
          <a:stretch>
            <a:fillRect/>
          </a:stretch>
        </p:blipFill>
        <p:spPr bwMode="auto">
          <a:xfrm>
            <a:off x="928662" y="2871789"/>
            <a:ext cx="3238500" cy="771525"/>
          </a:xfrm>
          <a:prstGeom prst="rect">
            <a:avLst/>
          </a:prstGeom>
          <a:noFill/>
        </p:spPr>
      </p:pic>
      <p:sp>
        <p:nvSpPr>
          <p:cNvPr id="35846" name="Rectangle 6"/>
          <p:cNvSpPr>
            <a:spLocks noChangeArrowheads="1"/>
          </p:cNvSpPr>
          <p:nvPr/>
        </p:nvSpPr>
        <p:spPr bwMode="auto">
          <a:xfrm>
            <a:off x="0" y="1228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58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5847" name="Picture 7"/>
          <p:cNvPicPr>
            <a:picLocks noChangeAspect="1" noChangeArrowheads="1"/>
          </p:cNvPicPr>
          <p:nvPr/>
        </p:nvPicPr>
        <p:blipFill>
          <a:blip r:embed="rId3" cstate="print">
            <a:clrChange>
              <a:clrFrom>
                <a:srgbClr val="FFFFFF"/>
              </a:clrFrom>
              <a:clrTo>
                <a:srgbClr val="FFFFFF">
                  <a:alpha val="0"/>
                </a:srgbClr>
              </a:clrTo>
            </a:clrChange>
            <a:lum bright="-20000"/>
          </a:blip>
          <a:srcRect/>
          <a:stretch>
            <a:fillRect/>
          </a:stretch>
        </p:blipFill>
        <p:spPr bwMode="auto">
          <a:xfrm>
            <a:off x="929760" y="5214950"/>
            <a:ext cx="3219450" cy="771525"/>
          </a:xfrm>
          <a:prstGeom prst="rect">
            <a:avLst/>
          </a:prstGeom>
          <a:noFill/>
        </p:spPr>
      </p:pic>
      <p:sp>
        <p:nvSpPr>
          <p:cNvPr id="35849" name="Rectangle 9"/>
          <p:cNvSpPr>
            <a:spLocks noChangeArrowheads="1"/>
          </p:cNvSpPr>
          <p:nvPr/>
        </p:nvSpPr>
        <p:spPr bwMode="auto">
          <a:xfrm>
            <a:off x="0" y="1228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57232"/>
            <a:ext cx="8229600" cy="5268931"/>
          </a:xfrm>
        </p:spPr>
        <p:txBody>
          <a:bodyPr/>
          <a:lstStyle/>
          <a:p>
            <a:endParaRPr lang="en-US" sz="2800" dirty="0" smtClean="0"/>
          </a:p>
          <a:p>
            <a:r>
              <a:rPr lang="en-US" sz="2800" b="1" dirty="0" smtClean="0">
                <a:solidFill>
                  <a:srgbClr val="E20246"/>
                </a:solidFill>
              </a:rPr>
              <a:t>Introduction</a:t>
            </a:r>
          </a:p>
          <a:p>
            <a:r>
              <a:rPr lang="en-US" sz="2800" dirty="0" smtClean="0">
                <a:solidFill>
                  <a:schemeClr val="bg2"/>
                </a:solidFill>
              </a:rPr>
              <a:t>Literature review</a:t>
            </a:r>
          </a:p>
          <a:p>
            <a:r>
              <a:rPr lang="en-US" sz="2800" dirty="0" smtClean="0">
                <a:solidFill>
                  <a:schemeClr val="bg2"/>
                </a:solidFill>
              </a:rPr>
              <a:t>Data and stylized facts</a:t>
            </a:r>
          </a:p>
          <a:p>
            <a:r>
              <a:rPr lang="en-US" sz="2800" dirty="0" smtClean="0">
                <a:solidFill>
                  <a:schemeClr val="bg2"/>
                </a:solidFill>
              </a:rPr>
              <a:t>Methodology</a:t>
            </a:r>
          </a:p>
          <a:p>
            <a:r>
              <a:rPr lang="en-US" sz="2800" dirty="0" smtClean="0">
                <a:solidFill>
                  <a:schemeClr val="bg2"/>
                </a:solidFill>
              </a:rPr>
              <a:t>Identification strategy</a:t>
            </a:r>
          </a:p>
          <a:p>
            <a:r>
              <a:rPr lang="en-US" sz="2800" dirty="0" smtClean="0">
                <a:solidFill>
                  <a:schemeClr val="bg2"/>
                </a:solidFill>
              </a:rPr>
              <a:t>Descriptive analysis</a:t>
            </a:r>
          </a:p>
          <a:p>
            <a:r>
              <a:rPr lang="en-US" sz="2800" dirty="0" smtClean="0">
                <a:solidFill>
                  <a:schemeClr val="bg2"/>
                </a:solidFill>
              </a:rPr>
              <a:t>Results</a:t>
            </a:r>
          </a:p>
          <a:p>
            <a:r>
              <a:rPr lang="en-US" sz="2800" dirty="0" smtClean="0">
                <a:solidFill>
                  <a:schemeClr val="bg2"/>
                </a:solidFill>
              </a:rPr>
              <a:t>Conclusion</a:t>
            </a:r>
            <a:endParaRPr lang="en-US" sz="2800" dirty="0">
              <a:solidFill>
                <a:schemeClr val="bg2"/>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57232"/>
            <a:ext cx="8229600" cy="5596104"/>
          </a:xfrm>
        </p:spPr>
        <p:txBody>
          <a:bodyPr/>
          <a:lstStyle/>
          <a:p>
            <a:pPr>
              <a:buNone/>
            </a:pPr>
            <a:r>
              <a:rPr lang="en-US" sz="2400" b="1" dirty="0" smtClean="0">
                <a:solidFill>
                  <a:srgbClr val="E20246"/>
                </a:solidFill>
              </a:rPr>
              <a:t>Trade with high income countries</a:t>
            </a:r>
            <a:endParaRPr lang="en-US" sz="2200" dirty="0" smtClean="0">
              <a:solidFill>
                <a:srgbClr val="E20246"/>
              </a:solidFill>
            </a:endParaRPr>
          </a:p>
          <a:p>
            <a:endParaRPr lang="es-UY" sz="2000" dirty="0" smtClean="0"/>
          </a:p>
          <a:p>
            <a:r>
              <a:rPr lang="en-US" sz="2000" b="1" dirty="0" smtClean="0"/>
              <a:t>Exports to high income countries:</a:t>
            </a:r>
            <a:r>
              <a:rPr lang="en-US" sz="2000" dirty="0" smtClean="0"/>
              <a:t> share of exports to high income countries or the average GDP of the destination market of the firm</a:t>
            </a:r>
          </a:p>
          <a:p>
            <a:endParaRPr lang="en-US" sz="2000" dirty="0" smtClean="0"/>
          </a:p>
          <a:p>
            <a:endParaRPr lang="es-UY" sz="1800" b="1" dirty="0" smtClean="0"/>
          </a:p>
          <a:p>
            <a:endParaRPr lang="es-UY" sz="1800" b="1" dirty="0" smtClean="0"/>
          </a:p>
          <a:p>
            <a:endParaRPr lang="es-UY" sz="1800" b="1" dirty="0" smtClean="0"/>
          </a:p>
          <a:p>
            <a:r>
              <a:rPr lang="en-US" sz="2000" b="1" dirty="0" smtClean="0"/>
              <a:t>Imports to high income countries: </a:t>
            </a:r>
            <a:r>
              <a:rPr lang="en-US" sz="2000" dirty="0" smtClean="0"/>
              <a:t>Share of imports from high income countries or the average GDP of the source market of       the firm</a:t>
            </a:r>
          </a:p>
          <a:p>
            <a:endParaRPr lang="es-UY" sz="1800" b="1" dirty="0" smtClean="0"/>
          </a:p>
          <a:p>
            <a:endParaRPr lang="es-UY" sz="1500" dirty="0" smtClean="0"/>
          </a:p>
        </p:txBody>
      </p:sp>
      <p:sp>
        <p:nvSpPr>
          <p:cNvPr id="5" name="TextBox 4"/>
          <p:cNvSpPr txBox="1"/>
          <p:nvPr/>
        </p:nvSpPr>
        <p:spPr>
          <a:xfrm>
            <a:off x="5286380" y="57346"/>
            <a:ext cx="3772146" cy="461665"/>
          </a:xfrm>
          <a:prstGeom prst="rect">
            <a:avLst/>
          </a:prstGeom>
          <a:noFill/>
        </p:spPr>
        <p:txBody>
          <a:bodyPr wrap="square" rtlCol="0">
            <a:spAutoFit/>
          </a:bodyPr>
          <a:lstStyle/>
          <a:p>
            <a:pPr algn="r"/>
            <a:r>
              <a:rPr lang="en-US" b="1" dirty="0" smtClean="0">
                <a:solidFill>
                  <a:schemeClr val="bg2"/>
                </a:solidFill>
                <a:latin typeface="+mj-lt"/>
              </a:rPr>
              <a:t>Identification strategy</a:t>
            </a:r>
            <a:endParaRPr lang="en-US" b="1" dirty="0">
              <a:solidFill>
                <a:schemeClr val="bg2"/>
              </a:solidFill>
              <a:latin typeface="+mj-lt"/>
            </a:endParaRPr>
          </a:p>
        </p:txBody>
      </p:sp>
      <p:sp>
        <p:nvSpPr>
          <p:cNvPr id="30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7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7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4"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6"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90" name="Rectangle 1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92" name="Rectangle 2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7" name="Rectangle 3"/>
          <p:cNvSpPr>
            <a:spLocks noChangeArrowheads="1"/>
          </p:cNvSpPr>
          <p:nvPr/>
        </p:nvSpPr>
        <p:spPr bwMode="auto">
          <a:xfrm>
            <a:off x="0" y="847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847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3" name="Rectangle 9"/>
          <p:cNvSpPr>
            <a:spLocks noChangeArrowheads="1"/>
          </p:cNvSpPr>
          <p:nvPr/>
        </p:nvSpPr>
        <p:spPr bwMode="auto">
          <a:xfrm>
            <a:off x="0" y="847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35"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80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80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804"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806" name="Rectangle 1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3805" name="Picture 13"/>
          <p:cNvPicPr>
            <a:picLocks noChangeAspect="1" noChangeArrowheads="1"/>
          </p:cNvPicPr>
          <p:nvPr/>
        </p:nvPicPr>
        <p:blipFill>
          <a:blip r:embed="rId2" cstate="print">
            <a:clrChange>
              <a:clrFrom>
                <a:srgbClr val="FFFFFF"/>
              </a:clrFrom>
              <a:clrTo>
                <a:srgbClr val="FFFFFF">
                  <a:alpha val="0"/>
                </a:srgbClr>
              </a:clrTo>
            </a:clrChange>
            <a:lum bright="-20000"/>
          </a:blip>
          <a:srcRect/>
          <a:stretch>
            <a:fillRect/>
          </a:stretch>
        </p:blipFill>
        <p:spPr bwMode="auto">
          <a:xfrm>
            <a:off x="1000100" y="3119441"/>
            <a:ext cx="4514850" cy="809625"/>
          </a:xfrm>
          <a:prstGeom prst="rect">
            <a:avLst/>
          </a:prstGeom>
          <a:noFill/>
        </p:spPr>
      </p:pic>
      <p:sp>
        <p:nvSpPr>
          <p:cNvPr id="33807" name="Rectangle 15"/>
          <p:cNvSpPr>
            <a:spLocks noChangeArrowheads="1"/>
          </p:cNvSpPr>
          <p:nvPr/>
        </p:nvSpPr>
        <p:spPr bwMode="auto">
          <a:xfrm>
            <a:off x="0" y="1266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3809"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3808" name="Picture 16"/>
          <p:cNvPicPr>
            <a:picLocks noChangeAspect="1" noChangeArrowheads="1"/>
          </p:cNvPicPr>
          <p:nvPr/>
        </p:nvPicPr>
        <p:blipFill>
          <a:blip r:embed="rId3" cstate="print">
            <a:clrChange>
              <a:clrFrom>
                <a:srgbClr val="FFFFFF"/>
              </a:clrFrom>
              <a:clrTo>
                <a:srgbClr val="FFFFFF">
                  <a:alpha val="0"/>
                </a:srgbClr>
              </a:clrTo>
            </a:clrChange>
            <a:lum bright="-20000"/>
          </a:blip>
          <a:srcRect/>
          <a:stretch>
            <a:fillRect/>
          </a:stretch>
        </p:blipFill>
        <p:spPr bwMode="auto">
          <a:xfrm>
            <a:off x="1000100" y="2675647"/>
            <a:ext cx="2085975" cy="428625"/>
          </a:xfrm>
          <a:prstGeom prst="rect">
            <a:avLst/>
          </a:prstGeom>
          <a:noFill/>
        </p:spPr>
      </p:pic>
      <p:sp>
        <p:nvSpPr>
          <p:cNvPr id="33811"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3810" name="Picture 18"/>
          <p:cNvPicPr>
            <a:picLocks noChangeAspect="1" noChangeArrowheads="1"/>
          </p:cNvPicPr>
          <p:nvPr/>
        </p:nvPicPr>
        <p:blipFill>
          <a:blip r:embed="rId4" cstate="print">
            <a:clrChange>
              <a:clrFrom>
                <a:srgbClr val="FFFFFF"/>
              </a:clrFrom>
              <a:clrTo>
                <a:srgbClr val="FFFFFF">
                  <a:alpha val="0"/>
                </a:srgbClr>
              </a:clrTo>
            </a:clrChange>
            <a:lum bright="-20000"/>
          </a:blip>
          <a:srcRect/>
          <a:stretch>
            <a:fillRect/>
          </a:stretch>
        </p:blipFill>
        <p:spPr bwMode="auto">
          <a:xfrm>
            <a:off x="1000100" y="5014704"/>
            <a:ext cx="2095500" cy="428625"/>
          </a:xfrm>
          <a:prstGeom prst="rect">
            <a:avLst/>
          </a:prstGeom>
          <a:noFill/>
        </p:spPr>
      </p:pic>
      <p:sp>
        <p:nvSpPr>
          <p:cNvPr id="33813" name="Rectangle 2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33812" name="Picture 20"/>
          <p:cNvPicPr>
            <a:picLocks noChangeAspect="1" noChangeArrowheads="1"/>
          </p:cNvPicPr>
          <p:nvPr/>
        </p:nvPicPr>
        <p:blipFill>
          <a:blip r:embed="rId5" cstate="print">
            <a:clrChange>
              <a:clrFrom>
                <a:srgbClr val="FFFFFF"/>
              </a:clrFrom>
              <a:clrTo>
                <a:srgbClr val="FFFFFF">
                  <a:alpha val="0"/>
                </a:srgbClr>
              </a:clrTo>
            </a:clrChange>
            <a:lum bright="-20000"/>
          </a:blip>
          <a:srcRect/>
          <a:stretch>
            <a:fillRect/>
          </a:stretch>
        </p:blipFill>
        <p:spPr bwMode="auto">
          <a:xfrm>
            <a:off x="1000100" y="5448759"/>
            <a:ext cx="4524375" cy="809625"/>
          </a:xfrm>
          <a:prstGeom prst="rect">
            <a:avLst/>
          </a:prstGeom>
          <a:noFill/>
        </p:spPr>
      </p:pic>
      <p:sp>
        <p:nvSpPr>
          <p:cNvPr id="33814" name="Rectangle 22"/>
          <p:cNvSpPr>
            <a:spLocks noChangeArrowheads="1"/>
          </p:cNvSpPr>
          <p:nvPr/>
        </p:nvSpPr>
        <p:spPr bwMode="auto">
          <a:xfrm>
            <a:off x="0" y="1266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57232"/>
            <a:ext cx="8229600" cy="5268931"/>
          </a:xfrm>
        </p:spPr>
        <p:txBody>
          <a:bodyPr/>
          <a:lstStyle/>
          <a:p>
            <a:endParaRPr lang="en-US" sz="2800" dirty="0" smtClean="0"/>
          </a:p>
          <a:p>
            <a:r>
              <a:rPr lang="en-US" sz="2800" dirty="0" smtClean="0">
                <a:solidFill>
                  <a:schemeClr val="bg2"/>
                </a:solidFill>
              </a:rPr>
              <a:t>Introduction</a:t>
            </a:r>
          </a:p>
          <a:p>
            <a:r>
              <a:rPr lang="en-US" sz="2800" dirty="0" smtClean="0">
                <a:solidFill>
                  <a:schemeClr val="bg2"/>
                </a:solidFill>
              </a:rPr>
              <a:t>Literature review</a:t>
            </a:r>
          </a:p>
          <a:p>
            <a:r>
              <a:rPr lang="en-US" sz="2800" dirty="0" smtClean="0">
                <a:solidFill>
                  <a:schemeClr val="bg2"/>
                </a:solidFill>
              </a:rPr>
              <a:t>Data and stylized facts</a:t>
            </a:r>
          </a:p>
          <a:p>
            <a:r>
              <a:rPr lang="en-US" sz="2800" dirty="0" smtClean="0">
                <a:solidFill>
                  <a:schemeClr val="bg2"/>
                </a:solidFill>
              </a:rPr>
              <a:t>Methodology</a:t>
            </a:r>
          </a:p>
          <a:p>
            <a:r>
              <a:rPr lang="en-US" sz="2800" dirty="0" smtClean="0">
                <a:solidFill>
                  <a:schemeClr val="bg2"/>
                </a:solidFill>
              </a:rPr>
              <a:t>Identification strategy</a:t>
            </a:r>
          </a:p>
          <a:p>
            <a:r>
              <a:rPr lang="en-US" sz="2800" b="1" dirty="0" smtClean="0">
                <a:solidFill>
                  <a:srgbClr val="E20246"/>
                </a:solidFill>
              </a:rPr>
              <a:t>Descriptive analysis</a:t>
            </a:r>
          </a:p>
          <a:p>
            <a:r>
              <a:rPr lang="en-US" sz="2800" dirty="0" smtClean="0">
                <a:solidFill>
                  <a:schemeClr val="bg2"/>
                </a:solidFill>
              </a:rPr>
              <a:t>Results</a:t>
            </a:r>
          </a:p>
          <a:p>
            <a:r>
              <a:rPr lang="en-US" sz="2800" dirty="0" smtClean="0">
                <a:solidFill>
                  <a:schemeClr val="bg2"/>
                </a:solidFill>
              </a:rPr>
              <a:t>Conclusion</a:t>
            </a:r>
            <a:endParaRPr lang="en-US" sz="2800" dirty="0">
              <a:solidFill>
                <a:schemeClr val="bg2"/>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92696"/>
            <a:ext cx="8229600" cy="5904656"/>
          </a:xfrm>
        </p:spPr>
        <p:txBody>
          <a:bodyPr/>
          <a:lstStyle/>
          <a:p>
            <a:pPr>
              <a:buNone/>
            </a:pPr>
            <a:r>
              <a:rPr lang="en-US" sz="2400" b="1" dirty="0" smtClean="0">
                <a:solidFill>
                  <a:srgbClr val="E20246"/>
                </a:solidFill>
              </a:rPr>
              <a:t>Correlations with export prices</a:t>
            </a:r>
            <a:endParaRPr lang="en-US" sz="2000" dirty="0" smtClean="0"/>
          </a:p>
          <a:p>
            <a:r>
              <a:rPr lang="en-US" sz="2000" dirty="0" smtClean="0"/>
              <a:t>After controlling for firm-product effects higher prices are charged to exports to high income countries and to countries with higher GDP per capita. </a:t>
            </a:r>
          </a:p>
          <a:p>
            <a:pPr lvl="1"/>
            <a:r>
              <a:rPr lang="en-US" sz="1800" dirty="0" smtClean="0"/>
              <a:t>Non-homothetic demand for quality or endogenous mark-ups by firms</a:t>
            </a:r>
          </a:p>
          <a:p>
            <a:pPr>
              <a:buNone/>
            </a:pPr>
            <a:endParaRPr lang="en-US" sz="2000" dirty="0" smtClean="0"/>
          </a:p>
          <a:p>
            <a:endParaRPr lang="es-UY" sz="1500" dirty="0" smtClean="0"/>
          </a:p>
          <a:p>
            <a:pPr lvl="1"/>
            <a:endParaRPr lang="en-US" sz="1800" b="1" dirty="0" smtClean="0"/>
          </a:p>
        </p:txBody>
      </p:sp>
      <p:sp>
        <p:nvSpPr>
          <p:cNvPr id="5" name="TextBox 4"/>
          <p:cNvSpPr txBox="1"/>
          <p:nvPr/>
        </p:nvSpPr>
        <p:spPr>
          <a:xfrm>
            <a:off x="5286380" y="57346"/>
            <a:ext cx="3772146" cy="461665"/>
          </a:xfrm>
          <a:prstGeom prst="rect">
            <a:avLst/>
          </a:prstGeom>
          <a:noFill/>
        </p:spPr>
        <p:txBody>
          <a:bodyPr wrap="square" rtlCol="0">
            <a:spAutoFit/>
          </a:bodyPr>
          <a:lstStyle/>
          <a:p>
            <a:pPr algn="r"/>
            <a:r>
              <a:rPr lang="en-US" b="1" dirty="0" smtClean="0">
                <a:solidFill>
                  <a:schemeClr val="bg2"/>
                </a:solidFill>
                <a:latin typeface="+mj-lt"/>
              </a:rPr>
              <a:t>Descriptive analysis</a:t>
            </a:r>
            <a:endParaRPr lang="en-US" b="1" dirty="0">
              <a:solidFill>
                <a:schemeClr val="bg2"/>
              </a:solidFill>
              <a:latin typeface="+mj-lt"/>
            </a:endParaRPr>
          </a:p>
        </p:txBody>
      </p:sp>
      <p:sp>
        <p:nvSpPr>
          <p:cNvPr id="30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7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7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4"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6"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90" name="Rectangle 1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92" name="Rectangle 2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7" name="Rectangle 3"/>
          <p:cNvSpPr>
            <a:spLocks noChangeArrowheads="1"/>
          </p:cNvSpPr>
          <p:nvPr/>
        </p:nvSpPr>
        <p:spPr bwMode="auto">
          <a:xfrm>
            <a:off x="0" y="847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847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3" name="Rectangle 9"/>
          <p:cNvSpPr>
            <a:spLocks noChangeArrowheads="1"/>
          </p:cNvSpPr>
          <p:nvPr/>
        </p:nvSpPr>
        <p:spPr bwMode="auto">
          <a:xfrm>
            <a:off x="0" y="847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35"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3" name="Rectangle 3"/>
          <p:cNvSpPr>
            <a:spLocks noChangeArrowheads="1"/>
          </p:cNvSpPr>
          <p:nvPr/>
        </p:nvSpPr>
        <p:spPr bwMode="auto">
          <a:xfrm>
            <a:off x="0" y="1228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5845"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6" name="Rectangle 6"/>
          <p:cNvSpPr>
            <a:spLocks noChangeArrowheads="1"/>
          </p:cNvSpPr>
          <p:nvPr/>
        </p:nvSpPr>
        <p:spPr bwMode="auto">
          <a:xfrm>
            <a:off x="0" y="1228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58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9" name="Rectangle 9"/>
          <p:cNvSpPr>
            <a:spLocks noChangeArrowheads="1"/>
          </p:cNvSpPr>
          <p:nvPr/>
        </p:nvSpPr>
        <p:spPr bwMode="auto">
          <a:xfrm>
            <a:off x="0" y="1228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4" name="Picture 3"/>
          <p:cNvPicPr>
            <a:picLocks noChangeAspect="1" noChangeArrowheads="1"/>
          </p:cNvPicPr>
          <p:nvPr/>
        </p:nvPicPr>
        <p:blipFill>
          <a:blip r:embed="rId2" cstate="print"/>
          <a:srcRect/>
          <a:stretch>
            <a:fillRect/>
          </a:stretch>
        </p:blipFill>
        <p:spPr bwMode="auto">
          <a:xfrm>
            <a:off x="3491880" y="2564904"/>
            <a:ext cx="5334302" cy="4032448"/>
          </a:xfrm>
          <a:prstGeom prst="rect">
            <a:avLst/>
          </a:prstGeom>
          <a:noFill/>
          <a:ln w="9525">
            <a:noFill/>
            <a:miter lim="800000"/>
            <a:headEnd/>
            <a:tailEnd/>
          </a:ln>
          <a:effectLst/>
        </p:spPr>
      </p:pic>
      <p:sp>
        <p:nvSpPr>
          <p:cNvPr id="35" name="Content Placeholder 2"/>
          <p:cNvSpPr txBox="1">
            <a:spLocks/>
          </p:cNvSpPr>
          <p:nvPr/>
        </p:nvSpPr>
        <p:spPr bwMode="auto">
          <a:xfrm>
            <a:off x="457624" y="2928934"/>
            <a:ext cx="3034256" cy="278608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kumimoji="0" lang="en-US" sz="2000" b="0" i="0" u="none" strike="noStrike" kern="0" cap="none" spc="0" normalizeH="0" baseline="0" noProof="0" dirty="0" smtClean="0">
                <a:ln>
                  <a:noFill/>
                </a:ln>
                <a:solidFill>
                  <a:schemeClr val="tx1"/>
                </a:solidFill>
                <a:effectLst/>
                <a:uLnTx/>
                <a:uFillTx/>
                <a:latin typeface="+mn-lt"/>
                <a:ea typeface="+mn-ea"/>
                <a:cs typeface="+mn-cs"/>
              </a:rPr>
              <a:t>Export prices negatively correlated with size of destination market. </a:t>
            </a:r>
          </a:p>
          <a:p>
            <a:pPr marL="742950" lvl="1" indent="-285750">
              <a:spcBef>
                <a:spcPct val="20000"/>
              </a:spcBef>
              <a:buFontTx/>
              <a:buChar char="–"/>
            </a:pPr>
            <a:r>
              <a:rPr kumimoji="0" lang="en-US" sz="1800" b="0" i="0" u="none" strike="noStrike" kern="0" cap="none" spc="0" normalizeH="0" baseline="0" noProof="0" dirty="0" smtClean="0">
                <a:ln>
                  <a:noFill/>
                </a:ln>
                <a:solidFill>
                  <a:schemeClr val="tx1"/>
                </a:solidFill>
                <a:effectLst/>
                <a:uLnTx/>
                <a:uFillTx/>
                <a:latin typeface="+mn-lt"/>
              </a:rPr>
              <a:t>Stiffer competition in bigger </a:t>
            </a:r>
            <a:r>
              <a:rPr lang="en-US" sz="1800" kern="0" dirty="0" smtClean="0">
                <a:latin typeface="+mn-lt"/>
              </a:rPr>
              <a:t>markets drives prices down (Melitz  and </a:t>
            </a:r>
            <a:r>
              <a:rPr lang="en-US" sz="1800" kern="0" dirty="0" err="1" smtClean="0">
                <a:latin typeface="+mn-lt"/>
              </a:rPr>
              <a:t>Ottaviano</a:t>
            </a:r>
            <a:r>
              <a:rPr lang="en-US" sz="1800" kern="0" dirty="0" smtClean="0">
                <a:latin typeface="+mn-lt"/>
              </a:rPr>
              <a:t>, 2008) </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850106"/>
          </a:xfrm>
        </p:spPr>
        <p:txBody>
          <a:bodyPr/>
          <a:lstStyle/>
          <a:p>
            <a:r>
              <a:rPr lang="en-US" sz="2400" dirty="0" smtClean="0"/>
              <a:t>Export prices, pooled OLS, 1997-2008</a:t>
            </a:r>
            <a:endParaRPr lang="en-US" sz="2400" dirty="0"/>
          </a:p>
        </p:txBody>
      </p:sp>
      <p:pic>
        <p:nvPicPr>
          <p:cNvPr id="4" name="Picture 4"/>
          <p:cNvPicPr>
            <a:picLocks noGrp="1" noChangeAspect="1" noChangeArrowheads="1"/>
          </p:cNvPicPr>
          <p:nvPr>
            <p:ph idx="1"/>
          </p:nvPr>
        </p:nvPicPr>
        <p:blipFill>
          <a:blip r:embed="rId2" cstate="print"/>
          <a:srcRect/>
          <a:stretch>
            <a:fillRect/>
          </a:stretch>
        </p:blipFill>
        <p:spPr bwMode="auto">
          <a:xfrm>
            <a:off x="457200" y="1344350"/>
            <a:ext cx="8147248" cy="5098032"/>
          </a:xfrm>
          <a:prstGeom prst="rect">
            <a:avLst/>
          </a:prstGeom>
          <a:noFill/>
          <a:ln w="9525">
            <a:noFill/>
            <a:miter lim="800000"/>
            <a:headEnd/>
            <a:tailEnd/>
          </a:ln>
          <a:effectLst/>
        </p:spPr>
      </p:pic>
    </p:spTree>
    <p:extLst>
      <p:ext uri="{BB962C8B-B14F-4D97-AF65-F5344CB8AC3E}">
        <p14:creationId xmlns:p14="http://schemas.microsoft.com/office/powerpoint/2010/main" val="187129040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57232"/>
            <a:ext cx="8229600" cy="5268931"/>
          </a:xfrm>
        </p:spPr>
        <p:txBody>
          <a:bodyPr/>
          <a:lstStyle/>
          <a:p>
            <a:pPr>
              <a:buNone/>
            </a:pPr>
            <a:r>
              <a:rPr lang="en-US" sz="2400" b="1" dirty="0" smtClean="0">
                <a:solidFill>
                  <a:srgbClr val="E20246"/>
                </a:solidFill>
              </a:rPr>
              <a:t>Correlations of export shares with real exchange rates</a:t>
            </a:r>
          </a:p>
          <a:p>
            <a:endParaRPr lang="en-US" sz="2000" dirty="0" smtClean="0"/>
          </a:p>
          <a:p>
            <a:pPr>
              <a:buNone/>
            </a:pPr>
            <a:endParaRPr lang="en-US" sz="2000" dirty="0" smtClean="0"/>
          </a:p>
          <a:p>
            <a:endParaRPr lang="es-UY" sz="1500" dirty="0" smtClean="0"/>
          </a:p>
          <a:p>
            <a:pPr lvl="1"/>
            <a:endParaRPr lang="en-US" sz="1800" b="1" dirty="0" smtClean="0"/>
          </a:p>
        </p:txBody>
      </p:sp>
      <p:sp>
        <p:nvSpPr>
          <p:cNvPr id="5" name="TextBox 4"/>
          <p:cNvSpPr txBox="1"/>
          <p:nvPr/>
        </p:nvSpPr>
        <p:spPr>
          <a:xfrm>
            <a:off x="5286380" y="57346"/>
            <a:ext cx="3772146" cy="461665"/>
          </a:xfrm>
          <a:prstGeom prst="rect">
            <a:avLst/>
          </a:prstGeom>
          <a:noFill/>
        </p:spPr>
        <p:txBody>
          <a:bodyPr wrap="square" rtlCol="0">
            <a:spAutoFit/>
          </a:bodyPr>
          <a:lstStyle/>
          <a:p>
            <a:pPr algn="r"/>
            <a:r>
              <a:rPr lang="en-US" b="1" dirty="0" smtClean="0">
                <a:solidFill>
                  <a:schemeClr val="bg2"/>
                </a:solidFill>
                <a:latin typeface="+mj-lt"/>
              </a:rPr>
              <a:t>Descriptive analysis</a:t>
            </a:r>
            <a:endParaRPr lang="en-US" b="1" dirty="0">
              <a:solidFill>
                <a:schemeClr val="bg2"/>
              </a:solidFill>
              <a:latin typeface="+mj-lt"/>
            </a:endParaRPr>
          </a:p>
        </p:txBody>
      </p:sp>
      <p:sp>
        <p:nvSpPr>
          <p:cNvPr id="30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7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7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4"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6"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90" name="Rectangle 1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92" name="Rectangle 2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7" name="Rectangle 3"/>
          <p:cNvSpPr>
            <a:spLocks noChangeArrowheads="1"/>
          </p:cNvSpPr>
          <p:nvPr/>
        </p:nvSpPr>
        <p:spPr bwMode="auto">
          <a:xfrm>
            <a:off x="0" y="847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847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3" name="Rectangle 9"/>
          <p:cNvSpPr>
            <a:spLocks noChangeArrowheads="1"/>
          </p:cNvSpPr>
          <p:nvPr/>
        </p:nvSpPr>
        <p:spPr bwMode="auto">
          <a:xfrm>
            <a:off x="0" y="847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35"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3" name="Rectangle 3"/>
          <p:cNvSpPr>
            <a:spLocks noChangeArrowheads="1"/>
          </p:cNvSpPr>
          <p:nvPr/>
        </p:nvSpPr>
        <p:spPr bwMode="auto">
          <a:xfrm>
            <a:off x="0" y="1228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5845"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6" name="Rectangle 6"/>
          <p:cNvSpPr>
            <a:spLocks noChangeArrowheads="1"/>
          </p:cNvSpPr>
          <p:nvPr/>
        </p:nvSpPr>
        <p:spPr bwMode="auto">
          <a:xfrm>
            <a:off x="0" y="1228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58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9" name="Rectangle 9"/>
          <p:cNvSpPr>
            <a:spLocks noChangeArrowheads="1"/>
          </p:cNvSpPr>
          <p:nvPr/>
        </p:nvSpPr>
        <p:spPr bwMode="auto">
          <a:xfrm>
            <a:off x="0" y="1228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44034" name="Picture 2"/>
          <p:cNvPicPr>
            <a:picLocks noChangeAspect="1" noChangeArrowheads="1"/>
          </p:cNvPicPr>
          <p:nvPr/>
        </p:nvPicPr>
        <p:blipFill>
          <a:blip r:embed="rId2" cstate="print"/>
          <a:srcRect/>
          <a:stretch>
            <a:fillRect/>
          </a:stretch>
        </p:blipFill>
        <p:spPr bwMode="auto">
          <a:xfrm>
            <a:off x="3786182" y="1643050"/>
            <a:ext cx="4819650" cy="4410075"/>
          </a:xfrm>
          <a:prstGeom prst="rect">
            <a:avLst/>
          </a:prstGeom>
          <a:noFill/>
          <a:ln w="9525">
            <a:noFill/>
            <a:miter lim="800000"/>
            <a:headEnd/>
            <a:tailEnd/>
          </a:ln>
          <a:effectLst/>
        </p:spPr>
      </p:pic>
      <p:sp>
        <p:nvSpPr>
          <p:cNvPr id="31" name="Content Placeholder 2"/>
          <p:cNvSpPr txBox="1">
            <a:spLocks/>
          </p:cNvSpPr>
          <p:nvPr/>
        </p:nvSpPr>
        <p:spPr bwMode="auto">
          <a:xfrm>
            <a:off x="428596" y="1500174"/>
            <a:ext cx="3214710" cy="535782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a:spcBef>
                <a:spcPct val="20000"/>
              </a:spcBef>
              <a:buFontTx/>
              <a:buChar char="•"/>
            </a:pPr>
            <a:r>
              <a:rPr lang="en-US" sz="2000" kern="0" dirty="0" smtClean="0">
                <a:latin typeface="+mj-lt"/>
              </a:rPr>
              <a:t>An increase in the RER is correlated with an increase in the share of a firm’s exports.</a:t>
            </a:r>
          </a:p>
          <a:p>
            <a:pPr marL="342900" lvl="0" indent="-342900">
              <a:spcBef>
                <a:spcPct val="20000"/>
              </a:spcBef>
              <a:buFontTx/>
              <a:buChar char="•"/>
            </a:pPr>
            <a:r>
              <a:rPr lang="en-US" sz="2000" kern="0" dirty="0" smtClean="0">
                <a:latin typeface="+mj-lt"/>
              </a:rPr>
              <a:t>Positive relationship for the interaction of RER and the percentage of exports to each country-product share by year.</a:t>
            </a:r>
          </a:p>
          <a:p>
            <a:pPr marL="742950" lvl="1" indent="-285750">
              <a:spcBef>
                <a:spcPct val="20000"/>
              </a:spcBef>
              <a:buFontTx/>
              <a:buChar char="–"/>
            </a:pPr>
            <a:r>
              <a:rPr lang="en-US" sz="2000" dirty="0">
                <a:solidFill>
                  <a:srgbClr val="E20246"/>
                </a:solidFill>
                <a:latin typeface="+mn-lt"/>
              </a:rPr>
              <a:t>The impact of the RER is more important for firms that had a higher exposure to each market</a:t>
            </a:r>
            <a:r>
              <a:rPr lang="en-US" dirty="0">
                <a:solidFill>
                  <a:srgbClr val="E20246"/>
                </a:solidFill>
                <a:latin typeface="+mn-lt"/>
              </a:rPr>
              <a:t>.</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57232"/>
            <a:ext cx="8229600" cy="5268931"/>
          </a:xfrm>
        </p:spPr>
        <p:txBody>
          <a:bodyPr/>
          <a:lstStyle/>
          <a:p>
            <a:endParaRPr lang="en-US" sz="2800" dirty="0" smtClean="0"/>
          </a:p>
          <a:p>
            <a:r>
              <a:rPr lang="en-US" sz="2800" dirty="0" smtClean="0">
                <a:solidFill>
                  <a:schemeClr val="bg2"/>
                </a:solidFill>
              </a:rPr>
              <a:t>Introduction</a:t>
            </a:r>
          </a:p>
          <a:p>
            <a:r>
              <a:rPr lang="en-US" sz="2800" dirty="0" smtClean="0">
                <a:solidFill>
                  <a:schemeClr val="bg2"/>
                </a:solidFill>
              </a:rPr>
              <a:t>Literature review</a:t>
            </a:r>
          </a:p>
          <a:p>
            <a:r>
              <a:rPr lang="en-US" sz="2800" dirty="0" smtClean="0">
                <a:solidFill>
                  <a:schemeClr val="bg2"/>
                </a:solidFill>
              </a:rPr>
              <a:t>Data and stylized facts</a:t>
            </a:r>
          </a:p>
          <a:p>
            <a:r>
              <a:rPr lang="en-US" sz="2800" dirty="0" smtClean="0">
                <a:solidFill>
                  <a:schemeClr val="bg2"/>
                </a:solidFill>
              </a:rPr>
              <a:t>Methodology</a:t>
            </a:r>
          </a:p>
          <a:p>
            <a:r>
              <a:rPr lang="en-US" sz="2800" dirty="0" smtClean="0">
                <a:solidFill>
                  <a:schemeClr val="bg2"/>
                </a:solidFill>
              </a:rPr>
              <a:t>Identification strategy</a:t>
            </a:r>
          </a:p>
          <a:p>
            <a:r>
              <a:rPr lang="en-US" sz="2800" dirty="0" smtClean="0">
                <a:solidFill>
                  <a:schemeClr val="bg2"/>
                </a:solidFill>
              </a:rPr>
              <a:t>Descriptive analysis</a:t>
            </a:r>
          </a:p>
          <a:p>
            <a:r>
              <a:rPr lang="en-US" sz="2800" b="1" dirty="0" smtClean="0">
                <a:solidFill>
                  <a:srgbClr val="E20246"/>
                </a:solidFill>
              </a:rPr>
              <a:t>Results</a:t>
            </a:r>
          </a:p>
          <a:p>
            <a:r>
              <a:rPr lang="en-US" sz="2800" dirty="0" smtClean="0">
                <a:solidFill>
                  <a:schemeClr val="bg2"/>
                </a:solidFill>
              </a:rPr>
              <a:t>Conclusion</a:t>
            </a:r>
            <a:endParaRPr lang="en-US" sz="2800" dirty="0">
              <a:solidFill>
                <a:schemeClr val="bg2"/>
              </a:solidFill>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s-UY" sz="2400" dirty="0"/>
          </a:p>
        </p:txBody>
      </p:sp>
      <p:sp>
        <p:nvSpPr>
          <p:cNvPr id="3" name="Content Placeholder 2"/>
          <p:cNvSpPr>
            <a:spLocks noGrp="1"/>
          </p:cNvSpPr>
          <p:nvPr>
            <p:ph idx="1"/>
          </p:nvPr>
        </p:nvSpPr>
        <p:spPr/>
        <p:txBody>
          <a:bodyPr/>
          <a:lstStyle/>
          <a:p>
            <a:pPr marL="0" indent="0">
              <a:buNone/>
            </a:pPr>
            <a:r>
              <a:rPr lang="en-CA" sz="2400" dirty="0" smtClean="0">
                <a:latin typeface="Calibri" panose="020F0502020204030204" pitchFamily="34" charset="0"/>
              </a:rPr>
              <a:t>We analyze:</a:t>
            </a:r>
          </a:p>
          <a:p>
            <a:endParaRPr lang="en-CA" sz="2400" dirty="0">
              <a:latin typeface="Calibri" panose="020F0502020204030204" pitchFamily="34" charset="0"/>
            </a:endParaRPr>
          </a:p>
          <a:p>
            <a:r>
              <a:rPr lang="en-CA" sz="2400" dirty="0" smtClean="0">
                <a:latin typeface="Calibri" panose="020F0502020204030204" pitchFamily="34" charset="0"/>
              </a:rPr>
              <a:t>Export prices explained by characteristics of exports and imports markets.</a:t>
            </a:r>
          </a:p>
          <a:p>
            <a:r>
              <a:rPr lang="en-CA" sz="2400" dirty="0" smtClean="0">
                <a:latin typeface="Calibri" panose="020F0502020204030204" pitchFamily="34" charset="0"/>
              </a:rPr>
              <a:t>Import prices explained by the characteristics of exports and imports prices.</a:t>
            </a:r>
          </a:p>
          <a:p>
            <a:endParaRPr lang="en-CA" sz="2400" dirty="0" smtClean="0">
              <a:latin typeface="Calibri" panose="020F0502020204030204" pitchFamily="34" charset="0"/>
            </a:endParaRPr>
          </a:p>
          <a:p>
            <a:r>
              <a:rPr lang="en-CA" sz="2400" dirty="0" smtClean="0">
                <a:latin typeface="Calibri" panose="020F0502020204030204" pitchFamily="34" charset="0"/>
              </a:rPr>
              <a:t>Shortcoming: Export prices are more problematic to disentangle quality from pricing to market. Pm </a:t>
            </a:r>
            <a:r>
              <a:rPr lang="en-CA" sz="2400" smtClean="0">
                <a:latin typeface="Calibri" panose="020F0502020204030204" pitchFamily="34" charset="0"/>
              </a:rPr>
              <a:t>less problems.</a:t>
            </a:r>
            <a:endParaRPr lang="es-UY" sz="2400" dirty="0">
              <a:latin typeface="Calibri" panose="020F0502020204030204" pitchFamily="34" charset="0"/>
            </a:endParaRPr>
          </a:p>
        </p:txBody>
      </p:sp>
    </p:spTree>
    <p:extLst>
      <p:ext uri="{BB962C8B-B14F-4D97-AF65-F5344CB8AC3E}">
        <p14:creationId xmlns:p14="http://schemas.microsoft.com/office/powerpoint/2010/main" val="341156833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57232"/>
            <a:ext cx="8229600" cy="5268931"/>
          </a:xfrm>
        </p:spPr>
        <p:txBody>
          <a:bodyPr/>
          <a:lstStyle/>
          <a:p>
            <a:pPr>
              <a:buNone/>
            </a:pPr>
            <a:r>
              <a:rPr lang="en-US" sz="2400" b="1" dirty="0" smtClean="0">
                <a:solidFill>
                  <a:srgbClr val="E20246"/>
                </a:solidFill>
              </a:rPr>
              <a:t>Export prices by level of income of destination markets</a:t>
            </a:r>
          </a:p>
          <a:p>
            <a:endParaRPr lang="en-US" sz="2000" dirty="0" smtClean="0"/>
          </a:p>
          <a:p>
            <a:endParaRPr lang="es-UY" sz="2000" dirty="0" smtClean="0"/>
          </a:p>
          <a:p>
            <a:pPr lvl="1"/>
            <a:endParaRPr lang="en-US" sz="2000" b="1" dirty="0" smtClean="0"/>
          </a:p>
        </p:txBody>
      </p:sp>
      <p:sp>
        <p:nvSpPr>
          <p:cNvPr id="5" name="TextBox 4"/>
          <p:cNvSpPr txBox="1"/>
          <p:nvPr/>
        </p:nvSpPr>
        <p:spPr>
          <a:xfrm>
            <a:off x="5286380" y="57346"/>
            <a:ext cx="3772146" cy="461665"/>
          </a:xfrm>
          <a:prstGeom prst="rect">
            <a:avLst/>
          </a:prstGeom>
          <a:noFill/>
        </p:spPr>
        <p:txBody>
          <a:bodyPr wrap="square" rtlCol="0">
            <a:spAutoFit/>
          </a:bodyPr>
          <a:lstStyle/>
          <a:p>
            <a:pPr algn="r"/>
            <a:r>
              <a:rPr lang="en-US" b="1" dirty="0" smtClean="0">
                <a:solidFill>
                  <a:schemeClr val="bg2"/>
                </a:solidFill>
                <a:latin typeface="+mj-lt"/>
              </a:rPr>
              <a:t>Results</a:t>
            </a:r>
            <a:endParaRPr lang="en-US" b="1" dirty="0">
              <a:solidFill>
                <a:schemeClr val="bg2"/>
              </a:solidFill>
              <a:latin typeface="+mj-lt"/>
            </a:endParaRPr>
          </a:p>
        </p:txBody>
      </p:sp>
      <p:sp>
        <p:nvSpPr>
          <p:cNvPr id="30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7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7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4"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6"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90" name="Rectangle 1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92" name="Rectangle 2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7" name="Rectangle 3"/>
          <p:cNvSpPr>
            <a:spLocks noChangeArrowheads="1"/>
          </p:cNvSpPr>
          <p:nvPr/>
        </p:nvSpPr>
        <p:spPr bwMode="auto">
          <a:xfrm>
            <a:off x="0" y="847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847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3" name="Rectangle 9"/>
          <p:cNvSpPr>
            <a:spLocks noChangeArrowheads="1"/>
          </p:cNvSpPr>
          <p:nvPr/>
        </p:nvSpPr>
        <p:spPr bwMode="auto">
          <a:xfrm>
            <a:off x="0" y="847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35"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3" name="Rectangle 3"/>
          <p:cNvSpPr>
            <a:spLocks noChangeArrowheads="1"/>
          </p:cNvSpPr>
          <p:nvPr/>
        </p:nvSpPr>
        <p:spPr bwMode="auto">
          <a:xfrm>
            <a:off x="0" y="1228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5845"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6" name="Rectangle 6"/>
          <p:cNvSpPr>
            <a:spLocks noChangeArrowheads="1"/>
          </p:cNvSpPr>
          <p:nvPr/>
        </p:nvSpPr>
        <p:spPr bwMode="auto">
          <a:xfrm>
            <a:off x="0" y="1228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58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9" name="Rectangle 9"/>
          <p:cNvSpPr>
            <a:spLocks noChangeArrowheads="1"/>
          </p:cNvSpPr>
          <p:nvPr/>
        </p:nvSpPr>
        <p:spPr bwMode="auto">
          <a:xfrm>
            <a:off x="0" y="1228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9" name="Content Placeholder 2"/>
          <p:cNvSpPr txBox="1">
            <a:spLocks/>
          </p:cNvSpPr>
          <p:nvPr/>
        </p:nvSpPr>
        <p:spPr bwMode="auto">
          <a:xfrm>
            <a:off x="428596" y="1500174"/>
            <a:ext cx="3143272" cy="485778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a:spcBef>
                <a:spcPct val="20000"/>
              </a:spcBef>
              <a:buFontTx/>
              <a:buChar char="•"/>
            </a:pPr>
            <a:r>
              <a:rPr lang="en-US" sz="2000" kern="0" dirty="0" smtClean="0">
                <a:latin typeface="+mj-lt"/>
              </a:rPr>
              <a:t>It is the exporting propensity that matter, not the income of the market of destination of exports.</a:t>
            </a:r>
          </a:p>
          <a:p>
            <a:pPr marL="342900" lvl="0" indent="-342900">
              <a:spcBef>
                <a:spcPct val="20000"/>
              </a:spcBef>
              <a:buFontTx/>
              <a:buChar char="•"/>
            </a:pPr>
            <a:endParaRPr lang="en-US" sz="1600" kern="0" dirty="0" smtClean="0">
              <a:latin typeface="+mj-lt"/>
            </a:endParaRPr>
          </a:p>
          <a:p>
            <a:pPr marL="342900" lvl="0" indent="-342900">
              <a:spcBef>
                <a:spcPct val="20000"/>
              </a:spcBef>
              <a:buFontTx/>
              <a:buChar char="•"/>
            </a:pPr>
            <a:r>
              <a:rPr lang="en-US" sz="2000" kern="0" dirty="0" smtClean="0">
                <a:latin typeface="+mj-lt"/>
              </a:rPr>
              <a:t>Total factor productivity is negatively correlated with the average firm-level prices. </a:t>
            </a:r>
          </a:p>
          <a:p>
            <a:pPr marL="742950" lvl="1" indent="-285750">
              <a:spcBef>
                <a:spcPct val="20000"/>
              </a:spcBef>
              <a:buFontTx/>
              <a:buChar char="–"/>
            </a:pPr>
            <a:r>
              <a:rPr lang="en-US" sz="1800" kern="0" dirty="0" smtClean="0">
                <a:latin typeface="+mj-lt"/>
              </a:rPr>
              <a:t>Prices are decreasing in productivity (Johnson, 2012 and  Gervais, 2013).</a:t>
            </a:r>
          </a:p>
        </p:txBody>
      </p:sp>
      <p:pic>
        <p:nvPicPr>
          <p:cNvPr id="47106" name="Picture 2"/>
          <p:cNvPicPr>
            <a:picLocks noChangeAspect="1" noChangeArrowheads="1"/>
          </p:cNvPicPr>
          <p:nvPr/>
        </p:nvPicPr>
        <p:blipFill>
          <a:blip r:embed="rId2" cstate="print"/>
          <a:srcRect/>
          <a:stretch>
            <a:fillRect/>
          </a:stretch>
        </p:blipFill>
        <p:spPr bwMode="auto">
          <a:xfrm>
            <a:off x="3571868" y="1500174"/>
            <a:ext cx="5486658" cy="485778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57232"/>
            <a:ext cx="8229600" cy="5268931"/>
          </a:xfrm>
        </p:spPr>
        <p:txBody>
          <a:bodyPr/>
          <a:lstStyle/>
          <a:p>
            <a:pPr>
              <a:buNone/>
            </a:pPr>
            <a:r>
              <a:rPr lang="en-US" sz="2400" b="1" dirty="0" smtClean="0">
                <a:solidFill>
                  <a:srgbClr val="E20246"/>
                </a:solidFill>
              </a:rPr>
              <a:t>Import prices by level of income of destination markets</a:t>
            </a:r>
          </a:p>
          <a:p>
            <a:endParaRPr lang="en-US" sz="2000" dirty="0" smtClean="0"/>
          </a:p>
          <a:p>
            <a:endParaRPr lang="es-UY" sz="2000" dirty="0" smtClean="0"/>
          </a:p>
          <a:p>
            <a:pPr lvl="1"/>
            <a:endParaRPr lang="en-US" sz="2000" b="1" dirty="0" smtClean="0"/>
          </a:p>
        </p:txBody>
      </p:sp>
      <p:sp>
        <p:nvSpPr>
          <p:cNvPr id="5" name="TextBox 4"/>
          <p:cNvSpPr txBox="1"/>
          <p:nvPr/>
        </p:nvSpPr>
        <p:spPr>
          <a:xfrm>
            <a:off x="5286380" y="57346"/>
            <a:ext cx="3772146" cy="461665"/>
          </a:xfrm>
          <a:prstGeom prst="rect">
            <a:avLst/>
          </a:prstGeom>
          <a:noFill/>
        </p:spPr>
        <p:txBody>
          <a:bodyPr wrap="square" rtlCol="0">
            <a:spAutoFit/>
          </a:bodyPr>
          <a:lstStyle/>
          <a:p>
            <a:pPr algn="r"/>
            <a:r>
              <a:rPr lang="en-US" b="1" dirty="0" smtClean="0">
                <a:solidFill>
                  <a:schemeClr val="bg2"/>
                </a:solidFill>
                <a:latin typeface="+mj-lt"/>
              </a:rPr>
              <a:t>Results</a:t>
            </a:r>
            <a:endParaRPr lang="en-US" b="1" dirty="0">
              <a:solidFill>
                <a:schemeClr val="bg2"/>
              </a:solidFill>
              <a:latin typeface="+mj-lt"/>
            </a:endParaRPr>
          </a:p>
        </p:txBody>
      </p:sp>
      <p:sp>
        <p:nvSpPr>
          <p:cNvPr id="30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7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7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4"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6"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90" name="Rectangle 1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92" name="Rectangle 2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7" name="Rectangle 3"/>
          <p:cNvSpPr>
            <a:spLocks noChangeArrowheads="1"/>
          </p:cNvSpPr>
          <p:nvPr/>
        </p:nvSpPr>
        <p:spPr bwMode="auto">
          <a:xfrm>
            <a:off x="0" y="847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847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3" name="Rectangle 9"/>
          <p:cNvSpPr>
            <a:spLocks noChangeArrowheads="1"/>
          </p:cNvSpPr>
          <p:nvPr/>
        </p:nvSpPr>
        <p:spPr bwMode="auto">
          <a:xfrm>
            <a:off x="0" y="847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35"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3" name="Rectangle 3"/>
          <p:cNvSpPr>
            <a:spLocks noChangeArrowheads="1"/>
          </p:cNvSpPr>
          <p:nvPr/>
        </p:nvSpPr>
        <p:spPr bwMode="auto">
          <a:xfrm>
            <a:off x="0" y="1228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5845"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6" name="Rectangle 6"/>
          <p:cNvSpPr>
            <a:spLocks noChangeArrowheads="1"/>
          </p:cNvSpPr>
          <p:nvPr/>
        </p:nvSpPr>
        <p:spPr bwMode="auto">
          <a:xfrm>
            <a:off x="0" y="1228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58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9" name="Rectangle 9"/>
          <p:cNvSpPr>
            <a:spLocks noChangeArrowheads="1"/>
          </p:cNvSpPr>
          <p:nvPr/>
        </p:nvSpPr>
        <p:spPr bwMode="auto">
          <a:xfrm>
            <a:off x="0" y="1228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9" name="Content Placeholder 2"/>
          <p:cNvSpPr txBox="1">
            <a:spLocks/>
          </p:cNvSpPr>
          <p:nvPr/>
        </p:nvSpPr>
        <p:spPr bwMode="auto">
          <a:xfrm>
            <a:off x="428596" y="1500174"/>
            <a:ext cx="3143272" cy="485778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a:spcBef>
                <a:spcPct val="20000"/>
              </a:spcBef>
              <a:buFontTx/>
              <a:buChar char="•"/>
            </a:pPr>
            <a:r>
              <a:rPr lang="en-US" sz="2000" kern="0" dirty="0" smtClean="0">
                <a:latin typeface="+mj-lt"/>
              </a:rPr>
              <a:t>The percentage of exports to high income countries have a negative effect on average import prices.</a:t>
            </a:r>
          </a:p>
          <a:p>
            <a:pPr marL="342900" lvl="0" indent="-342900">
              <a:spcBef>
                <a:spcPct val="20000"/>
              </a:spcBef>
              <a:buFontTx/>
              <a:buChar char="•"/>
            </a:pPr>
            <a:endParaRPr lang="en-US" sz="1600" kern="0" dirty="0" smtClean="0">
              <a:latin typeface="+mj-lt"/>
            </a:endParaRPr>
          </a:p>
          <a:p>
            <a:pPr marL="342900" lvl="0" indent="-342900">
              <a:spcBef>
                <a:spcPct val="20000"/>
              </a:spcBef>
              <a:buFontTx/>
              <a:buChar char="•"/>
            </a:pPr>
            <a:r>
              <a:rPr lang="en-US" sz="2000" kern="0" dirty="0" smtClean="0">
                <a:latin typeface="+mj-lt"/>
              </a:rPr>
              <a:t>Uruguayan exports to high income countries are mainly from sectors with low R&amp;D intensity and commoditized goods with low scope for vertical differentiation.</a:t>
            </a:r>
          </a:p>
        </p:txBody>
      </p:sp>
      <p:pic>
        <p:nvPicPr>
          <p:cNvPr id="46084" name="Picture 4"/>
          <p:cNvPicPr>
            <a:picLocks noChangeAspect="1" noChangeArrowheads="1"/>
          </p:cNvPicPr>
          <p:nvPr/>
        </p:nvPicPr>
        <p:blipFill>
          <a:blip r:embed="rId2" cstate="print"/>
          <a:srcRect/>
          <a:stretch>
            <a:fillRect/>
          </a:stretch>
        </p:blipFill>
        <p:spPr bwMode="auto">
          <a:xfrm>
            <a:off x="3629238" y="1340768"/>
            <a:ext cx="5263242" cy="515688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57232"/>
            <a:ext cx="8229600" cy="5268931"/>
          </a:xfrm>
        </p:spPr>
        <p:txBody>
          <a:bodyPr/>
          <a:lstStyle/>
          <a:p>
            <a:pPr>
              <a:buNone/>
            </a:pPr>
            <a:r>
              <a:rPr lang="en-US" sz="2400" b="1" dirty="0" smtClean="0">
                <a:solidFill>
                  <a:srgbClr val="E20246"/>
                </a:solidFill>
              </a:rPr>
              <a:t>Import prices by level of income of source markets</a:t>
            </a:r>
          </a:p>
          <a:p>
            <a:endParaRPr lang="en-US" sz="2000" dirty="0" smtClean="0"/>
          </a:p>
          <a:p>
            <a:endParaRPr lang="es-UY" sz="2000" dirty="0" smtClean="0"/>
          </a:p>
          <a:p>
            <a:pPr lvl="1"/>
            <a:endParaRPr lang="en-US" sz="2000" b="1" dirty="0" smtClean="0"/>
          </a:p>
        </p:txBody>
      </p:sp>
      <p:sp>
        <p:nvSpPr>
          <p:cNvPr id="5" name="TextBox 4"/>
          <p:cNvSpPr txBox="1"/>
          <p:nvPr/>
        </p:nvSpPr>
        <p:spPr>
          <a:xfrm>
            <a:off x="5286380" y="57346"/>
            <a:ext cx="3772146" cy="461665"/>
          </a:xfrm>
          <a:prstGeom prst="rect">
            <a:avLst/>
          </a:prstGeom>
          <a:noFill/>
        </p:spPr>
        <p:txBody>
          <a:bodyPr wrap="square" rtlCol="0">
            <a:spAutoFit/>
          </a:bodyPr>
          <a:lstStyle/>
          <a:p>
            <a:pPr algn="r"/>
            <a:r>
              <a:rPr lang="en-US" b="1" dirty="0" smtClean="0">
                <a:solidFill>
                  <a:schemeClr val="bg2"/>
                </a:solidFill>
                <a:latin typeface="+mj-lt"/>
              </a:rPr>
              <a:t>Results</a:t>
            </a:r>
            <a:endParaRPr lang="en-US" b="1" dirty="0">
              <a:solidFill>
                <a:schemeClr val="bg2"/>
              </a:solidFill>
              <a:latin typeface="+mj-lt"/>
            </a:endParaRPr>
          </a:p>
        </p:txBody>
      </p:sp>
      <p:sp>
        <p:nvSpPr>
          <p:cNvPr id="30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7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7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4"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6"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90" name="Rectangle 1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92" name="Rectangle 2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7" name="Rectangle 3"/>
          <p:cNvSpPr>
            <a:spLocks noChangeArrowheads="1"/>
          </p:cNvSpPr>
          <p:nvPr/>
        </p:nvSpPr>
        <p:spPr bwMode="auto">
          <a:xfrm>
            <a:off x="0" y="847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847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3" name="Rectangle 9"/>
          <p:cNvSpPr>
            <a:spLocks noChangeArrowheads="1"/>
          </p:cNvSpPr>
          <p:nvPr/>
        </p:nvSpPr>
        <p:spPr bwMode="auto">
          <a:xfrm>
            <a:off x="0" y="847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35"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3" name="Rectangle 3"/>
          <p:cNvSpPr>
            <a:spLocks noChangeArrowheads="1"/>
          </p:cNvSpPr>
          <p:nvPr/>
        </p:nvSpPr>
        <p:spPr bwMode="auto">
          <a:xfrm>
            <a:off x="0" y="1228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5845"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6" name="Rectangle 6"/>
          <p:cNvSpPr>
            <a:spLocks noChangeArrowheads="1"/>
          </p:cNvSpPr>
          <p:nvPr/>
        </p:nvSpPr>
        <p:spPr bwMode="auto">
          <a:xfrm>
            <a:off x="0" y="1228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58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9" name="Rectangle 9"/>
          <p:cNvSpPr>
            <a:spLocks noChangeArrowheads="1"/>
          </p:cNvSpPr>
          <p:nvPr/>
        </p:nvSpPr>
        <p:spPr bwMode="auto">
          <a:xfrm>
            <a:off x="0" y="1228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9" name="Content Placeholder 2"/>
          <p:cNvSpPr txBox="1">
            <a:spLocks/>
          </p:cNvSpPr>
          <p:nvPr/>
        </p:nvSpPr>
        <p:spPr bwMode="auto">
          <a:xfrm>
            <a:off x="428596" y="1500174"/>
            <a:ext cx="3143272" cy="485778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a:spcBef>
                <a:spcPct val="20000"/>
              </a:spcBef>
              <a:buFontTx/>
              <a:buChar char="•"/>
            </a:pPr>
            <a:r>
              <a:rPr lang="en-US" sz="2000" kern="0" dirty="0" smtClean="0">
                <a:latin typeface="+mj-lt"/>
              </a:rPr>
              <a:t>Import shares do not translate into  higher firm average import prices.</a:t>
            </a:r>
          </a:p>
          <a:p>
            <a:pPr marL="342900" indent="-342900">
              <a:spcBef>
                <a:spcPct val="20000"/>
              </a:spcBef>
              <a:buFontTx/>
              <a:buChar char="•"/>
            </a:pPr>
            <a:endParaRPr lang="en-US" sz="2000" kern="0" dirty="0" smtClean="0">
              <a:latin typeface="+mj-lt"/>
            </a:endParaRPr>
          </a:p>
          <a:p>
            <a:pPr marL="342900" lvl="0" indent="-342900">
              <a:spcBef>
                <a:spcPct val="20000"/>
              </a:spcBef>
              <a:buFontTx/>
              <a:buChar char="•"/>
            </a:pPr>
            <a:r>
              <a:rPr lang="en-US" sz="2000" kern="0" dirty="0" smtClean="0">
                <a:latin typeface="+mj-lt"/>
              </a:rPr>
              <a:t>Only  imports from high income countries are positively correlated with import prices.</a:t>
            </a:r>
          </a:p>
        </p:txBody>
      </p:sp>
      <p:pic>
        <p:nvPicPr>
          <p:cNvPr id="2" name="Picture 2"/>
          <p:cNvPicPr>
            <a:picLocks noChangeAspect="1" noChangeArrowheads="1"/>
          </p:cNvPicPr>
          <p:nvPr/>
        </p:nvPicPr>
        <p:blipFill>
          <a:blip r:embed="rId2" cstate="print"/>
          <a:srcRect/>
          <a:stretch>
            <a:fillRect/>
          </a:stretch>
        </p:blipFill>
        <p:spPr bwMode="auto">
          <a:xfrm>
            <a:off x="3419872" y="1500174"/>
            <a:ext cx="5638654" cy="499748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57232"/>
            <a:ext cx="8229600" cy="5268931"/>
          </a:xfrm>
        </p:spPr>
        <p:txBody>
          <a:bodyPr/>
          <a:lstStyle/>
          <a:p>
            <a:pPr>
              <a:buNone/>
            </a:pPr>
            <a:r>
              <a:rPr lang="en-US" sz="2400" b="1" dirty="0" smtClean="0">
                <a:solidFill>
                  <a:srgbClr val="E20246"/>
                </a:solidFill>
              </a:rPr>
              <a:t>Objective</a:t>
            </a:r>
          </a:p>
          <a:p>
            <a:endParaRPr lang="en-US" sz="2000" dirty="0" smtClean="0"/>
          </a:p>
          <a:p>
            <a:r>
              <a:rPr lang="en-US" sz="2400" dirty="0" smtClean="0"/>
              <a:t>Our aim is to asses the existence of a casual link between the quality of exported and imported products and the level of income of destination and source markets.</a:t>
            </a:r>
          </a:p>
          <a:p>
            <a:endParaRPr lang="en-US" sz="1600" dirty="0" smtClean="0"/>
          </a:p>
          <a:p>
            <a:r>
              <a:rPr lang="en-US" sz="2400" dirty="0" smtClean="0"/>
              <a:t>We follow an instrumental variable approach to avoid endogeneity issues, and use the real exchange rate movements as a source of variation in trade propensity </a:t>
            </a:r>
            <a:r>
              <a:rPr lang="en-US" sz="2400" dirty="0" smtClean="0"/>
              <a:t>and trade with high income countries.</a:t>
            </a:r>
            <a:endParaRPr lang="en-US" sz="2400" dirty="0" smtClean="0"/>
          </a:p>
          <a:p>
            <a:endParaRPr lang="en-US" sz="1600" dirty="0" smtClean="0"/>
          </a:p>
          <a:p>
            <a:r>
              <a:rPr lang="en-US" sz="2400" dirty="0" smtClean="0"/>
              <a:t>As a proxy for quality we use the firm-average unit values cleaned of product effects.</a:t>
            </a:r>
            <a:endParaRPr lang="en-US" sz="2000" dirty="0" smtClean="0"/>
          </a:p>
          <a:p>
            <a:endParaRPr lang="es-UY" sz="1600" dirty="0" smtClean="0"/>
          </a:p>
          <a:p>
            <a:endParaRPr lang="en-US" sz="2000" dirty="0" smtClean="0"/>
          </a:p>
          <a:p>
            <a:endParaRPr lang="es-UY" sz="1500" dirty="0" smtClean="0"/>
          </a:p>
          <a:p>
            <a:pPr lvl="1"/>
            <a:endParaRPr lang="en-US" sz="1800" b="1" dirty="0" smtClean="0"/>
          </a:p>
        </p:txBody>
      </p:sp>
      <p:sp>
        <p:nvSpPr>
          <p:cNvPr id="5" name="TextBox 4"/>
          <p:cNvSpPr txBox="1"/>
          <p:nvPr/>
        </p:nvSpPr>
        <p:spPr>
          <a:xfrm>
            <a:off x="5286380" y="57346"/>
            <a:ext cx="3772146" cy="461665"/>
          </a:xfrm>
          <a:prstGeom prst="rect">
            <a:avLst/>
          </a:prstGeom>
          <a:noFill/>
        </p:spPr>
        <p:txBody>
          <a:bodyPr wrap="square" rtlCol="0">
            <a:spAutoFit/>
          </a:bodyPr>
          <a:lstStyle/>
          <a:p>
            <a:pPr algn="r"/>
            <a:r>
              <a:rPr lang="en-US" b="1" smtClean="0">
                <a:solidFill>
                  <a:schemeClr val="bg2"/>
                </a:solidFill>
                <a:latin typeface="+mj-lt"/>
              </a:rPr>
              <a:t>Introduction</a:t>
            </a:r>
            <a:endParaRPr lang="en-US" b="1">
              <a:solidFill>
                <a:schemeClr val="bg2"/>
              </a:solidFill>
              <a:latin typeface="+mj-lt"/>
            </a:endParaRPr>
          </a:p>
        </p:txBody>
      </p:sp>
      <p:sp>
        <p:nvSpPr>
          <p:cNvPr id="30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7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7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4"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6"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90" name="Rectangle 1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92" name="Rectangle 2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7" name="Rectangle 3"/>
          <p:cNvSpPr>
            <a:spLocks noChangeArrowheads="1"/>
          </p:cNvSpPr>
          <p:nvPr/>
        </p:nvSpPr>
        <p:spPr bwMode="auto">
          <a:xfrm>
            <a:off x="0" y="847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847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3" name="Rectangle 9"/>
          <p:cNvSpPr>
            <a:spLocks noChangeArrowheads="1"/>
          </p:cNvSpPr>
          <p:nvPr/>
        </p:nvSpPr>
        <p:spPr bwMode="auto">
          <a:xfrm>
            <a:off x="0" y="847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35"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3" name="Rectangle 3"/>
          <p:cNvSpPr>
            <a:spLocks noChangeArrowheads="1"/>
          </p:cNvSpPr>
          <p:nvPr/>
        </p:nvSpPr>
        <p:spPr bwMode="auto">
          <a:xfrm>
            <a:off x="0" y="1228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5845"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6" name="Rectangle 6"/>
          <p:cNvSpPr>
            <a:spLocks noChangeArrowheads="1"/>
          </p:cNvSpPr>
          <p:nvPr/>
        </p:nvSpPr>
        <p:spPr bwMode="auto">
          <a:xfrm>
            <a:off x="0" y="1228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58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9" name="Rectangle 9"/>
          <p:cNvSpPr>
            <a:spLocks noChangeArrowheads="1"/>
          </p:cNvSpPr>
          <p:nvPr/>
        </p:nvSpPr>
        <p:spPr bwMode="auto">
          <a:xfrm>
            <a:off x="0" y="1228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57232"/>
            <a:ext cx="8229600" cy="5268931"/>
          </a:xfrm>
        </p:spPr>
        <p:txBody>
          <a:bodyPr/>
          <a:lstStyle/>
          <a:p>
            <a:pPr>
              <a:buNone/>
            </a:pPr>
            <a:r>
              <a:rPr lang="en-US" sz="2400" b="1" dirty="0" smtClean="0">
                <a:solidFill>
                  <a:srgbClr val="E20246"/>
                </a:solidFill>
              </a:rPr>
              <a:t>Export prices by level of income of source markets</a:t>
            </a:r>
          </a:p>
          <a:p>
            <a:endParaRPr lang="en-US" sz="2000" dirty="0" smtClean="0"/>
          </a:p>
          <a:p>
            <a:endParaRPr lang="es-UY" sz="2000" dirty="0" smtClean="0"/>
          </a:p>
          <a:p>
            <a:pPr lvl="1"/>
            <a:endParaRPr lang="en-US" sz="2000" b="1" dirty="0" smtClean="0"/>
          </a:p>
        </p:txBody>
      </p:sp>
      <p:sp>
        <p:nvSpPr>
          <p:cNvPr id="5" name="TextBox 4"/>
          <p:cNvSpPr txBox="1"/>
          <p:nvPr/>
        </p:nvSpPr>
        <p:spPr>
          <a:xfrm>
            <a:off x="5286380" y="57346"/>
            <a:ext cx="3772146" cy="461665"/>
          </a:xfrm>
          <a:prstGeom prst="rect">
            <a:avLst/>
          </a:prstGeom>
          <a:noFill/>
        </p:spPr>
        <p:txBody>
          <a:bodyPr wrap="square" rtlCol="0">
            <a:spAutoFit/>
          </a:bodyPr>
          <a:lstStyle/>
          <a:p>
            <a:pPr algn="r"/>
            <a:r>
              <a:rPr lang="en-US" b="1" dirty="0" smtClean="0">
                <a:solidFill>
                  <a:schemeClr val="bg2"/>
                </a:solidFill>
                <a:latin typeface="+mj-lt"/>
              </a:rPr>
              <a:t>Results</a:t>
            </a:r>
            <a:endParaRPr lang="en-US" b="1" dirty="0">
              <a:solidFill>
                <a:schemeClr val="bg2"/>
              </a:solidFill>
              <a:latin typeface="+mj-lt"/>
            </a:endParaRPr>
          </a:p>
        </p:txBody>
      </p:sp>
      <p:sp>
        <p:nvSpPr>
          <p:cNvPr id="30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7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7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4"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6"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90" name="Rectangle 1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92" name="Rectangle 2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7" name="Rectangle 3"/>
          <p:cNvSpPr>
            <a:spLocks noChangeArrowheads="1"/>
          </p:cNvSpPr>
          <p:nvPr/>
        </p:nvSpPr>
        <p:spPr bwMode="auto">
          <a:xfrm>
            <a:off x="0" y="847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847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3" name="Rectangle 9"/>
          <p:cNvSpPr>
            <a:spLocks noChangeArrowheads="1"/>
          </p:cNvSpPr>
          <p:nvPr/>
        </p:nvSpPr>
        <p:spPr bwMode="auto">
          <a:xfrm>
            <a:off x="0" y="847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35"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3" name="Rectangle 3"/>
          <p:cNvSpPr>
            <a:spLocks noChangeArrowheads="1"/>
          </p:cNvSpPr>
          <p:nvPr/>
        </p:nvSpPr>
        <p:spPr bwMode="auto">
          <a:xfrm>
            <a:off x="0" y="1228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5845"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6" name="Rectangle 6"/>
          <p:cNvSpPr>
            <a:spLocks noChangeArrowheads="1"/>
          </p:cNvSpPr>
          <p:nvPr/>
        </p:nvSpPr>
        <p:spPr bwMode="auto">
          <a:xfrm>
            <a:off x="0" y="1228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58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9" name="Rectangle 9"/>
          <p:cNvSpPr>
            <a:spLocks noChangeArrowheads="1"/>
          </p:cNvSpPr>
          <p:nvPr/>
        </p:nvSpPr>
        <p:spPr bwMode="auto">
          <a:xfrm>
            <a:off x="0" y="1228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2050" name="Picture 2"/>
          <p:cNvPicPr>
            <a:picLocks noChangeAspect="1" noChangeArrowheads="1"/>
          </p:cNvPicPr>
          <p:nvPr/>
        </p:nvPicPr>
        <p:blipFill>
          <a:blip r:embed="rId2" cstate="print"/>
          <a:srcRect/>
          <a:stretch>
            <a:fillRect/>
          </a:stretch>
        </p:blipFill>
        <p:spPr bwMode="auto">
          <a:xfrm>
            <a:off x="3603966" y="1500174"/>
            <a:ext cx="5454560" cy="5006988"/>
          </a:xfrm>
          <a:prstGeom prst="rect">
            <a:avLst/>
          </a:prstGeom>
          <a:noFill/>
          <a:ln w="9525">
            <a:noFill/>
            <a:miter lim="800000"/>
            <a:headEnd/>
            <a:tailEnd/>
          </a:ln>
          <a:effectLst/>
        </p:spPr>
      </p:pic>
      <p:sp>
        <p:nvSpPr>
          <p:cNvPr id="31" name="Content Placeholder 2"/>
          <p:cNvSpPr txBox="1">
            <a:spLocks/>
          </p:cNvSpPr>
          <p:nvPr/>
        </p:nvSpPr>
        <p:spPr bwMode="auto">
          <a:xfrm>
            <a:off x="428596" y="1500174"/>
            <a:ext cx="3143272" cy="485778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a:spcBef>
                <a:spcPct val="20000"/>
              </a:spcBef>
              <a:buFontTx/>
              <a:buChar char="•"/>
            </a:pPr>
            <a:r>
              <a:rPr lang="en-US" sz="2000" kern="0" dirty="0">
                <a:latin typeface="+mj-lt"/>
              </a:rPr>
              <a:t>I</a:t>
            </a:r>
            <a:r>
              <a:rPr lang="en-US" sz="2000" kern="0" dirty="0" smtClean="0">
                <a:latin typeface="+mj-lt"/>
              </a:rPr>
              <a:t>mports originated form higher income countries have a positive impact on the firms’ average export prices.</a:t>
            </a:r>
          </a:p>
          <a:p>
            <a:pPr marL="342900" lvl="0" indent="-342900">
              <a:spcBef>
                <a:spcPct val="20000"/>
              </a:spcBef>
              <a:buFontTx/>
              <a:buChar char="•"/>
            </a:pPr>
            <a:endParaRPr lang="en-US" sz="1600" kern="0" dirty="0" smtClean="0">
              <a:latin typeface="+mj-lt"/>
            </a:endParaRPr>
          </a:p>
          <a:p>
            <a:pPr marL="342900" lvl="0" indent="-342900">
              <a:spcBef>
                <a:spcPct val="20000"/>
              </a:spcBef>
              <a:buFontTx/>
              <a:buChar char="•"/>
            </a:pPr>
            <a:r>
              <a:rPr lang="en-US" sz="2000" kern="0" dirty="0" smtClean="0">
                <a:latin typeface="+mj-lt"/>
              </a:rPr>
              <a:t>Average distance to source countries is negatively correlated with export prices.</a:t>
            </a:r>
          </a:p>
          <a:p>
            <a:pPr marL="742950" lvl="1" indent="-285750">
              <a:spcBef>
                <a:spcPct val="20000"/>
              </a:spcBef>
              <a:buFontTx/>
              <a:buChar char="–"/>
            </a:pPr>
            <a:r>
              <a:rPr lang="en-US" sz="1800" kern="0" dirty="0" smtClean="0">
                <a:latin typeface="+mj-lt"/>
              </a:rPr>
              <a:t>This result could be driven by the positive correlation between distance and income in Uruguay. Melitz &amp; </a:t>
            </a:r>
            <a:r>
              <a:rPr lang="en-US" sz="1800" kern="0" dirty="0" err="1" smtClean="0">
                <a:latin typeface="+mj-lt"/>
              </a:rPr>
              <a:t>Ottaviano</a:t>
            </a:r>
            <a:r>
              <a:rPr lang="en-US" sz="1800" kern="0" dirty="0" smtClean="0">
                <a:latin typeface="+mj-lt"/>
              </a:rPr>
              <a:t>, 2008.</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57232"/>
            <a:ext cx="8229600" cy="5268931"/>
          </a:xfrm>
        </p:spPr>
        <p:txBody>
          <a:bodyPr/>
          <a:lstStyle/>
          <a:p>
            <a:endParaRPr lang="en-US" sz="2800" dirty="0" smtClean="0"/>
          </a:p>
          <a:p>
            <a:r>
              <a:rPr lang="en-US" sz="2800" dirty="0" smtClean="0">
                <a:solidFill>
                  <a:schemeClr val="bg2"/>
                </a:solidFill>
              </a:rPr>
              <a:t>Introduction</a:t>
            </a:r>
          </a:p>
          <a:p>
            <a:r>
              <a:rPr lang="en-US" sz="2800" dirty="0" smtClean="0">
                <a:solidFill>
                  <a:schemeClr val="bg2"/>
                </a:solidFill>
              </a:rPr>
              <a:t>Literature review</a:t>
            </a:r>
          </a:p>
          <a:p>
            <a:r>
              <a:rPr lang="en-US" sz="2800" dirty="0" smtClean="0">
                <a:solidFill>
                  <a:schemeClr val="bg2"/>
                </a:solidFill>
              </a:rPr>
              <a:t>Data and stylized facts</a:t>
            </a:r>
          </a:p>
          <a:p>
            <a:r>
              <a:rPr lang="en-US" sz="2800" dirty="0" smtClean="0">
                <a:solidFill>
                  <a:schemeClr val="bg2"/>
                </a:solidFill>
              </a:rPr>
              <a:t>Methodology</a:t>
            </a:r>
          </a:p>
          <a:p>
            <a:r>
              <a:rPr lang="en-US" sz="2800" dirty="0" smtClean="0">
                <a:solidFill>
                  <a:schemeClr val="bg2"/>
                </a:solidFill>
              </a:rPr>
              <a:t>Identification strategy</a:t>
            </a:r>
          </a:p>
          <a:p>
            <a:r>
              <a:rPr lang="en-US" sz="2800" dirty="0" smtClean="0">
                <a:solidFill>
                  <a:schemeClr val="bg2"/>
                </a:solidFill>
              </a:rPr>
              <a:t>Descriptive analysis</a:t>
            </a:r>
          </a:p>
          <a:p>
            <a:r>
              <a:rPr lang="en-US" sz="2800" dirty="0" smtClean="0">
                <a:solidFill>
                  <a:schemeClr val="bg2"/>
                </a:solidFill>
              </a:rPr>
              <a:t>Results</a:t>
            </a:r>
          </a:p>
          <a:p>
            <a:r>
              <a:rPr lang="en-US" sz="2800" b="1" dirty="0" smtClean="0">
                <a:solidFill>
                  <a:srgbClr val="E20246"/>
                </a:solidFill>
              </a:rPr>
              <a:t>Conclusion</a:t>
            </a:r>
            <a:endParaRPr lang="en-US" sz="2800" b="1" dirty="0">
              <a:solidFill>
                <a:srgbClr val="E20246"/>
              </a:solidFill>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lstStyle/>
          <a:p>
            <a:r>
              <a:rPr lang="en-CA" sz="2400" b="1" dirty="0" smtClean="0"/>
              <a:t>Summary results, IV-CUE</a:t>
            </a:r>
            <a:endParaRPr lang="es-UY" sz="2400" b="1"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787972843"/>
              </p:ext>
            </p:extLst>
          </p:nvPr>
        </p:nvGraphicFramePr>
        <p:xfrm>
          <a:off x="755576" y="1412776"/>
          <a:ext cx="7776865" cy="4536493"/>
        </p:xfrm>
        <a:graphic>
          <a:graphicData uri="http://schemas.openxmlformats.org/drawingml/2006/table">
            <a:tbl>
              <a:tblPr/>
              <a:tblGrid>
                <a:gridCol w="4916409"/>
                <a:gridCol w="1430228"/>
                <a:gridCol w="1430228"/>
              </a:tblGrid>
              <a:tr h="348961">
                <a:tc>
                  <a:txBody>
                    <a:bodyPr/>
                    <a:lstStyle/>
                    <a:p>
                      <a:pPr algn="l" fontAlgn="b"/>
                      <a:r>
                        <a:rPr lang="es-UY" sz="1600" b="0" i="0" u="none" strike="noStrike" dirty="0">
                          <a:solidFill>
                            <a:srgbClr val="000000"/>
                          </a:solidFill>
                          <a:effectLst/>
                          <a:latin typeface="Calibri"/>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UY" sz="1600" b="1" i="0" u="none" strike="noStrike">
                          <a:solidFill>
                            <a:srgbClr val="000000"/>
                          </a:solidFill>
                          <a:effectLst/>
                          <a:latin typeface="Calibri"/>
                        </a:rPr>
                        <a:t>Px</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UY" sz="1600" b="1" i="0" u="none" strike="noStrike">
                          <a:solidFill>
                            <a:srgbClr val="000000"/>
                          </a:solidFill>
                          <a:effectLst/>
                          <a:latin typeface="Calibri"/>
                        </a:rPr>
                        <a:t>Pm</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48961">
                <a:tc>
                  <a:txBody>
                    <a:bodyPr/>
                    <a:lstStyle/>
                    <a:p>
                      <a:pPr algn="l" fontAlgn="b"/>
                      <a:r>
                        <a:rPr lang="en-CA" sz="1600" b="0" i="0" u="none" strike="noStrike" dirty="0">
                          <a:solidFill>
                            <a:srgbClr val="000000"/>
                          </a:solidFill>
                          <a:effectLst/>
                          <a:latin typeface="Calibri"/>
                        </a:rPr>
                        <a:t>S</a:t>
                      </a:r>
                      <a:r>
                        <a:rPr lang="en-CA" sz="1600" b="0" i="0" u="none" strike="noStrike" dirty="0" smtClean="0">
                          <a:solidFill>
                            <a:srgbClr val="000000"/>
                          </a:solidFill>
                          <a:effectLst/>
                          <a:latin typeface="Calibri"/>
                        </a:rPr>
                        <a:t>hare </a:t>
                      </a:r>
                      <a:r>
                        <a:rPr lang="en-CA" sz="1600" b="0" i="0" u="none" strike="noStrike" dirty="0">
                          <a:solidFill>
                            <a:srgbClr val="000000"/>
                          </a:solidFill>
                          <a:effectLst/>
                          <a:latin typeface="Calibri"/>
                        </a:rPr>
                        <a:t>of exports to HI</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s-UY" sz="1600" b="1" i="0" u="none" strike="noStrike">
                          <a:solidFill>
                            <a:srgbClr val="000000"/>
                          </a:solidFill>
                          <a:effectLst/>
                          <a:latin typeface="Calibri"/>
                        </a:rPr>
                        <a:t>ns</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r>
                        <a:rPr lang="es-UY" sz="1600" b="1" i="0" u="none" strike="noStrike">
                          <a:solidFill>
                            <a:srgbClr val="000000"/>
                          </a:solidFill>
                          <a:effectLst/>
                          <a:latin typeface="Calibri"/>
                        </a:rPr>
                        <a:t>(-)</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r>
              <a:tr h="348961">
                <a:tc>
                  <a:txBody>
                    <a:bodyPr/>
                    <a:lstStyle/>
                    <a:p>
                      <a:pPr algn="l" fontAlgn="b"/>
                      <a:r>
                        <a:rPr lang="es-UY" sz="1600" b="0" i="0" u="none" strike="noStrike">
                          <a:solidFill>
                            <a:srgbClr val="000000"/>
                          </a:solidFill>
                          <a:effectLst/>
                          <a:latin typeface="Calibri"/>
                        </a:rPr>
                        <a:t>GDP/capita destination</a:t>
                      </a:r>
                    </a:p>
                  </a:txBody>
                  <a:tcPr marL="9525" marR="9525" marT="9525" marB="0" anchor="b">
                    <a:lnL>
                      <a:noFill/>
                    </a:lnL>
                    <a:lnR>
                      <a:noFill/>
                    </a:lnR>
                    <a:lnT>
                      <a:noFill/>
                    </a:lnT>
                    <a:lnB>
                      <a:noFill/>
                    </a:lnB>
                  </a:tcPr>
                </a:tc>
                <a:tc>
                  <a:txBody>
                    <a:bodyPr/>
                    <a:lstStyle/>
                    <a:p>
                      <a:pPr algn="ctr" fontAlgn="b"/>
                      <a:r>
                        <a:rPr lang="es-UY" sz="1600" b="1" i="0" u="none" strike="noStrike">
                          <a:solidFill>
                            <a:srgbClr val="000000"/>
                          </a:solidFill>
                          <a:effectLst/>
                          <a:latin typeface="Calibri"/>
                        </a:rPr>
                        <a:t>ns</a:t>
                      </a:r>
                    </a:p>
                  </a:txBody>
                  <a:tcPr marL="9525" marR="9525" marT="9525" marB="0" anchor="b">
                    <a:lnL>
                      <a:noFill/>
                    </a:lnL>
                    <a:lnR>
                      <a:noFill/>
                    </a:lnR>
                    <a:lnT>
                      <a:noFill/>
                    </a:lnT>
                    <a:lnB>
                      <a:noFill/>
                    </a:lnB>
                  </a:tcPr>
                </a:tc>
                <a:tc>
                  <a:txBody>
                    <a:bodyPr/>
                    <a:lstStyle/>
                    <a:p>
                      <a:pPr algn="ctr" fontAlgn="b"/>
                      <a:r>
                        <a:rPr lang="es-UY" sz="1600" b="1" i="0" u="none" strike="noStrike">
                          <a:solidFill>
                            <a:srgbClr val="000000"/>
                          </a:solidFill>
                          <a:effectLst/>
                          <a:latin typeface="Calibri"/>
                        </a:rPr>
                        <a:t>mixed</a:t>
                      </a:r>
                    </a:p>
                  </a:txBody>
                  <a:tcPr marL="9525" marR="9525" marT="9525" marB="0" anchor="b">
                    <a:lnL>
                      <a:noFill/>
                    </a:lnL>
                    <a:lnR>
                      <a:noFill/>
                    </a:lnR>
                    <a:lnT>
                      <a:noFill/>
                    </a:lnT>
                    <a:lnB>
                      <a:noFill/>
                    </a:lnB>
                  </a:tcPr>
                </a:tc>
              </a:tr>
              <a:tr h="348961">
                <a:tc>
                  <a:txBody>
                    <a:bodyPr/>
                    <a:lstStyle/>
                    <a:p>
                      <a:pPr algn="l" fontAlgn="b"/>
                      <a:r>
                        <a:rPr lang="es-UY" sz="1600" b="0" i="0" u="none" strike="noStrike" dirty="0" err="1">
                          <a:solidFill>
                            <a:srgbClr val="000000"/>
                          </a:solidFill>
                          <a:effectLst/>
                          <a:latin typeface="Calibri"/>
                        </a:rPr>
                        <a:t>E</a:t>
                      </a:r>
                      <a:r>
                        <a:rPr lang="es-UY" sz="1600" b="0" i="0" u="none" strike="noStrike" dirty="0" err="1" smtClean="0">
                          <a:solidFill>
                            <a:srgbClr val="000000"/>
                          </a:solidFill>
                          <a:effectLst/>
                          <a:latin typeface="Calibri"/>
                        </a:rPr>
                        <a:t>xport</a:t>
                      </a:r>
                      <a:r>
                        <a:rPr lang="es-UY" sz="1600" b="0" i="0" u="none" strike="noStrike" dirty="0" smtClean="0">
                          <a:solidFill>
                            <a:srgbClr val="000000"/>
                          </a:solidFill>
                          <a:effectLst/>
                          <a:latin typeface="Calibri"/>
                        </a:rPr>
                        <a:t>/sales</a:t>
                      </a:r>
                      <a:endParaRPr lang="es-UY" sz="1600" b="0" i="0" u="none" strike="noStrike" dirty="0">
                        <a:solidFill>
                          <a:srgbClr val="000000"/>
                        </a:solidFill>
                        <a:effectLst/>
                        <a:latin typeface="Calibri"/>
                      </a:endParaRPr>
                    </a:p>
                  </a:txBody>
                  <a:tcPr marL="9525" marR="9525" marT="9525" marB="0" anchor="b">
                    <a:lnL>
                      <a:noFill/>
                    </a:lnL>
                    <a:lnR>
                      <a:noFill/>
                    </a:lnR>
                    <a:lnT>
                      <a:noFill/>
                    </a:lnT>
                    <a:lnB>
                      <a:noFill/>
                    </a:lnB>
                    <a:solidFill>
                      <a:srgbClr val="E6B8B7"/>
                    </a:solidFill>
                  </a:tcPr>
                </a:tc>
                <a:tc>
                  <a:txBody>
                    <a:bodyPr/>
                    <a:lstStyle/>
                    <a:p>
                      <a:pPr algn="ctr" fontAlgn="b"/>
                      <a:r>
                        <a:rPr lang="es-UY" sz="1600" b="1" i="0" u="none" strike="noStrike">
                          <a:solidFill>
                            <a:srgbClr val="000000"/>
                          </a:solidFill>
                          <a:effectLst/>
                          <a:latin typeface="Calibri"/>
                        </a:rPr>
                        <a:t>(+)</a:t>
                      </a:r>
                    </a:p>
                  </a:txBody>
                  <a:tcPr marL="9525" marR="9525" marT="9525" marB="0" anchor="b">
                    <a:lnL>
                      <a:noFill/>
                    </a:lnL>
                    <a:lnR>
                      <a:noFill/>
                    </a:lnR>
                    <a:lnT>
                      <a:noFill/>
                    </a:lnT>
                    <a:lnB>
                      <a:noFill/>
                    </a:lnB>
                    <a:solidFill>
                      <a:srgbClr val="E6B8B7"/>
                    </a:solidFill>
                  </a:tcPr>
                </a:tc>
                <a:tc>
                  <a:txBody>
                    <a:bodyPr/>
                    <a:lstStyle/>
                    <a:p>
                      <a:pPr algn="ctr" fontAlgn="b"/>
                      <a:r>
                        <a:rPr lang="es-UY" sz="1600" b="1" i="0" u="none" strike="noStrike">
                          <a:solidFill>
                            <a:srgbClr val="000000"/>
                          </a:solidFill>
                          <a:effectLst/>
                          <a:latin typeface="Calibri"/>
                        </a:rPr>
                        <a:t>mixed</a:t>
                      </a:r>
                    </a:p>
                  </a:txBody>
                  <a:tcPr marL="9525" marR="9525" marT="9525" marB="0" anchor="b">
                    <a:lnL>
                      <a:noFill/>
                    </a:lnL>
                    <a:lnR>
                      <a:noFill/>
                    </a:lnR>
                    <a:lnT>
                      <a:noFill/>
                    </a:lnT>
                    <a:lnB>
                      <a:noFill/>
                    </a:lnB>
                  </a:tcPr>
                </a:tc>
              </a:tr>
              <a:tr h="348961">
                <a:tc>
                  <a:txBody>
                    <a:bodyPr/>
                    <a:lstStyle/>
                    <a:p>
                      <a:pPr algn="l" fontAlgn="b"/>
                      <a:r>
                        <a:rPr lang="es-UY" sz="1600" b="0" i="0" u="none" strike="noStrike" dirty="0" err="1" smtClean="0">
                          <a:solidFill>
                            <a:srgbClr val="000000"/>
                          </a:solidFill>
                          <a:effectLst/>
                          <a:latin typeface="Calibri"/>
                        </a:rPr>
                        <a:t>Distance</a:t>
                      </a:r>
                      <a:r>
                        <a:rPr lang="es-UY" sz="1600" b="0" i="0" u="none" strike="noStrike" dirty="0" smtClean="0">
                          <a:solidFill>
                            <a:srgbClr val="000000"/>
                          </a:solidFill>
                          <a:effectLst/>
                          <a:latin typeface="Calibri"/>
                        </a:rPr>
                        <a:t> to </a:t>
                      </a:r>
                      <a:r>
                        <a:rPr lang="es-UY" sz="1600" b="0" i="0" u="none" strike="noStrike" dirty="0" err="1">
                          <a:solidFill>
                            <a:srgbClr val="000000"/>
                          </a:solidFill>
                          <a:effectLst/>
                          <a:latin typeface="Calibri"/>
                        </a:rPr>
                        <a:t>destination</a:t>
                      </a:r>
                      <a:endParaRPr lang="es-UY" sz="1600" b="0" i="0" u="none" strike="noStrike" dirty="0">
                        <a:solidFill>
                          <a:srgbClr val="000000"/>
                        </a:solidFill>
                        <a:effectLst/>
                        <a:latin typeface="Calibri"/>
                      </a:endParaRPr>
                    </a:p>
                  </a:txBody>
                  <a:tcPr marL="9525" marR="9525" marT="9525" marB="0" anchor="b">
                    <a:lnL>
                      <a:noFill/>
                    </a:lnL>
                    <a:lnR>
                      <a:noFill/>
                    </a:lnR>
                    <a:lnT>
                      <a:noFill/>
                    </a:lnT>
                    <a:lnB>
                      <a:noFill/>
                    </a:lnB>
                  </a:tcPr>
                </a:tc>
                <a:tc>
                  <a:txBody>
                    <a:bodyPr/>
                    <a:lstStyle/>
                    <a:p>
                      <a:pPr algn="ctr" fontAlgn="b"/>
                      <a:r>
                        <a:rPr lang="es-UY" sz="1600" b="1" i="0" u="none" strike="noStrike">
                          <a:solidFill>
                            <a:srgbClr val="000000"/>
                          </a:solidFill>
                          <a:effectLst/>
                          <a:latin typeface="Calibri"/>
                        </a:rPr>
                        <a:t>ns</a:t>
                      </a:r>
                    </a:p>
                  </a:txBody>
                  <a:tcPr marL="9525" marR="9525" marT="9525" marB="0" anchor="b">
                    <a:lnL>
                      <a:noFill/>
                    </a:lnL>
                    <a:lnR>
                      <a:noFill/>
                    </a:lnR>
                    <a:lnT>
                      <a:noFill/>
                    </a:lnT>
                    <a:lnB>
                      <a:noFill/>
                    </a:lnB>
                  </a:tcPr>
                </a:tc>
                <a:tc>
                  <a:txBody>
                    <a:bodyPr/>
                    <a:lstStyle/>
                    <a:p>
                      <a:pPr algn="ctr" fontAlgn="b"/>
                      <a:r>
                        <a:rPr lang="es-UY" sz="1600" b="1" i="0" u="none" strike="noStrike">
                          <a:solidFill>
                            <a:srgbClr val="000000"/>
                          </a:solidFill>
                          <a:effectLst/>
                          <a:latin typeface="Calibri"/>
                        </a:rPr>
                        <a:t>ns</a:t>
                      </a:r>
                    </a:p>
                  </a:txBody>
                  <a:tcPr marL="9525" marR="9525" marT="9525" marB="0" anchor="b">
                    <a:lnL>
                      <a:noFill/>
                    </a:lnL>
                    <a:lnR>
                      <a:noFill/>
                    </a:lnR>
                    <a:lnT>
                      <a:noFill/>
                    </a:lnT>
                    <a:lnB>
                      <a:noFill/>
                    </a:lnB>
                  </a:tcPr>
                </a:tc>
              </a:tr>
              <a:tr h="348961">
                <a:tc>
                  <a:txBody>
                    <a:bodyPr/>
                    <a:lstStyle/>
                    <a:p>
                      <a:pPr algn="l" fontAlgn="b"/>
                      <a:r>
                        <a:rPr lang="es-UY" sz="1600" b="0" i="0" u="none" strike="noStrike">
                          <a:solidFill>
                            <a:srgbClr val="000000"/>
                          </a:solidFill>
                          <a:effectLst/>
                          <a:latin typeface="Calibri"/>
                        </a:rPr>
                        <a:t>TFP</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solidFill>
                      <a:srgbClr val="E6B8B7"/>
                    </a:solidFill>
                  </a:tcPr>
                </a:tc>
                <a:tc>
                  <a:txBody>
                    <a:bodyPr/>
                    <a:lstStyle/>
                    <a:p>
                      <a:pPr algn="ctr" fontAlgn="b"/>
                      <a:r>
                        <a:rPr lang="es-UY" sz="1600" b="1" i="0" u="none" strike="noStrike">
                          <a:solidFill>
                            <a:srgbClr val="000000"/>
                          </a:solidFill>
                          <a:effectLst/>
                          <a:latin typeface="Calibri"/>
                        </a:rPr>
                        <a:t>(-)</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solidFill>
                      <a:srgbClr val="E6B8B7"/>
                    </a:solidFill>
                  </a:tcPr>
                </a:tc>
                <a:tc>
                  <a:txBody>
                    <a:bodyPr/>
                    <a:lstStyle/>
                    <a:p>
                      <a:pPr algn="ctr" fontAlgn="b"/>
                      <a:r>
                        <a:rPr lang="es-UY" sz="1600" b="1" i="0" u="none" strike="noStrike" dirty="0" err="1">
                          <a:solidFill>
                            <a:srgbClr val="000000"/>
                          </a:solidFill>
                          <a:effectLst/>
                          <a:latin typeface="Calibri"/>
                        </a:rPr>
                        <a:t>ns</a:t>
                      </a:r>
                      <a:endParaRPr lang="es-UY" sz="1600" b="1" i="0" u="none" strike="noStrike" dirty="0">
                        <a:solidFill>
                          <a:srgbClr val="000000"/>
                        </a:solidFill>
                        <a:effectLst/>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r>
              <a:tr h="348961">
                <a:tc>
                  <a:txBody>
                    <a:bodyPr/>
                    <a:lstStyle/>
                    <a:p>
                      <a:pPr algn="l" fontAlgn="b"/>
                      <a:endParaRPr lang="es-UY" sz="1600" b="0" i="0" u="none" strike="noStrike">
                        <a:solidFill>
                          <a:srgbClr val="000000"/>
                        </a:solidFill>
                        <a:effectLst/>
                        <a:latin typeface="Calibri"/>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s-UY" sz="1600" b="0" i="0" u="none" strike="noStrike">
                        <a:solidFill>
                          <a:srgbClr val="000000"/>
                        </a:solidFill>
                        <a:effectLst/>
                        <a:latin typeface="Calibri"/>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es-UY" sz="1600" b="0" i="0" u="none" strike="noStrike">
                        <a:solidFill>
                          <a:srgbClr val="000000"/>
                        </a:solidFill>
                        <a:effectLst/>
                        <a:latin typeface="Calibri"/>
                      </a:endParaRP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48961">
                <a:tc>
                  <a:txBody>
                    <a:bodyPr/>
                    <a:lstStyle/>
                    <a:p>
                      <a:pPr algn="l" fontAlgn="b"/>
                      <a:r>
                        <a:rPr lang="es-UY" sz="1600" b="0" i="0" u="none" strike="noStrike">
                          <a:solidFill>
                            <a:srgbClr val="000000"/>
                          </a:solidFill>
                          <a:effectLst/>
                          <a:latin typeface="Calibri"/>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UY" sz="1600" b="1" i="0" u="none" strike="noStrike">
                          <a:solidFill>
                            <a:srgbClr val="000000"/>
                          </a:solidFill>
                          <a:effectLst/>
                          <a:latin typeface="Calibri"/>
                        </a:rPr>
                        <a:t>Px</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UY" sz="1600" b="1" i="0" u="none" strike="noStrike">
                          <a:solidFill>
                            <a:srgbClr val="000000"/>
                          </a:solidFill>
                          <a:effectLst/>
                          <a:latin typeface="Calibri"/>
                        </a:rPr>
                        <a:t>Pm</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48961">
                <a:tc>
                  <a:txBody>
                    <a:bodyPr/>
                    <a:lstStyle/>
                    <a:p>
                      <a:pPr algn="l" fontAlgn="b"/>
                      <a:r>
                        <a:rPr lang="en-CA" sz="1600" b="0" i="0" u="none" strike="noStrike" dirty="0">
                          <a:solidFill>
                            <a:srgbClr val="000000"/>
                          </a:solidFill>
                          <a:effectLst/>
                          <a:latin typeface="Calibri"/>
                        </a:rPr>
                        <a:t>S</a:t>
                      </a:r>
                      <a:r>
                        <a:rPr lang="en-CA" sz="1600" b="0" i="0" u="none" strike="noStrike" dirty="0" smtClean="0">
                          <a:solidFill>
                            <a:srgbClr val="000000"/>
                          </a:solidFill>
                          <a:effectLst/>
                          <a:latin typeface="Calibri"/>
                        </a:rPr>
                        <a:t>hare </a:t>
                      </a:r>
                      <a:r>
                        <a:rPr lang="en-CA" sz="1600" b="0" i="0" u="none" strike="noStrike" dirty="0">
                          <a:solidFill>
                            <a:srgbClr val="000000"/>
                          </a:solidFill>
                          <a:effectLst/>
                          <a:latin typeface="Calibri"/>
                        </a:rPr>
                        <a:t>of imports from HI</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solidFill>
                      <a:srgbClr val="B7DEE8"/>
                    </a:solidFill>
                  </a:tcPr>
                </a:tc>
                <a:tc>
                  <a:txBody>
                    <a:bodyPr/>
                    <a:lstStyle/>
                    <a:p>
                      <a:pPr algn="ctr" fontAlgn="b"/>
                      <a:r>
                        <a:rPr lang="es-UY" sz="1600" b="1" i="0" u="none" strike="noStrike">
                          <a:solidFill>
                            <a:srgbClr val="000000"/>
                          </a:solidFill>
                          <a:effectLst/>
                          <a:latin typeface="Calibri"/>
                        </a:rPr>
                        <a:t>(+)</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solidFill>
                      <a:srgbClr val="B7DEE8"/>
                    </a:solidFill>
                  </a:tcPr>
                </a:tc>
                <a:tc>
                  <a:txBody>
                    <a:bodyPr/>
                    <a:lstStyle/>
                    <a:p>
                      <a:pPr algn="ctr" fontAlgn="b"/>
                      <a:r>
                        <a:rPr lang="es-UY" sz="1600" b="1" i="0" u="none" strike="noStrike">
                          <a:solidFill>
                            <a:srgbClr val="000000"/>
                          </a:solidFill>
                          <a:effectLst/>
                          <a:latin typeface="Calibri"/>
                        </a:rPr>
                        <a:t>(+)</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solidFill>
                      <a:srgbClr val="B7DEE8"/>
                    </a:solidFill>
                  </a:tcPr>
                </a:tc>
              </a:tr>
              <a:tr h="348961">
                <a:tc>
                  <a:txBody>
                    <a:bodyPr/>
                    <a:lstStyle/>
                    <a:p>
                      <a:pPr algn="l" fontAlgn="b"/>
                      <a:r>
                        <a:rPr lang="es-UY" sz="1600" b="0" i="0" u="none" strike="noStrike">
                          <a:solidFill>
                            <a:srgbClr val="000000"/>
                          </a:solidFill>
                          <a:effectLst/>
                          <a:latin typeface="Calibri"/>
                        </a:rPr>
                        <a:t>GDP/capita source </a:t>
                      </a:r>
                    </a:p>
                  </a:txBody>
                  <a:tcPr marL="9525" marR="9525" marT="9525" marB="0" anchor="b">
                    <a:lnL>
                      <a:noFill/>
                    </a:lnL>
                    <a:lnR>
                      <a:noFill/>
                    </a:lnR>
                    <a:lnT>
                      <a:noFill/>
                    </a:lnT>
                    <a:lnB>
                      <a:noFill/>
                    </a:lnB>
                    <a:solidFill>
                      <a:srgbClr val="B7DEE8"/>
                    </a:solidFill>
                  </a:tcPr>
                </a:tc>
                <a:tc>
                  <a:txBody>
                    <a:bodyPr/>
                    <a:lstStyle/>
                    <a:p>
                      <a:pPr algn="ctr" fontAlgn="b"/>
                      <a:r>
                        <a:rPr lang="es-UY" sz="1600" b="1" i="0" u="none" strike="noStrike">
                          <a:solidFill>
                            <a:srgbClr val="000000"/>
                          </a:solidFill>
                          <a:effectLst/>
                          <a:latin typeface="Calibri"/>
                        </a:rPr>
                        <a:t>(+)</a:t>
                      </a:r>
                    </a:p>
                  </a:txBody>
                  <a:tcPr marL="9525" marR="9525" marT="9525" marB="0" anchor="b">
                    <a:lnL>
                      <a:noFill/>
                    </a:lnL>
                    <a:lnR>
                      <a:noFill/>
                    </a:lnR>
                    <a:lnT>
                      <a:noFill/>
                    </a:lnT>
                    <a:lnB>
                      <a:noFill/>
                    </a:lnB>
                    <a:solidFill>
                      <a:srgbClr val="B7DEE8"/>
                    </a:solidFill>
                  </a:tcPr>
                </a:tc>
                <a:tc>
                  <a:txBody>
                    <a:bodyPr/>
                    <a:lstStyle/>
                    <a:p>
                      <a:pPr algn="ctr" fontAlgn="b"/>
                      <a:r>
                        <a:rPr lang="es-UY" sz="1600" b="1" i="0" u="none" strike="noStrike">
                          <a:solidFill>
                            <a:srgbClr val="000000"/>
                          </a:solidFill>
                          <a:effectLst/>
                          <a:latin typeface="Calibri"/>
                        </a:rPr>
                        <a:t>(+)</a:t>
                      </a:r>
                    </a:p>
                  </a:txBody>
                  <a:tcPr marL="9525" marR="9525" marT="9525" marB="0" anchor="b">
                    <a:lnL>
                      <a:noFill/>
                    </a:lnL>
                    <a:lnR>
                      <a:noFill/>
                    </a:lnR>
                    <a:lnT>
                      <a:noFill/>
                    </a:lnT>
                    <a:lnB>
                      <a:noFill/>
                    </a:lnB>
                    <a:solidFill>
                      <a:srgbClr val="B7DEE8"/>
                    </a:solidFill>
                  </a:tcPr>
                </a:tc>
              </a:tr>
              <a:tr h="348961">
                <a:tc>
                  <a:txBody>
                    <a:bodyPr/>
                    <a:lstStyle/>
                    <a:p>
                      <a:pPr algn="l" fontAlgn="b"/>
                      <a:r>
                        <a:rPr lang="es-UY" sz="1600" b="0" i="0" u="none" strike="noStrike" dirty="0" err="1">
                          <a:solidFill>
                            <a:srgbClr val="000000"/>
                          </a:solidFill>
                          <a:effectLst/>
                          <a:latin typeface="Calibri"/>
                        </a:rPr>
                        <a:t>I</a:t>
                      </a:r>
                      <a:r>
                        <a:rPr lang="es-UY" sz="1600" b="0" i="0" u="none" strike="noStrike" dirty="0" err="1" smtClean="0">
                          <a:solidFill>
                            <a:srgbClr val="000000"/>
                          </a:solidFill>
                          <a:effectLst/>
                          <a:latin typeface="Calibri"/>
                        </a:rPr>
                        <a:t>mports</a:t>
                      </a:r>
                      <a:r>
                        <a:rPr lang="es-UY" sz="1600" b="0" i="0" u="none" strike="noStrike" dirty="0" smtClean="0">
                          <a:solidFill>
                            <a:srgbClr val="000000"/>
                          </a:solidFill>
                          <a:effectLst/>
                          <a:latin typeface="Calibri"/>
                        </a:rPr>
                        <a:t>/input </a:t>
                      </a:r>
                      <a:r>
                        <a:rPr lang="es-UY" sz="1600" b="0" i="0" u="none" strike="noStrike" dirty="0" err="1">
                          <a:solidFill>
                            <a:srgbClr val="000000"/>
                          </a:solidFill>
                          <a:effectLst/>
                          <a:latin typeface="Calibri"/>
                        </a:rPr>
                        <a:t>purchases</a:t>
                      </a:r>
                      <a:endParaRPr lang="es-UY" sz="1600" b="0" i="0" u="none" strike="noStrike" dirty="0">
                        <a:solidFill>
                          <a:srgbClr val="000000"/>
                        </a:solidFill>
                        <a:effectLst/>
                        <a:latin typeface="Calibri"/>
                      </a:endParaRPr>
                    </a:p>
                  </a:txBody>
                  <a:tcPr marL="9525" marR="9525" marT="9525" marB="0" anchor="b">
                    <a:lnL>
                      <a:noFill/>
                    </a:lnL>
                    <a:lnR>
                      <a:noFill/>
                    </a:lnR>
                    <a:lnT>
                      <a:noFill/>
                    </a:lnT>
                    <a:lnB>
                      <a:noFill/>
                    </a:lnB>
                  </a:tcPr>
                </a:tc>
                <a:tc>
                  <a:txBody>
                    <a:bodyPr/>
                    <a:lstStyle/>
                    <a:p>
                      <a:pPr algn="ctr" fontAlgn="b"/>
                      <a:r>
                        <a:rPr lang="es-UY" sz="1600" b="1" i="0" u="none" strike="noStrike">
                          <a:solidFill>
                            <a:srgbClr val="000000"/>
                          </a:solidFill>
                          <a:effectLst/>
                          <a:latin typeface="Calibri"/>
                        </a:rPr>
                        <a:t>ns</a:t>
                      </a:r>
                    </a:p>
                  </a:txBody>
                  <a:tcPr marL="9525" marR="9525" marT="9525" marB="0" anchor="b">
                    <a:lnL>
                      <a:noFill/>
                    </a:lnL>
                    <a:lnR>
                      <a:noFill/>
                    </a:lnR>
                    <a:lnT>
                      <a:noFill/>
                    </a:lnT>
                    <a:lnB>
                      <a:noFill/>
                    </a:lnB>
                  </a:tcPr>
                </a:tc>
                <a:tc>
                  <a:txBody>
                    <a:bodyPr/>
                    <a:lstStyle/>
                    <a:p>
                      <a:pPr algn="ctr" fontAlgn="b"/>
                      <a:r>
                        <a:rPr lang="es-UY" sz="1600" b="1" i="0" u="none" strike="noStrike">
                          <a:solidFill>
                            <a:srgbClr val="000000"/>
                          </a:solidFill>
                          <a:effectLst/>
                          <a:latin typeface="Calibri"/>
                        </a:rPr>
                        <a:t>ns</a:t>
                      </a:r>
                    </a:p>
                  </a:txBody>
                  <a:tcPr marL="9525" marR="9525" marT="9525" marB="0" anchor="b">
                    <a:lnL>
                      <a:noFill/>
                    </a:lnL>
                    <a:lnR>
                      <a:noFill/>
                    </a:lnR>
                    <a:lnT>
                      <a:noFill/>
                    </a:lnT>
                    <a:lnB>
                      <a:noFill/>
                    </a:lnB>
                  </a:tcPr>
                </a:tc>
              </a:tr>
              <a:tr h="348961">
                <a:tc>
                  <a:txBody>
                    <a:bodyPr/>
                    <a:lstStyle/>
                    <a:p>
                      <a:pPr algn="l" fontAlgn="b"/>
                      <a:r>
                        <a:rPr lang="es-UY" sz="1600" b="0" i="0" u="none" strike="noStrike" dirty="0" err="1">
                          <a:solidFill>
                            <a:srgbClr val="000000"/>
                          </a:solidFill>
                          <a:effectLst/>
                          <a:latin typeface="Calibri"/>
                        </a:rPr>
                        <a:t>D</a:t>
                      </a:r>
                      <a:r>
                        <a:rPr lang="es-UY" sz="1600" b="0" i="0" u="none" strike="noStrike" dirty="0" err="1" smtClean="0">
                          <a:solidFill>
                            <a:srgbClr val="000000"/>
                          </a:solidFill>
                          <a:effectLst/>
                          <a:latin typeface="Calibri"/>
                        </a:rPr>
                        <a:t>istance</a:t>
                      </a:r>
                      <a:r>
                        <a:rPr lang="es-UY" sz="1600" b="0" i="0" u="none" strike="noStrike" dirty="0" smtClean="0">
                          <a:solidFill>
                            <a:srgbClr val="000000"/>
                          </a:solidFill>
                          <a:effectLst/>
                          <a:latin typeface="Calibri"/>
                        </a:rPr>
                        <a:t> </a:t>
                      </a:r>
                      <a:r>
                        <a:rPr lang="es-UY" sz="1600" b="0" i="0" u="none" strike="noStrike" dirty="0">
                          <a:solidFill>
                            <a:srgbClr val="000000"/>
                          </a:solidFill>
                          <a:effectLst/>
                          <a:latin typeface="Calibri"/>
                        </a:rPr>
                        <a:t>to </a:t>
                      </a:r>
                      <a:r>
                        <a:rPr lang="es-UY" sz="1600" b="0" i="0" u="none" strike="noStrike" dirty="0" err="1">
                          <a:solidFill>
                            <a:srgbClr val="000000"/>
                          </a:solidFill>
                          <a:effectLst/>
                          <a:latin typeface="Calibri"/>
                        </a:rPr>
                        <a:t>the</a:t>
                      </a:r>
                      <a:r>
                        <a:rPr lang="es-UY" sz="1600" b="0" i="0" u="none" strike="noStrike" dirty="0">
                          <a:solidFill>
                            <a:srgbClr val="000000"/>
                          </a:solidFill>
                          <a:effectLst/>
                          <a:latin typeface="Calibri"/>
                        </a:rPr>
                        <a:t> </a:t>
                      </a:r>
                      <a:r>
                        <a:rPr lang="es-UY" sz="1600" b="0" i="0" u="none" strike="noStrike" dirty="0" err="1">
                          <a:solidFill>
                            <a:srgbClr val="000000"/>
                          </a:solidFill>
                          <a:effectLst/>
                          <a:latin typeface="Calibri"/>
                        </a:rPr>
                        <a:t>source</a:t>
                      </a:r>
                      <a:endParaRPr lang="es-UY" sz="1600" b="0" i="0" u="none" strike="noStrike" dirty="0">
                        <a:solidFill>
                          <a:srgbClr val="000000"/>
                        </a:solidFill>
                        <a:effectLst/>
                        <a:latin typeface="Calibri"/>
                      </a:endParaRPr>
                    </a:p>
                  </a:txBody>
                  <a:tcPr marL="9525" marR="9525" marT="9525" marB="0" anchor="b">
                    <a:lnL>
                      <a:noFill/>
                    </a:lnL>
                    <a:lnR>
                      <a:noFill/>
                    </a:lnR>
                    <a:lnT>
                      <a:noFill/>
                    </a:lnT>
                    <a:lnB>
                      <a:noFill/>
                    </a:lnB>
                  </a:tcPr>
                </a:tc>
                <a:tc>
                  <a:txBody>
                    <a:bodyPr/>
                    <a:lstStyle/>
                    <a:p>
                      <a:pPr algn="ctr" fontAlgn="b"/>
                      <a:r>
                        <a:rPr lang="es-UY" sz="1600" b="1" i="0" u="none" strike="noStrike">
                          <a:solidFill>
                            <a:srgbClr val="000000"/>
                          </a:solidFill>
                          <a:effectLst/>
                          <a:latin typeface="Calibri"/>
                        </a:rPr>
                        <a:t>(-)</a:t>
                      </a:r>
                    </a:p>
                  </a:txBody>
                  <a:tcPr marL="9525" marR="9525" marT="9525" marB="0" anchor="b">
                    <a:lnL>
                      <a:noFill/>
                    </a:lnL>
                    <a:lnR>
                      <a:noFill/>
                    </a:lnR>
                    <a:lnT>
                      <a:noFill/>
                    </a:lnT>
                    <a:lnB>
                      <a:noFill/>
                    </a:lnB>
                  </a:tcPr>
                </a:tc>
                <a:tc>
                  <a:txBody>
                    <a:bodyPr/>
                    <a:lstStyle/>
                    <a:p>
                      <a:pPr algn="ctr" fontAlgn="b"/>
                      <a:r>
                        <a:rPr lang="es-UY" sz="1600" b="1" i="0" u="none" strike="noStrike">
                          <a:solidFill>
                            <a:srgbClr val="000000"/>
                          </a:solidFill>
                          <a:effectLst/>
                          <a:latin typeface="Calibri"/>
                        </a:rPr>
                        <a:t>mixed</a:t>
                      </a:r>
                    </a:p>
                  </a:txBody>
                  <a:tcPr marL="9525" marR="9525" marT="9525" marB="0" anchor="b">
                    <a:lnL>
                      <a:noFill/>
                    </a:lnL>
                    <a:lnR>
                      <a:noFill/>
                    </a:lnR>
                    <a:lnT>
                      <a:noFill/>
                    </a:lnT>
                    <a:lnB>
                      <a:noFill/>
                    </a:lnB>
                  </a:tcPr>
                </a:tc>
              </a:tr>
              <a:tr h="348961">
                <a:tc>
                  <a:txBody>
                    <a:bodyPr/>
                    <a:lstStyle/>
                    <a:p>
                      <a:pPr algn="l" fontAlgn="b"/>
                      <a:r>
                        <a:rPr lang="es-UY" sz="1600" b="0" i="0" u="none" strike="noStrike">
                          <a:solidFill>
                            <a:srgbClr val="000000"/>
                          </a:solidFill>
                          <a:effectLst/>
                          <a:latin typeface="Calibri"/>
                        </a:rPr>
                        <a:t>TFP</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solidFill>
                      <a:srgbClr val="B7DEE8"/>
                    </a:solidFill>
                  </a:tcPr>
                </a:tc>
                <a:tc>
                  <a:txBody>
                    <a:bodyPr/>
                    <a:lstStyle/>
                    <a:p>
                      <a:pPr algn="ctr" fontAlgn="b"/>
                      <a:r>
                        <a:rPr lang="es-UY" sz="1600" b="1" i="0" u="none" strike="noStrike" dirty="0">
                          <a:solidFill>
                            <a:srgbClr val="000000"/>
                          </a:solidFill>
                          <a:effectLst/>
                          <a:latin typeface="Calibri"/>
                        </a:rPr>
                        <a:t>(-)</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solidFill>
                      <a:srgbClr val="B7DEE8"/>
                    </a:solidFill>
                  </a:tcPr>
                </a:tc>
                <a:tc>
                  <a:txBody>
                    <a:bodyPr/>
                    <a:lstStyle/>
                    <a:p>
                      <a:pPr algn="ctr" fontAlgn="b"/>
                      <a:r>
                        <a:rPr lang="es-UY" sz="1600" b="1" i="0" u="none" strike="noStrike" dirty="0" err="1">
                          <a:solidFill>
                            <a:srgbClr val="000000"/>
                          </a:solidFill>
                          <a:effectLst/>
                          <a:latin typeface="Calibri"/>
                        </a:rPr>
                        <a:t>ns</a:t>
                      </a:r>
                      <a:endParaRPr lang="es-UY" sz="1600" b="1" i="0" u="none" strike="noStrike" dirty="0">
                        <a:solidFill>
                          <a:srgbClr val="000000"/>
                        </a:solidFill>
                        <a:effectLst/>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27966329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57232"/>
            <a:ext cx="8229600" cy="5268931"/>
          </a:xfrm>
        </p:spPr>
        <p:txBody>
          <a:bodyPr/>
          <a:lstStyle/>
          <a:p>
            <a:pPr algn="ctr">
              <a:buNone/>
            </a:pPr>
            <a:r>
              <a:rPr lang="en-US" sz="2400" b="1" dirty="0" smtClean="0">
                <a:solidFill>
                  <a:srgbClr val="E20246"/>
                </a:solidFill>
              </a:rPr>
              <a:t>Preliminary results</a:t>
            </a:r>
          </a:p>
          <a:p>
            <a:endParaRPr lang="es-UY" sz="2000" dirty="0" smtClean="0"/>
          </a:p>
          <a:p>
            <a:r>
              <a:rPr lang="en-US" sz="2000" dirty="0" smtClean="0"/>
              <a:t>Positive effect of importing from high income countries to the quality of imported goods and exported goods (pm and </a:t>
            </a:r>
            <a:r>
              <a:rPr lang="en-US" sz="2000" dirty="0" err="1" smtClean="0"/>
              <a:t>px</a:t>
            </a:r>
            <a:r>
              <a:rPr lang="en-US" sz="2000" dirty="0" smtClean="0"/>
              <a:t>).</a:t>
            </a:r>
          </a:p>
          <a:p>
            <a:pPr marL="457200" lvl="1" indent="0">
              <a:buNone/>
            </a:pPr>
            <a:endParaRPr lang="en-US" sz="2000" dirty="0" smtClean="0"/>
          </a:p>
          <a:p>
            <a:r>
              <a:rPr lang="en-US" sz="2000" dirty="0" smtClean="0"/>
              <a:t>Results on the quality of exported goods are not conclusive.</a:t>
            </a:r>
          </a:p>
          <a:p>
            <a:r>
              <a:rPr lang="en-US" sz="2000" dirty="0" smtClean="0"/>
              <a:t>While there is a positive relationship between export intensity and export prices, this relationship is not observed for import prices. </a:t>
            </a:r>
          </a:p>
          <a:p>
            <a:endParaRPr lang="en-US" sz="2000" dirty="0" smtClean="0"/>
          </a:p>
          <a:p>
            <a:r>
              <a:rPr lang="en-US" sz="2000" dirty="0" smtClean="0"/>
              <a:t>Finally, we find a negative relationship between the importance of high income countries for firms’ exports on import prices.</a:t>
            </a:r>
            <a:endParaRPr lang="es-UY" sz="2000" b="1" dirty="0" smtClean="0"/>
          </a:p>
          <a:p>
            <a:pPr marL="0" indent="0">
              <a:buNone/>
            </a:pPr>
            <a:endParaRPr lang="es-UY" sz="1500" dirty="0" smtClean="0"/>
          </a:p>
        </p:txBody>
      </p:sp>
      <p:sp>
        <p:nvSpPr>
          <p:cNvPr id="5" name="TextBox 4"/>
          <p:cNvSpPr txBox="1"/>
          <p:nvPr/>
        </p:nvSpPr>
        <p:spPr>
          <a:xfrm>
            <a:off x="5286380" y="57346"/>
            <a:ext cx="3772146" cy="461665"/>
          </a:xfrm>
          <a:prstGeom prst="rect">
            <a:avLst/>
          </a:prstGeom>
          <a:noFill/>
        </p:spPr>
        <p:txBody>
          <a:bodyPr wrap="square" rtlCol="0">
            <a:spAutoFit/>
          </a:bodyPr>
          <a:lstStyle/>
          <a:p>
            <a:pPr algn="r"/>
            <a:r>
              <a:rPr lang="en-US" b="1" dirty="0" smtClean="0">
                <a:solidFill>
                  <a:schemeClr val="bg2"/>
                </a:solidFill>
                <a:latin typeface="+mj-lt"/>
              </a:rPr>
              <a:t>Conclusion</a:t>
            </a:r>
            <a:endParaRPr lang="en-US" b="1" dirty="0">
              <a:solidFill>
                <a:schemeClr val="bg2"/>
              </a:solidFill>
              <a:latin typeface="+mj-lt"/>
            </a:endParaRPr>
          </a:p>
        </p:txBody>
      </p:sp>
      <p:sp>
        <p:nvSpPr>
          <p:cNvPr id="30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7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7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4"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6"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90" name="Rectangle 1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92" name="Rectangle 2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7" name="Rectangle 3"/>
          <p:cNvSpPr>
            <a:spLocks noChangeArrowheads="1"/>
          </p:cNvSpPr>
          <p:nvPr/>
        </p:nvSpPr>
        <p:spPr bwMode="auto">
          <a:xfrm>
            <a:off x="0" y="847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847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3" name="Rectangle 9"/>
          <p:cNvSpPr>
            <a:spLocks noChangeArrowheads="1"/>
          </p:cNvSpPr>
          <p:nvPr/>
        </p:nvSpPr>
        <p:spPr bwMode="auto">
          <a:xfrm>
            <a:off x="0" y="847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35"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79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80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80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804"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806" name="Rectangle 1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807" name="Rectangle 15"/>
          <p:cNvSpPr>
            <a:spLocks noChangeArrowheads="1"/>
          </p:cNvSpPr>
          <p:nvPr/>
        </p:nvSpPr>
        <p:spPr bwMode="auto">
          <a:xfrm>
            <a:off x="0" y="1266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3809" name="Rectangle 1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811" name="Rectangle 19"/>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813" name="Rectangle 2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3814" name="Rectangle 22"/>
          <p:cNvSpPr>
            <a:spLocks noChangeArrowheads="1"/>
          </p:cNvSpPr>
          <p:nvPr/>
        </p:nvSpPr>
        <p:spPr bwMode="auto">
          <a:xfrm>
            <a:off x="0" y="12668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46050"/>
          </a:xfrm>
        </p:spPr>
        <p:txBody>
          <a:bodyPr/>
          <a:lstStyle/>
          <a:p>
            <a:endParaRPr lang="es-UY" dirty="0"/>
          </a:p>
        </p:txBody>
      </p:sp>
      <p:sp>
        <p:nvSpPr>
          <p:cNvPr id="3" name="Content Placeholder 2"/>
          <p:cNvSpPr>
            <a:spLocks noGrp="1"/>
          </p:cNvSpPr>
          <p:nvPr>
            <p:ph idx="1"/>
          </p:nvPr>
        </p:nvSpPr>
        <p:spPr/>
        <p:txBody>
          <a:bodyPr/>
          <a:lstStyle/>
          <a:p>
            <a:pPr marL="0" indent="0">
              <a:buNone/>
            </a:pPr>
            <a:r>
              <a:rPr lang="en-CA" smtClean="0"/>
              <a:t>	</a:t>
            </a:r>
            <a:endParaRPr lang="en-CA" dirty="0" smtClean="0"/>
          </a:p>
          <a:p>
            <a:pPr marL="0" indent="0" algn="ctr">
              <a:buNone/>
            </a:pPr>
            <a:r>
              <a:rPr lang="en-CA" b="1" dirty="0" smtClean="0">
                <a:solidFill>
                  <a:srgbClr val="FF3399"/>
                </a:solidFill>
              </a:rPr>
              <a:t>THANKS FOR YOUR ATTENTION!!!</a:t>
            </a:r>
            <a:endParaRPr lang="es-UY" b="1" dirty="0">
              <a:solidFill>
                <a:srgbClr val="FF3399"/>
              </a:solidFill>
            </a:endParaRPr>
          </a:p>
        </p:txBody>
      </p:sp>
    </p:spTree>
    <p:extLst>
      <p:ext uri="{BB962C8B-B14F-4D97-AF65-F5344CB8AC3E}">
        <p14:creationId xmlns:p14="http://schemas.microsoft.com/office/powerpoint/2010/main" val="18877000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47726"/>
            <a:ext cx="8229600" cy="5605610"/>
          </a:xfrm>
        </p:spPr>
        <p:txBody>
          <a:bodyPr/>
          <a:lstStyle/>
          <a:p>
            <a:pPr>
              <a:buNone/>
            </a:pPr>
            <a:r>
              <a:rPr lang="en-US" sz="2400" b="1" dirty="0" smtClean="0">
                <a:solidFill>
                  <a:srgbClr val="E20246"/>
                </a:solidFill>
              </a:rPr>
              <a:t>Motivation</a:t>
            </a:r>
          </a:p>
          <a:p>
            <a:r>
              <a:rPr lang="en-US" sz="2400" dirty="0" smtClean="0"/>
              <a:t>Recent </a:t>
            </a:r>
            <a:r>
              <a:rPr lang="en-US" sz="2400" dirty="0"/>
              <a:t>developments of the new-new trade theory.</a:t>
            </a:r>
          </a:p>
          <a:p>
            <a:r>
              <a:rPr lang="en-US" sz="2400" dirty="0" smtClean="0"/>
              <a:t>Quality of products is a key feature in the analysis of:</a:t>
            </a:r>
          </a:p>
          <a:p>
            <a:pPr lvl="1"/>
            <a:r>
              <a:rPr lang="en-US" sz="2000" dirty="0" smtClean="0"/>
              <a:t>Productive specialization of countries (Schott, 2008)</a:t>
            </a:r>
          </a:p>
          <a:p>
            <a:pPr lvl="1"/>
            <a:r>
              <a:rPr lang="en-US" sz="2000" dirty="0" smtClean="0"/>
              <a:t>Direction of trade between countries (Hallak, 2006)</a:t>
            </a:r>
          </a:p>
          <a:p>
            <a:pPr lvl="1"/>
            <a:r>
              <a:rPr lang="en-US" sz="2000" dirty="0" smtClean="0"/>
              <a:t>How countries grow (Hummels and Klenow, 2005</a:t>
            </a:r>
            <a:r>
              <a:rPr lang="en-US" sz="2000" dirty="0" smtClean="0"/>
              <a:t>)</a:t>
            </a:r>
            <a:endParaRPr lang="es-UY" sz="2400" dirty="0" smtClean="0"/>
          </a:p>
          <a:p>
            <a:r>
              <a:rPr lang="en-US" sz="2400" dirty="0" smtClean="0"/>
              <a:t>Firms </a:t>
            </a:r>
            <a:r>
              <a:rPr lang="en-US" sz="2400" dirty="0" smtClean="0"/>
              <a:t>may use </a:t>
            </a:r>
            <a:r>
              <a:rPr lang="en-US" sz="2400" dirty="0" smtClean="0"/>
              <a:t>higher quality inputs to produce higher quality goods </a:t>
            </a:r>
            <a:r>
              <a:rPr lang="en-US" sz="2000" dirty="0" smtClean="0"/>
              <a:t>(Kugler and Verhoogen, 2012; Manova and Zhang, 2012</a:t>
            </a:r>
            <a:r>
              <a:rPr lang="en-US" sz="2000" dirty="0" smtClean="0"/>
              <a:t>).</a:t>
            </a:r>
            <a:endParaRPr lang="en-US" sz="2400" dirty="0" smtClean="0"/>
          </a:p>
          <a:p>
            <a:r>
              <a:rPr lang="en-US" sz="2400" dirty="0" smtClean="0"/>
              <a:t>Trading with HI countries may have positive effects on the quality of products. Markets with which countries trade have an impact on the quality of goods and inputs </a:t>
            </a:r>
            <a:r>
              <a:rPr lang="en-US" sz="2000" dirty="0" smtClean="0"/>
              <a:t>(Brambilla et al., 2012; Bastos et al. 2016).</a:t>
            </a:r>
            <a:endParaRPr lang="es-UY" sz="2000" dirty="0" smtClean="0"/>
          </a:p>
          <a:p>
            <a:pPr>
              <a:buNone/>
            </a:pPr>
            <a:endParaRPr lang="en-US" sz="2000" dirty="0" smtClean="0"/>
          </a:p>
          <a:p>
            <a:endParaRPr lang="en-US" sz="2000" dirty="0" smtClean="0"/>
          </a:p>
          <a:p>
            <a:endParaRPr lang="es-UY" sz="1500" dirty="0" smtClean="0"/>
          </a:p>
          <a:p>
            <a:pPr lvl="1"/>
            <a:endParaRPr lang="en-US" sz="1800" b="1" dirty="0" smtClean="0"/>
          </a:p>
        </p:txBody>
      </p:sp>
      <p:sp>
        <p:nvSpPr>
          <p:cNvPr id="5" name="TextBox 4"/>
          <p:cNvSpPr txBox="1"/>
          <p:nvPr/>
        </p:nvSpPr>
        <p:spPr>
          <a:xfrm>
            <a:off x="5286380" y="57346"/>
            <a:ext cx="3772146" cy="461665"/>
          </a:xfrm>
          <a:prstGeom prst="rect">
            <a:avLst/>
          </a:prstGeom>
          <a:noFill/>
        </p:spPr>
        <p:txBody>
          <a:bodyPr wrap="square" rtlCol="0">
            <a:spAutoFit/>
          </a:bodyPr>
          <a:lstStyle/>
          <a:p>
            <a:pPr algn="r"/>
            <a:r>
              <a:rPr lang="en-US" b="1" smtClean="0">
                <a:solidFill>
                  <a:schemeClr val="bg2"/>
                </a:solidFill>
                <a:latin typeface="+mj-lt"/>
              </a:rPr>
              <a:t>Introduction</a:t>
            </a:r>
            <a:endParaRPr lang="en-US" b="1">
              <a:solidFill>
                <a:schemeClr val="bg2"/>
              </a:solidFill>
              <a:latin typeface="+mj-lt"/>
            </a:endParaRPr>
          </a:p>
        </p:txBody>
      </p:sp>
      <p:sp>
        <p:nvSpPr>
          <p:cNvPr id="30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7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7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4"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6"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90" name="Rectangle 1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92" name="Rectangle 2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7" name="Rectangle 3"/>
          <p:cNvSpPr>
            <a:spLocks noChangeArrowheads="1"/>
          </p:cNvSpPr>
          <p:nvPr/>
        </p:nvSpPr>
        <p:spPr bwMode="auto">
          <a:xfrm>
            <a:off x="0" y="847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847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3" name="Rectangle 9"/>
          <p:cNvSpPr>
            <a:spLocks noChangeArrowheads="1"/>
          </p:cNvSpPr>
          <p:nvPr/>
        </p:nvSpPr>
        <p:spPr bwMode="auto">
          <a:xfrm>
            <a:off x="0" y="847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35"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3" name="Rectangle 3"/>
          <p:cNvSpPr>
            <a:spLocks noChangeArrowheads="1"/>
          </p:cNvSpPr>
          <p:nvPr/>
        </p:nvSpPr>
        <p:spPr bwMode="auto">
          <a:xfrm>
            <a:off x="0" y="1228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5845"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6" name="Rectangle 6"/>
          <p:cNvSpPr>
            <a:spLocks noChangeArrowheads="1"/>
          </p:cNvSpPr>
          <p:nvPr/>
        </p:nvSpPr>
        <p:spPr bwMode="auto">
          <a:xfrm>
            <a:off x="0" y="1228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58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9" name="Rectangle 9"/>
          <p:cNvSpPr>
            <a:spLocks noChangeArrowheads="1"/>
          </p:cNvSpPr>
          <p:nvPr/>
        </p:nvSpPr>
        <p:spPr bwMode="auto">
          <a:xfrm>
            <a:off x="0" y="1228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57232"/>
            <a:ext cx="8229600" cy="5268931"/>
          </a:xfrm>
        </p:spPr>
        <p:txBody>
          <a:bodyPr/>
          <a:lstStyle/>
          <a:p>
            <a:pPr>
              <a:buNone/>
            </a:pPr>
            <a:r>
              <a:rPr lang="en-US" sz="2400" b="1" dirty="0" smtClean="0">
                <a:solidFill>
                  <a:srgbClr val="E20246"/>
                </a:solidFill>
              </a:rPr>
              <a:t>Expected contributions</a:t>
            </a:r>
          </a:p>
          <a:p>
            <a:endParaRPr lang="en-US" sz="2000" dirty="0" smtClean="0"/>
          </a:p>
          <a:p>
            <a:r>
              <a:rPr lang="en-US" sz="2400" dirty="0" smtClean="0"/>
              <a:t>Gather empirical evidence of the effects of exports to and imports from high income countries on the quality of internationally traded products.</a:t>
            </a:r>
          </a:p>
          <a:p>
            <a:endParaRPr lang="en-US" sz="1800" dirty="0" smtClean="0"/>
          </a:p>
          <a:p>
            <a:r>
              <a:rPr lang="en-US" sz="2400" dirty="0" smtClean="0"/>
              <a:t>Contribute to the debate on the role and the interplay of “where” and “what” countries export and import.</a:t>
            </a:r>
          </a:p>
          <a:p>
            <a:endParaRPr lang="en-US" sz="1800" dirty="0" smtClean="0"/>
          </a:p>
          <a:p>
            <a:r>
              <a:rPr lang="en-US" sz="2400" dirty="0" smtClean="0"/>
              <a:t>Provide evidence on the existence of such effects in a context of a developing, small and open economy.</a:t>
            </a:r>
            <a:endParaRPr lang="en-US" sz="2000" dirty="0" smtClean="0"/>
          </a:p>
          <a:p>
            <a:endParaRPr lang="en-US" sz="2000" dirty="0" smtClean="0"/>
          </a:p>
          <a:p>
            <a:endParaRPr lang="es-UY" sz="1500" dirty="0" smtClean="0"/>
          </a:p>
          <a:p>
            <a:pPr lvl="1"/>
            <a:endParaRPr lang="en-US" sz="1800" b="1" dirty="0" smtClean="0"/>
          </a:p>
        </p:txBody>
      </p:sp>
      <p:sp>
        <p:nvSpPr>
          <p:cNvPr id="5" name="TextBox 4"/>
          <p:cNvSpPr txBox="1"/>
          <p:nvPr/>
        </p:nvSpPr>
        <p:spPr>
          <a:xfrm>
            <a:off x="5286380" y="57346"/>
            <a:ext cx="3772146" cy="461665"/>
          </a:xfrm>
          <a:prstGeom prst="rect">
            <a:avLst/>
          </a:prstGeom>
          <a:noFill/>
        </p:spPr>
        <p:txBody>
          <a:bodyPr wrap="square" rtlCol="0">
            <a:spAutoFit/>
          </a:bodyPr>
          <a:lstStyle/>
          <a:p>
            <a:pPr algn="r"/>
            <a:r>
              <a:rPr lang="en-US" b="1" smtClean="0">
                <a:solidFill>
                  <a:schemeClr val="bg2"/>
                </a:solidFill>
                <a:latin typeface="+mj-lt"/>
              </a:rPr>
              <a:t>Introduction</a:t>
            </a:r>
            <a:endParaRPr lang="en-US" b="1">
              <a:solidFill>
                <a:schemeClr val="bg2"/>
              </a:solidFill>
              <a:latin typeface="+mj-lt"/>
            </a:endParaRPr>
          </a:p>
        </p:txBody>
      </p:sp>
      <p:sp>
        <p:nvSpPr>
          <p:cNvPr id="30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7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7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2"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4" name="Rectangle 1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6" name="Rectangle 1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88" name="Rectangle 1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90" name="Rectangle 1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092" name="Rectangle 2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27" name="Rectangle 3"/>
          <p:cNvSpPr>
            <a:spLocks noChangeArrowheads="1"/>
          </p:cNvSpPr>
          <p:nvPr/>
        </p:nvSpPr>
        <p:spPr bwMode="auto">
          <a:xfrm>
            <a:off x="0" y="847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0" name="Rectangle 6"/>
          <p:cNvSpPr>
            <a:spLocks noChangeArrowheads="1"/>
          </p:cNvSpPr>
          <p:nvPr/>
        </p:nvSpPr>
        <p:spPr bwMode="auto">
          <a:xfrm>
            <a:off x="0" y="847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3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3" name="Rectangle 9"/>
          <p:cNvSpPr>
            <a:spLocks noChangeArrowheads="1"/>
          </p:cNvSpPr>
          <p:nvPr/>
        </p:nvSpPr>
        <p:spPr bwMode="auto">
          <a:xfrm>
            <a:off x="0" y="847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35" name="Rectangle 1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1037" name="Rectangle 1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3" name="Rectangle 3"/>
          <p:cNvSpPr>
            <a:spLocks noChangeArrowheads="1"/>
          </p:cNvSpPr>
          <p:nvPr/>
        </p:nvSpPr>
        <p:spPr bwMode="auto">
          <a:xfrm>
            <a:off x="0" y="1228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5845"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6" name="Rectangle 6"/>
          <p:cNvSpPr>
            <a:spLocks noChangeArrowheads="1"/>
          </p:cNvSpPr>
          <p:nvPr/>
        </p:nvSpPr>
        <p:spPr bwMode="auto">
          <a:xfrm>
            <a:off x="0" y="1228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5848"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35849" name="Rectangle 9"/>
          <p:cNvSpPr>
            <a:spLocks noChangeArrowheads="1"/>
          </p:cNvSpPr>
          <p:nvPr/>
        </p:nvSpPr>
        <p:spPr bwMode="auto">
          <a:xfrm>
            <a:off x="0" y="12287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57232"/>
            <a:ext cx="8229600" cy="5268931"/>
          </a:xfrm>
        </p:spPr>
        <p:txBody>
          <a:bodyPr/>
          <a:lstStyle/>
          <a:p>
            <a:endParaRPr lang="en-US" sz="2800" dirty="0" smtClean="0"/>
          </a:p>
          <a:p>
            <a:r>
              <a:rPr lang="en-US" sz="2800" dirty="0" smtClean="0">
                <a:solidFill>
                  <a:schemeClr val="bg2"/>
                </a:solidFill>
              </a:rPr>
              <a:t>Introduction</a:t>
            </a:r>
          </a:p>
          <a:p>
            <a:r>
              <a:rPr lang="en-US" sz="2800" b="1" dirty="0" smtClean="0">
                <a:solidFill>
                  <a:srgbClr val="E20246"/>
                </a:solidFill>
              </a:rPr>
              <a:t>Literature review</a:t>
            </a:r>
          </a:p>
          <a:p>
            <a:r>
              <a:rPr lang="en-US" sz="2800" dirty="0" smtClean="0">
                <a:solidFill>
                  <a:schemeClr val="bg2"/>
                </a:solidFill>
              </a:rPr>
              <a:t>Data and stylized facts</a:t>
            </a:r>
          </a:p>
          <a:p>
            <a:r>
              <a:rPr lang="en-US" sz="2800" dirty="0" smtClean="0">
                <a:solidFill>
                  <a:schemeClr val="bg2"/>
                </a:solidFill>
              </a:rPr>
              <a:t>Methodology</a:t>
            </a:r>
          </a:p>
          <a:p>
            <a:r>
              <a:rPr lang="en-US" sz="2800" dirty="0" smtClean="0">
                <a:solidFill>
                  <a:schemeClr val="bg2"/>
                </a:solidFill>
              </a:rPr>
              <a:t>Identification strategy</a:t>
            </a:r>
          </a:p>
          <a:p>
            <a:r>
              <a:rPr lang="en-US" sz="2800" dirty="0" smtClean="0">
                <a:solidFill>
                  <a:schemeClr val="bg2"/>
                </a:solidFill>
              </a:rPr>
              <a:t>Descriptive analysis</a:t>
            </a:r>
          </a:p>
          <a:p>
            <a:r>
              <a:rPr lang="en-US" sz="2800" dirty="0" smtClean="0">
                <a:solidFill>
                  <a:schemeClr val="bg2"/>
                </a:solidFill>
              </a:rPr>
              <a:t>Results</a:t>
            </a:r>
          </a:p>
          <a:p>
            <a:r>
              <a:rPr lang="en-US" sz="2800" dirty="0" smtClean="0">
                <a:solidFill>
                  <a:schemeClr val="bg2"/>
                </a:solidFill>
              </a:rPr>
              <a:t>Conclusion</a:t>
            </a:r>
            <a:endParaRPr lang="en-US" sz="2800" dirty="0">
              <a:solidFill>
                <a:schemeClr val="bg2"/>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92696"/>
            <a:ext cx="8229600" cy="5433467"/>
          </a:xfrm>
        </p:spPr>
        <p:txBody>
          <a:bodyPr/>
          <a:lstStyle/>
          <a:p>
            <a:pPr>
              <a:buNone/>
            </a:pPr>
            <a:r>
              <a:rPr lang="en-US" sz="2400" b="1" dirty="0" smtClean="0">
                <a:solidFill>
                  <a:srgbClr val="E20246"/>
                </a:solidFill>
              </a:rPr>
              <a:t>The “new-new” theories of trade</a:t>
            </a:r>
          </a:p>
          <a:p>
            <a:endParaRPr lang="en-US" sz="1400" dirty="0" smtClean="0"/>
          </a:p>
          <a:p>
            <a:r>
              <a:rPr lang="en-US" sz="2000" b="1" dirty="0" smtClean="0"/>
              <a:t>Melitz (2003) </a:t>
            </a:r>
            <a:r>
              <a:rPr lang="en-US" sz="2000" dirty="0" smtClean="0"/>
              <a:t>introduces firm-level productivity heterogeneity to explain exports.</a:t>
            </a:r>
          </a:p>
          <a:p>
            <a:pPr marL="0" indent="0">
              <a:buNone/>
            </a:pPr>
            <a:endParaRPr lang="en-US" sz="1200" dirty="0" smtClean="0"/>
          </a:p>
          <a:p>
            <a:r>
              <a:rPr lang="en-US" sz="2000" b="1" dirty="0" smtClean="0"/>
              <a:t>Schott (2004) </a:t>
            </a:r>
            <a:r>
              <a:rPr lang="en-US" sz="2000" dirty="0" smtClean="0"/>
              <a:t>find positive association between productivity and prices. He argues “new-new” trade theories are inconsistent with the data, and suggests the reason is competition in quality.</a:t>
            </a:r>
          </a:p>
          <a:p>
            <a:endParaRPr lang="en-US" sz="1200" dirty="0" smtClean="0"/>
          </a:p>
          <a:p>
            <a:r>
              <a:rPr lang="en-US" sz="2000" b="1" dirty="0" smtClean="0"/>
              <a:t>Hummels and Klenow (2005) </a:t>
            </a:r>
            <a:r>
              <a:rPr lang="en-US" sz="2000" dirty="0" smtClean="0"/>
              <a:t>find that richer countries export goods at higher unit prices, consistent with quality differentiation.</a:t>
            </a:r>
          </a:p>
          <a:p>
            <a:endParaRPr lang="en-US" sz="1200" dirty="0" smtClean="0"/>
          </a:p>
          <a:p>
            <a:r>
              <a:rPr lang="en-US" sz="2000" b="1" dirty="0" smtClean="0"/>
              <a:t>Hallak (2006) </a:t>
            </a:r>
            <a:r>
              <a:rPr lang="en-US" sz="2000" dirty="0" smtClean="0"/>
              <a:t>corroborates the significance of quality in explaining the direction of trade.</a:t>
            </a:r>
          </a:p>
          <a:p>
            <a:endParaRPr lang="en-US" sz="1200" dirty="0" smtClean="0"/>
          </a:p>
          <a:p>
            <a:pPr marL="0" indent="0">
              <a:buNone/>
            </a:pPr>
            <a:r>
              <a:rPr lang="en-US" sz="2000" b="1" dirty="0"/>
              <a:t>	</a:t>
            </a:r>
            <a:r>
              <a:rPr lang="en-US" sz="2000" b="1" dirty="0" smtClean="0"/>
              <a:t>Competition should be based on quality-adjusted prices</a:t>
            </a:r>
          </a:p>
        </p:txBody>
      </p:sp>
      <p:sp>
        <p:nvSpPr>
          <p:cNvPr id="5" name="TextBox 4"/>
          <p:cNvSpPr txBox="1"/>
          <p:nvPr/>
        </p:nvSpPr>
        <p:spPr>
          <a:xfrm>
            <a:off x="5286380" y="57346"/>
            <a:ext cx="3772146" cy="461665"/>
          </a:xfrm>
          <a:prstGeom prst="rect">
            <a:avLst/>
          </a:prstGeom>
          <a:noFill/>
        </p:spPr>
        <p:txBody>
          <a:bodyPr wrap="square" rtlCol="0">
            <a:spAutoFit/>
          </a:bodyPr>
          <a:lstStyle/>
          <a:p>
            <a:pPr algn="r"/>
            <a:r>
              <a:rPr lang="en-US" b="1" dirty="0" smtClean="0">
                <a:solidFill>
                  <a:schemeClr val="bg2"/>
                </a:solidFill>
                <a:latin typeface="+mj-lt"/>
              </a:rPr>
              <a:t>Literature review</a:t>
            </a:r>
            <a:endParaRPr lang="en-US" b="1" dirty="0">
              <a:solidFill>
                <a:schemeClr val="bg2"/>
              </a:solidFill>
              <a:latin typeface="+mj-lt"/>
            </a:endParaRPr>
          </a:p>
        </p:txBody>
      </p:sp>
      <p:sp>
        <p:nvSpPr>
          <p:cNvPr id="2" name="Flecha derecha 1"/>
          <p:cNvSpPr/>
          <p:nvPr/>
        </p:nvSpPr>
        <p:spPr bwMode="auto">
          <a:xfrm>
            <a:off x="827584" y="5229200"/>
            <a:ext cx="536016" cy="484632"/>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sng" strike="noStrike" cap="none" normalizeH="0" baseline="0" smtClean="0">
              <a:ln>
                <a:noFill/>
              </a:ln>
              <a:solidFill>
                <a:schemeClr val="tx1"/>
              </a:solidFill>
              <a:effectLst/>
              <a:latin typeface="Arial"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19012"/>
            <a:ext cx="8229600" cy="5607152"/>
          </a:xfrm>
        </p:spPr>
        <p:txBody>
          <a:bodyPr/>
          <a:lstStyle/>
          <a:p>
            <a:pPr>
              <a:buNone/>
            </a:pPr>
            <a:r>
              <a:rPr lang="en-US" sz="2400" b="1" dirty="0" smtClean="0">
                <a:solidFill>
                  <a:srgbClr val="E20246"/>
                </a:solidFill>
              </a:rPr>
              <a:t>Amendments to incorporate the quality dimension</a:t>
            </a:r>
          </a:p>
          <a:p>
            <a:endParaRPr lang="en-US" sz="1600" dirty="0" smtClean="0"/>
          </a:p>
          <a:p>
            <a:r>
              <a:rPr lang="en-US" sz="2200" b="1" dirty="0" smtClean="0"/>
              <a:t>Consumers’ taste for quality </a:t>
            </a:r>
            <a:r>
              <a:rPr lang="en-US" sz="2200" b="1" dirty="0" smtClean="0"/>
              <a:t>on the demand side</a:t>
            </a:r>
            <a:endParaRPr lang="en-US" sz="2200" b="1" dirty="0" smtClean="0"/>
          </a:p>
          <a:p>
            <a:pPr lvl="1"/>
            <a:r>
              <a:rPr lang="en-US" sz="1800" b="1" dirty="0" smtClean="0"/>
              <a:t>Baldwin and </a:t>
            </a:r>
            <a:r>
              <a:rPr lang="en-US" sz="1800" b="1" dirty="0" err="1" smtClean="0"/>
              <a:t>Harrigan</a:t>
            </a:r>
            <a:r>
              <a:rPr lang="en-US" sz="1800" b="1" dirty="0" smtClean="0"/>
              <a:t> (2011) and </a:t>
            </a:r>
            <a:r>
              <a:rPr lang="en-US" sz="1800" b="1" dirty="0" err="1" smtClean="0"/>
              <a:t>Khandelwal</a:t>
            </a:r>
            <a:r>
              <a:rPr lang="en-US" sz="1800" b="1" dirty="0" smtClean="0"/>
              <a:t> (2010)</a:t>
            </a:r>
          </a:p>
          <a:p>
            <a:endParaRPr lang="en-US" sz="1600" b="1" dirty="0" smtClean="0"/>
          </a:p>
          <a:p>
            <a:r>
              <a:rPr lang="en-US" sz="2200" b="1" dirty="0" smtClean="0"/>
              <a:t>Quality of intermediate goods: labor to produce higher </a:t>
            </a:r>
            <a:r>
              <a:rPr lang="en-US" sz="2200" b="1" dirty="0" smtClean="0"/>
              <a:t>quality on the supply side</a:t>
            </a:r>
            <a:endParaRPr lang="en-US" sz="2200" b="1" dirty="0" smtClean="0"/>
          </a:p>
          <a:p>
            <a:pPr lvl="1"/>
            <a:r>
              <a:rPr lang="en-US" sz="1800" b="1" dirty="0" smtClean="0"/>
              <a:t>Verhoogen (2008)</a:t>
            </a:r>
          </a:p>
          <a:p>
            <a:endParaRPr lang="en-US" sz="1600" b="1" dirty="0" smtClean="0"/>
          </a:p>
          <a:p>
            <a:r>
              <a:rPr lang="en-US" sz="2200" b="1" dirty="0" smtClean="0"/>
              <a:t>More physical inputs are required to produce a higher quality variety.</a:t>
            </a:r>
          </a:p>
          <a:p>
            <a:pPr lvl="1"/>
            <a:r>
              <a:rPr lang="en-US" sz="1800" b="1" dirty="0" smtClean="0"/>
              <a:t>Fan et al. (2015)</a:t>
            </a:r>
          </a:p>
          <a:p>
            <a:endParaRPr lang="en-US" sz="1600" b="1" dirty="0" smtClean="0"/>
          </a:p>
          <a:p>
            <a:r>
              <a:rPr lang="en-US" sz="2200" b="1" dirty="0" smtClean="0"/>
              <a:t>Multiple attributes: </a:t>
            </a:r>
            <a:r>
              <a:rPr lang="en-US" sz="2200" dirty="0" smtClean="0"/>
              <a:t>spending in technology, etc.</a:t>
            </a:r>
          </a:p>
          <a:p>
            <a:pPr lvl="1"/>
            <a:r>
              <a:rPr lang="en-US" sz="1600" b="1" dirty="0" smtClean="0"/>
              <a:t>Hallak and Sivadasan, 2009; Kugler and Verhoogen, 2012; Bastos et al., 2016; Johnson, 2012; Gervais, 2013; Brambilla et al., 2012</a:t>
            </a:r>
          </a:p>
        </p:txBody>
      </p:sp>
      <p:sp>
        <p:nvSpPr>
          <p:cNvPr id="5" name="TextBox 4"/>
          <p:cNvSpPr txBox="1"/>
          <p:nvPr/>
        </p:nvSpPr>
        <p:spPr>
          <a:xfrm>
            <a:off x="5286380" y="57346"/>
            <a:ext cx="3772146" cy="461665"/>
          </a:xfrm>
          <a:prstGeom prst="rect">
            <a:avLst/>
          </a:prstGeom>
          <a:noFill/>
        </p:spPr>
        <p:txBody>
          <a:bodyPr wrap="square" rtlCol="0">
            <a:spAutoFit/>
          </a:bodyPr>
          <a:lstStyle/>
          <a:p>
            <a:pPr algn="r"/>
            <a:r>
              <a:rPr lang="en-US" b="1" dirty="0" smtClean="0">
                <a:solidFill>
                  <a:schemeClr val="bg2"/>
                </a:solidFill>
                <a:latin typeface="+mj-lt"/>
              </a:rPr>
              <a:t>Literature review</a:t>
            </a:r>
            <a:endParaRPr lang="en-US" b="1" dirty="0">
              <a:solidFill>
                <a:schemeClr val="bg2"/>
              </a:solidFill>
              <a:latin typeface="+mj-lt"/>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iecon">
  <a:themeElements>
    <a:clrScheme name="2.TITULO y AUTO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TITULO y AUTO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_tradnl" sz="1800" b="0" i="0" u="sng"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_tradnl" sz="1800" b="0" i="0" u="sng" strike="noStrike" cap="none" normalizeH="0" baseline="0" smtClean="0">
            <a:ln>
              <a:noFill/>
            </a:ln>
            <a:solidFill>
              <a:schemeClr val="tx1"/>
            </a:solidFill>
            <a:effectLst/>
            <a:latin typeface="Arial" charset="0"/>
          </a:defRPr>
        </a:defPPr>
      </a:lstStyle>
    </a:lnDef>
  </a:objectDefaults>
  <a:extraClrSchemeLst>
    <a:extraClrScheme>
      <a:clrScheme name="2.TITULO y AUTO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TITULO y AUTO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TITULO y AUTO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TITULO y AUTO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TITULO y AUTO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TITULO y AUTO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TITULO y AUTO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TITULO y AUTO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TITULO y AUTO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TITULO y AUTO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TITULO y AUTO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TITULO y AUTO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iecon</Template>
  <TotalTime>8278</TotalTime>
  <Words>2504</Words>
  <Application>Microsoft Office PowerPoint</Application>
  <PresentationFormat>On-screen Show (4:3)</PresentationFormat>
  <Paragraphs>407</Paragraphs>
  <Slides>44</Slides>
  <Notes>0</Notes>
  <HiddenSlides>0</HiddenSlides>
  <MMClips>0</MMClips>
  <ScaleCrop>false</ScaleCrop>
  <HeadingPairs>
    <vt:vector size="4" baseType="variant">
      <vt:variant>
        <vt:lpstr>Theme</vt:lpstr>
      </vt:variant>
      <vt:variant>
        <vt:i4>1</vt:i4>
      </vt:variant>
      <vt:variant>
        <vt:lpstr>Slide Titles</vt:lpstr>
      </vt:variant>
      <vt:variant>
        <vt:i4>44</vt:i4>
      </vt:variant>
    </vt:vector>
  </HeadingPairs>
  <TitlesOfParts>
    <vt:vector size="45" baseType="lpstr">
      <vt:lpstr>iecon</vt:lpstr>
      <vt:lpstr>Destination and Source Countries: Do they have a role on Product Quality?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Patterns of trade specialization by type of trade partner</vt:lpstr>
      <vt:lpstr>PowerPoint Presentation</vt:lpstr>
      <vt:lpstr>Differentiated products export by destination, in millions of 2005 US dollars</vt:lpstr>
      <vt:lpstr>Differentiated products import by destination, in millions of 2005 US dollars.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Export prices, pooled OLS, 1997-2008</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Summary results, IV-CUE</vt:lpstr>
      <vt:lpstr>PowerPoint Presentation</vt:lpstr>
      <vt:lpstr>PowerPoint Presentation</vt:lpstr>
    </vt:vector>
  </TitlesOfParts>
  <Company>Grizli777</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Destination and Source Countries: Do they have a role on Product Quality?</dc:title>
  <dc:creator>jscasso</dc:creator>
  <cp:lastModifiedBy>Adriana</cp:lastModifiedBy>
  <cp:revision>187</cp:revision>
  <dcterms:created xsi:type="dcterms:W3CDTF">2016-05-17T21:13:28Z</dcterms:created>
  <dcterms:modified xsi:type="dcterms:W3CDTF">2016-10-04T02:51:59Z</dcterms:modified>
</cp:coreProperties>
</file>