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7"/>
  </p:notesMasterIdLst>
  <p:sldIdLst>
    <p:sldId id="256" r:id="rId2"/>
    <p:sldId id="373" r:id="rId3"/>
    <p:sldId id="375" r:id="rId4"/>
    <p:sldId id="387" r:id="rId5"/>
    <p:sldId id="371" r:id="rId6"/>
    <p:sldId id="376" r:id="rId7"/>
    <p:sldId id="372" r:id="rId8"/>
    <p:sldId id="377" r:id="rId9"/>
    <p:sldId id="374" r:id="rId10"/>
    <p:sldId id="382" r:id="rId11"/>
    <p:sldId id="386" r:id="rId12"/>
    <p:sldId id="385" r:id="rId13"/>
    <p:sldId id="379" r:id="rId14"/>
    <p:sldId id="380" r:id="rId15"/>
    <p:sldId id="381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8" autoAdjust="0"/>
    <p:restoredTop sz="94660" autoAdjust="0"/>
  </p:normalViewPr>
  <p:slideViewPr>
    <p:cSldViewPr>
      <p:cViewPr>
        <p:scale>
          <a:sx n="81" d="100"/>
          <a:sy n="81" d="100"/>
        </p:scale>
        <p:origin x="-1056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885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dro\Dropbox\Economia\IEF\SECYT2014_15\Redacci&#243;n\JCMS\new_version\DPR\observatorio_politica\Gr&#225;ficos%20Laur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Hoja1!$G$1</c:f>
              <c:strCache>
                <c:ptCount val="1"/>
                <c:pt idx="0">
                  <c:v>% EIA1 LA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59"/>
              <c:layout>
                <c:manualLayout>
                  <c:x val="-8.3333333333333332E-3"/>
                  <c:y val="-3.99201596806387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D5E-4A10-B1F5-C054438857A4}"/>
                </c:ext>
              </c:extLst>
            </c:dLbl>
            <c:dLbl>
              <c:idx val="65"/>
              <c:layout>
                <c:manualLayout>
                  <c:x val="0"/>
                  <c:y val="3.59281437125748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5E-4A10-B1F5-C054438857A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Hoja1!$A$2:$A$67</c:f>
              <c:numCache>
                <c:formatCode>yyyy</c:formatCode>
                <c:ptCount val="60"/>
                <c:pt idx="0">
                  <c:v>18264</c:v>
                </c:pt>
                <c:pt idx="1">
                  <c:v>18629</c:v>
                </c:pt>
                <c:pt idx="2">
                  <c:v>18994</c:v>
                </c:pt>
                <c:pt idx="3">
                  <c:v>19360</c:v>
                </c:pt>
                <c:pt idx="4">
                  <c:v>19725</c:v>
                </c:pt>
                <c:pt idx="5">
                  <c:v>20090</c:v>
                </c:pt>
                <c:pt idx="6">
                  <c:v>20455</c:v>
                </c:pt>
                <c:pt idx="7">
                  <c:v>20821</c:v>
                </c:pt>
                <c:pt idx="8">
                  <c:v>21186</c:v>
                </c:pt>
                <c:pt idx="9">
                  <c:v>21551</c:v>
                </c:pt>
                <c:pt idx="10">
                  <c:v>21916</c:v>
                </c:pt>
                <c:pt idx="11">
                  <c:v>22282</c:v>
                </c:pt>
                <c:pt idx="12">
                  <c:v>22647</c:v>
                </c:pt>
                <c:pt idx="13">
                  <c:v>23012</c:v>
                </c:pt>
                <c:pt idx="14">
                  <c:v>23377</c:v>
                </c:pt>
                <c:pt idx="15">
                  <c:v>23743</c:v>
                </c:pt>
                <c:pt idx="16">
                  <c:v>24108</c:v>
                </c:pt>
                <c:pt idx="17">
                  <c:v>24473</c:v>
                </c:pt>
                <c:pt idx="18">
                  <c:v>24838</c:v>
                </c:pt>
                <c:pt idx="19">
                  <c:v>25204</c:v>
                </c:pt>
                <c:pt idx="20">
                  <c:v>25569</c:v>
                </c:pt>
                <c:pt idx="21">
                  <c:v>25934</c:v>
                </c:pt>
                <c:pt idx="22">
                  <c:v>26299</c:v>
                </c:pt>
                <c:pt idx="23">
                  <c:v>26665</c:v>
                </c:pt>
                <c:pt idx="24">
                  <c:v>27030</c:v>
                </c:pt>
                <c:pt idx="25">
                  <c:v>27395</c:v>
                </c:pt>
                <c:pt idx="26">
                  <c:v>27760</c:v>
                </c:pt>
                <c:pt idx="27">
                  <c:v>28126</c:v>
                </c:pt>
                <c:pt idx="28">
                  <c:v>28491</c:v>
                </c:pt>
                <c:pt idx="29">
                  <c:v>28856</c:v>
                </c:pt>
                <c:pt idx="30">
                  <c:v>29221</c:v>
                </c:pt>
                <c:pt idx="31">
                  <c:v>29587</c:v>
                </c:pt>
                <c:pt idx="32">
                  <c:v>29952</c:v>
                </c:pt>
                <c:pt idx="33">
                  <c:v>30317</c:v>
                </c:pt>
                <c:pt idx="34">
                  <c:v>30682</c:v>
                </c:pt>
                <c:pt idx="35">
                  <c:v>31048</c:v>
                </c:pt>
                <c:pt idx="36">
                  <c:v>31413</c:v>
                </c:pt>
                <c:pt idx="37">
                  <c:v>31778</c:v>
                </c:pt>
                <c:pt idx="38">
                  <c:v>32143</c:v>
                </c:pt>
                <c:pt idx="39">
                  <c:v>32509</c:v>
                </c:pt>
                <c:pt idx="40">
                  <c:v>32874</c:v>
                </c:pt>
                <c:pt idx="41">
                  <c:v>33239</c:v>
                </c:pt>
                <c:pt idx="42">
                  <c:v>33604</c:v>
                </c:pt>
                <c:pt idx="43">
                  <c:v>33970</c:v>
                </c:pt>
                <c:pt idx="44">
                  <c:v>34335</c:v>
                </c:pt>
                <c:pt idx="45">
                  <c:v>34700</c:v>
                </c:pt>
                <c:pt idx="46">
                  <c:v>35065</c:v>
                </c:pt>
                <c:pt idx="47">
                  <c:v>35431</c:v>
                </c:pt>
                <c:pt idx="48">
                  <c:v>35796</c:v>
                </c:pt>
                <c:pt idx="49">
                  <c:v>36161</c:v>
                </c:pt>
                <c:pt idx="50">
                  <c:v>36526</c:v>
                </c:pt>
                <c:pt idx="51">
                  <c:v>36892</c:v>
                </c:pt>
                <c:pt idx="52">
                  <c:v>37257</c:v>
                </c:pt>
                <c:pt idx="53">
                  <c:v>37622</c:v>
                </c:pt>
                <c:pt idx="54">
                  <c:v>37987</c:v>
                </c:pt>
                <c:pt idx="55">
                  <c:v>38353</c:v>
                </c:pt>
                <c:pt idx="56">
                  <c:v>38718</c:v>
                </c:pt>
                <c:pt idx="57">
                  <c:v>39083</c:v>
                </c:pt>
                <c:pt idx="58">
                  <c:v>39448</c:v>
                </c:pt>
                <c:pt idx="59">
                  <c:v>39814</c:v>
                </c:pt>
              </c:numCache>
            </c:numRef>
          </c:cat>
          <c:val>
            <c:numRef>
              <c:f>Hoja1!$G$2:$G$67</c:f>
              <c:numCache>
                <c:formatCode>0%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2.7131800000000001E-2</c:v>
                </c:pt>
                <c:pt idx="11">
                  <c:v>3.5668800000000001E-2</c:v>
                </c:pt>
                <c:pt idx="12">
                  <c:v>4.3715799999999999E-2</c:v>
                </c:pt>
                <c:pt idx="13">
                  <c:v>4.3425800000000001E-2</c:v>
                </c:pt>
                <c:pt idx="14">
                  <c:v>4.2303199999999999E-2</c:v>
                </c:pt>
                <c:pt idx="15">
                  <c:v>4.1498599999999997E-2</c:v>
                </c:pt>
                <c:pt idx="16">
                  <c:v>5.0590200000000002E-2</c:v>
                </c:pt>
                <c:pt idx="17">
                  <c:v>6.14525E-2</c:v>
                </c:pt>
                <c:pt idx="18">
                  <c:v>5.9978200000000002E-2</c:v>
                </c:pt>
                <c:pt idx="19">
                  <c:v>5.9978200000000002E-2</c:v>
                </c:pt>
                <c:pt idx="20">
                  <c:v>5.9620600000000003E-2</c:v>
                </c:pt>
                <c:pt idx="21">
                  <c:v>5.78947E-2</c:v>
                </c:pt>
                <c:pt idx="22">
                  <c:v>0.14894740000000001</c:v>
                </c:pt>
                <c:pt idx="23">
                  <c:v>0.1551815</c:v>
                </c:pt>
                <c:pt idx="24">
                  <c:v>0.17148869999999999</c:v>
                </c:pt>
                <c:pt idx="25">
                  <c:v>0.1713085</c:v>
                </c:pt>
                <c:pt idx="26">
                  <c:v>0.17708879999999999</c:v>
                </c:pt>
                <c:pt idx="27">
                  <c:v>0.17708879999999999</c:v>
                </c:pt>
                <c:pt idx="28">
                  <c:v>0.17708879999999999</c:v>
                </c:pt>
                <c:pt idx="29">
                  <c:v>0.17708879999999999</c:v>
                </c:pt>
                <c:pt idx="30">
                  <c:v>0.17708879999999999</c:v>
                </c:pt>
                <c:pt idx="31">
                  <c:v>0.18812400000000001</c:v>
                </c:pt>
                <c:pt idx="32">
                  <c:v>0.18812400000000001</c:v>
                </c:pt>
                <c:pt idx="33">
                  <c:v>0.18812400000000001</c:v>
                </c:pt>
                <c:pt idx="34">
                  <c:v>0.18704280000000001</c:v>
                </c:pt>
                <c:pt idx="35">
                  <c:v>0.18704280000000001</c:v>
                </c:pt>
                <c:pt idx="36">
                  <c:v>0.1984416</c:v>
                </c:pt>
                <c:pt idx="37">
                  <c:v>0.19792209999999999</c:v>
                </c:pt>
                <c:pt idx="38">
                  <c:v>0.19792209999999999</c:v>
                </c:pt>
                <c:pt idx="39">
                  <c:v>0.1984416</c:v>
                </c:pt>
                <c:pt idx="40">
                  <c:v>0.1963636</c:v>
                </c:pt>
                <c:pt idx="41">
                  <c:v>0.1799143</c:v>
                </c:pt>
                <c:pt idx="42">
                  <c:v>0.17945079999999999</c:v>
                </c:pt>
                <c:pt idx="43">
                  <c:v>0.18276020000000001</c:v>
                </c:pt>
                <c:pt idx="44">
                  <c:v>0.18276020000000001</c:v>
                </c:pt>
                <c:pt idx="45">
                  <c:v>0.18982570000000001</c:v>
                </c:pt>
                <c:pt idx="46">
                  <c:v>0.18982570000000001</c:v>
                </c:pt>
                <c:pt idx="47">
                  <c:v>0.18982570000000001</c:v>
                </c:pt>
                <c:pt idx="48">
                  <c:v>0.18982570000000001</c:v>
                </c:pt>
                <c:pt idx="49">
                  <c:v>0.19971739999999999</c:v>
                </c:pt>
                <c:pt idx="50">
                  <c:v>0.20113049999999999</c:v>
                </c:pt>
                <c:pt idx="51">
                  <c:v>0.20301459999999999</c:v>
                </c:pt>
                <c:pt idx="52">
                  <c:v>0.21102209999999999</c:v>
                </c:pt>
                <c:pt idx="53">
                  <c:v>0.21290629999999999</c:v>
                </c:pt>
                <c:pt idx="54">
                  <c:v>0.2576542</c:v>
                </c:pt>
                <c:pt idx="55">
                  <c:v>0.2581253</c:v>
                </c:pt>
                <c:pt idx="56">
                  <c:v>0.2590674</c:v>
                </c:pt>
                <c:pt idx="57">
                  <c:v>0.2642487</c:v>
                </c:pt>
                <c:pt idx="58">
                  <c:v>0.2666039</c:v>
                </c:pt>
                <c:pt idx="59">
                  <c:v>0.27979280000000001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3D5E-4A10-B1F5-C054438857A4}"/>
            </c:ext>
          </c:extLst>
        </c:ser>
        <c:ser>
          <c:idx val="1"/>
          <c:order val="1"/>
          <c:tx>
            <c:strRef>
              <c:f>Hoja1!$H$1</c:f>
              <c:strCache>
                <c:ptCount val="1"/>
                <c:pt idx="0">
                  <c:v>% EIA2 LA</c:v>
                </c:pt>
              </c:strCache>
            </c:strRef>
          </c:tx>
          <c:spPr>
            <a:ln w="57150"/>
          </c:spPr>
          <c:marker>
            <c:symbol val="none"/>
          </c:marker>
          <c:dLbls>
            <c:dLbl>
              <c:idx val="59"/>
              <c:layout>
                <c:manualLayout>
                  <c:x val="0"/>
                  <c:y val="-5.18962075848303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D5E-4A10-B1F5-C054438857A4}"/>
                </c:ext>
              </c:extLst>
            </c:dLbl>
            <c:dLbl>
              <c:idx val="65"/>
              <c:layout>
                <c:manualLayout>
                  <c:x val="0"/>
                  <c:y val="-4.3912175648702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D5E-4A10-B1F5-C054438857A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Hoja1!$A$2:$A$67</c:f>
              <c:numCache>
                <c:formatCode>yyyy</c:formatCode>
                <c:ptCount val="60"/>
                <c:pt idx="0">
                  <c:v>18264</c:v>
                </c:pt>
                <c:pt idx="1">
                  <c:v>18629</c:v>
                </c:pt>
                <c:pt idx="2">
                  <c:v>18994</c:v>
                </c:pt>
                <c:pt idx="3">
                  <c:v>19360</c:v>
                </c:pt>
                <c:pt idx="4">
                  <c:v>19725</c:v>
                </c:pt>
                <c:pt idx="5">
                  <c:v>20090</c:v>
                </c:pt>
                <c:pt idx="6">
                  <c:v>20455</c:v>
                </c:pt>
                <c:pt idx="7">
                  <c:v>20821</c:v>
                </c:pt>
                <c:pt idx="8">
                  <c:v>21186</c:v>
                </c:pt>
                <c:pt idx="9">
                  <c:v>21551</c:v>
                </c:pt>
                <c:pt idx="10">
                  <c:v>21916</c:v>
                </c:pt>
                <c:pt idx="11">
                  <c:v>22282</c:v>
                </c:pt>
                <c:pt idx="12">
                  <c:v>22647</c:v>
                </c:pt>
                <c:pt idx="13">
                  <c:v>23012</c:v>
                </c:pt>
                <c:pt idx="14">
                  <c:v>23377</c:v>
                </c:pt>
                <c:pt idx="15">
                  <c:v>23743</c:v>
                </c:pt>
                <c:pt idx="16">
                  <c:v>24108</c:v>
                </c:pt>
                <c:pt idx="17">
                  <c:v>24473</c:v>
                </c:pt>
                <c:pt idx="18">
                  <c:v>24838</c:v>
                </c:pt>
                <c:pt idx="19">
                  <c:v>25204</c:v>
                </c:pt>
                <c:pt idx="20">
                  <c:v>25569</c:v>
                </c:pt>
                <c:pt idx="21">
                  <c:v>25934</c:v>
                </c:pt>
                <c:pt idx="22">
                  <c:v>26299</c:v>
                </c:pt>
                <c:pt idx="23">
                  <c:v>26665</c:v>
                </c:pt>
                <c:pt idx="24">
                  <c:v>27030</c:v>
                </c:pt>
                <c:pt idx="25">
                  <c:v>27395</c:v>
                </c:pt>
                <c:pt idx="26">
                  <c:v>27760</c:v>
                </c:pt>
                <c:pt idx="27">
                  <c:v>28126</c:v>
                </c:pt>
                <c:pt idx="28">
                  <c:v>28491</c:v>
                </c:pt>
                <c:pt idx="29">
                  <c:v>28856</c:v>
                </c:pt>
                <c:pt idx="30">
                  <c:v>29221</c:v>
                </c:pt>
                <c:pt idx="31">
                  <c:v>29587</c:v>
                </c:pt>
                <c:pt idx="32">
                  <c:v>29952</c:v>
                </c:pt>
                <c:pt idx="33">
                  <c:v>30317</c:v>
                </c:pt>
                <c:pt idx="34">
                  <c:v>30682</c:v>
                </c:pt>
                <c:pt idx="35">
                  <c:v>31048</c:v>
                </c:pt>
                <c:pt idx="36">
                  <c:v>31413</c:v>
                </c:pt>
                <c:pt idx="37">
                  <c:v>31778</c:v>
                </c:pt>
                <c:pt idx="38">
                  <c:v>32143</c:v>
                </c:pt>
                <c:pt idx="39">
                  <c:v>32509</c:v>
                </c:pt>
                <c:pt idx="40">
                  <c:v>32874</c:v>
                </c:pt>
                <c:pt idx="41">
                  <c:v>33239</c:v>
                </c:pt>
                <c:pt idx="42">
                  <c:v>33604</c:v>
                </c:pt>
                <c:pt idx="43">
                  <c:v>33970</c:v>
                </c:pt>
                <c:pt idx="44">
                  <c:v>34335</c:v>
                </c:pt>
                <c:pt idx="45">
                  <c:v>34700</c:v>
                </c:pt>
                <c:pt idx="46">
                  <c:v>35065</c:v>
                </c:pt>
                <c:pt idx="47">
                  <c:v>35431</c:v>
                </c:pt>
                <c:pt idx="48">
                  <c:v>35796</c:v>
                </c:pt>
                <c:pt idx="49">
                  <c:v>36161</c:v>
                </c:pt>
                <c:pt idx="50">
                  <c:v>36526</c:v>
                </c:pt>
                <c:pt idx="51">
                  <c:v>36892</c:v>
                </c:pt>
                <c:pt idx="52">
                  <c:v>37257</c:v>
                </c:pt>
                <c:pt idx="53">
                  <c:v>37622</c:v>
                </c:pt>
                <c:pt idx="54">
                  <c:v>37987</c:v>
                </c:pt>
                <c:pt idx="55">
                  <c:v>38353</c:v>
                </c:pt>
                <c:pt idx="56">
                  <c:v>38718</c:v>
                </c:pt>
                <c:pt idx="57">
                  <c:v>39083</c:v>
                </c:pt>
                <c:pt idx="58">
                  <c:v>39448</c:v>
                </c:pt>
                <c:pt idx="59">
                  <c:v>39814</c:v>
                </c:pt>
              </c:numCache>
            </c:numRef>
          </c:cat>
          <c:val>
            <c:numRef>
              <c:f>Hoja1!$H$2:$H$67</c:f>
              <c:numCache>
                <c:formatCode>0%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2.7131800000000001E-2</c:v>
                </c:pt>
                <c:pt idx="11">
                  <c:v>3.5668800000000001E-2</c:v>
                </c:pt>
                <c:pt idx="12">
                  <c:v>4.3715799999999999E-2</c:v>
                </c:pt>
                <c:pt idx="13">
                  <c:v>4.3425800000000001E-2</c:v>
                </c:pt>
                <c:pt idx="14">
                  <c:v>4.2303199999999999E-2</c:v>
                </c:pt>
                <c:pt idx="15">
                  <c:v>4.1498599999999997E-2</c:v>
                </c:pt>
                <c:pt idx="16">
                  <c:v>5.0590200000000002E-2</c:v>
                </c:pt>
                <c:pt idx="17">
                  <c:v>6.14525E-2</c:v>
                </c:pt>
                <c:pt idx="18">
                  <c:v>5.9978200000000002E-2</c:v>
                </c:pt>
                <c:pt idx="19">
                  <c:v>5.9978200000000002E-2</c:v>
                </c:pt>
                <c:pt idx="20">
                  <c:v>5.9620600000000003E-2</c:v>
                </c:pt>
                <c:pt idx="21">
                  <c:v>5.78947E-2</c:v>
                </c:pt>
                <c:pt idx="22">
                  <c:v>5.78947E-2</c:v>
                </c:pt>
                <c:pt idx="23">
                  <c:v>5.78643E-2</c:v>
                </c:pt>
                <c:pt idx="24">
                  <c:v>5.78643E-2</c:v>
                </c:pt>
                <c:pt idx="25">
                  <c:v>5.7803500000000001E-2</c:v>
                </c:pt>
                <c:pt idx="26">
                  <c:v>5.7803500000000001E-2</c:v>
                </c:pt>
                <c:pt idx="27">
                  <c:v>5.7803500000000001E-2</c:v>
                </c:pt>
                <c:pt idx="28">
                  <c:v>5.7803500000000001E-2</c:v>
                </c:pt>
                <c:pt idx="29">
                  <c:v>5.7803500000000001E-2</c:v>
                </c:pt>
                <c:pt idx="30">
                  <c:v>5.7803500000000001E-2</c:v>
                </c:pt>
                <c:pt idx="31">
                  <c:v>5.7803500000000001E-2</c:v>
                </c:pt>
                <c:pt idx="32">
                  <c:v>5.7803500000000001E-2</c:v>
                </c:pt>
                <c:pt idx="33">
                  <c:v>5.7803500000000001E-2</c:v>
                </c:pt>
                <c:pt idx="34">
                  <c:v>5.7471300000000003E-2</c:v>
                </c:pt>
                <c:pt idx="35">
                  <c:v>5.7471300000000003E-2</c:v>
                </c:pt>
                <c:pt idx="36">
                  <c:v>5.76623E-2</c:v>
                </c:pt>
                <c:pt idx="37">
                  <c:v>5.76623E-2</c:v>
                </c:pt>
                <c:pt idx="38">
                  <c:v>5.76623E-2</c:v>
                </c:pt>
                <c:pt idx="39">
                  <c:v>5.76623E-2</c:v>
                </c:pt>
                <c:pt idx="40">
                  <c:v>5.76623E-2</c:v>
                </c:pt>
                <c:pt idx="41">
                  <c:v>5.2831999999999997E-2</c:v>
                </c:pt>
                <c:pt idx="42">
                  <c:v>5.2556800000000001E-2</c:v>
                </c:pt>
                <c:pt idx="43">
                  <c:v>5.79369E-2</c:v>
                </c:pt>
                <c:pt idx="44">
                  <c:v>5.8878899999999998E-2</c:v>
                </c:pt>
                <c:pt idx="45">
                  <c:v>6.59444E-2</c:v>
                </c:pt>
                <c:pt idx="46">
                  <c:v>6.59444E-2</c:v>
                </c:pt>
                <c:pt idx="47">
                  <c:v>6.6415500000000002E-2</c:v>
                </c:pt>
                <c:pt idx="48">
                  <c:v>7.3480900000000002E-2</c:v>
                </c:pt>
                <c:pt idx="49">
                  <c:v>7.9133300000000004E-2</c:v>
                </c:pt>
                <c:pt idx="50">
                  <c:v>8.5256700000000005E-2</c:v>
                </c:pt>
                <c:pt idx="51">
                  <c:v>8.7140800000000004E-2</c:v>
                </c:pt>
                <c:pt idx="52">
                  <c:v>8.9967000000000005E-2</c:v>
                </c:pt>
                <c:pt idx="53">
                  <c:v>9.0438099999999993E-2</c:v>
                </c:pt>
                <c:pt idx="54">
                  <c:v>9.5148399999999994E-2</c:v>
                </c:pt>
                <c:pt idx="55">
                  <c:v>0.1088083</c:v>
                </c:pt>
                <c:pt idx="56">
                  <c:v>0.1102214</c:v>
                </c:pt>
                <c:pt idx="57">
                  <c:v>0.1125765</c:v>
                </c:pt>
                <c:pt idx="58">
                  <c:v>0.1158738</c:v>
                </c:pt>
                <c:pt idx="59">
                  <c:v>0.1300047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3D5E-4A10-B1F5-C054438857A4}"/>
            </c:ext>
          </c:extLst>
        </c:ser>
        <c:ser>
          <c:idx val="2"/>
          <c:order val="2"/>
          <c:tx>
            <c:strRef>
              <c:f>Hoja1!$I$1</c:f>
              <c:strCache>
                <c:ptCount val="1"/>
                <c:pt idx="0">
                  <c:v>% EIA3 LA</c:v>
                </c:pt>
              </c:strCache>
            </c:strRef>
          </c:tx>
          <c:spPr>
            <a:ln w="57150">
              <a:prstDash val="dash"/>
            </a:ln>
          </c:spPr>
          <c:marker>
            <c:symbol val="none"/>
          </c:marker>
          <c:dLbls>
            <c:dLbl>
              <c:idx val="59"/>
              <c:layout>
                <c:manualLayout>
                  <c:x val="0"/>
                  <c:y val="2.79441117764471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D5E-4A10-B1F5-C054438857A4}"/>
                </c:ext>
              </c:extLst>
            </c:dLbl>
            <c:dLbl>
              <c:idx val="65"/>
              <c:layout>
                <c:manualLayout>
                  <c:x val="0"/>
                  <c:y val="-3.193612774451098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D5E-4A10-B1F5-C054438857A4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Hoja1!$A$2:$A$67</c:f>
              <c:numCache>
                <c:formatCode>yyyy</c:formatCode>
                <c:ptCount val="60"/>
                <c:pt idx="0">
                  <c:v>18264</c:v>
                </c:pt>
                <c:pt idx="1">
                  <c:v>18629</c:v>
                </c:pt>
                <c:pt idx="2">
                  <c:v>18994</c:v>
                </c:pt>
                <c:pt idx="3">
                  <c:v>19360</c:v>
                </c:pt>
                <c:pt idx="4">
                  <c:v>19725</c:v>
                </c:pt>
                <c:pt idx="5">
                  <c:v>20090</c:v>
                </c:pt>
                <c:pt idx="6">
                  <c:v>20455</c:v>
                </c:pt>
                <c:pt idx="7">
                  <c:v>20821</c:v>
                </c:pt>
                <c:pt idx="8">
                  <c:v>21186</c:v>
                </c:pt>
                <c:pt idx="9">
                  <c:v>21551</c:v>
                </c:pt>
                <c:pt idx="10">
                  <c:v>21916</c:v>
                </c:pt>
                <c:pt idx="11">
                  <c:v>22282</c:v>
                </c:pt>
                <c:pt idx="12">
                  <c:v>22647</c:v>
                </c:pt>
                <c:pt idx="13">
                  <c:v>23012</c:v>
                </c:pt>
                <c:pt idx="14">
                  <c:v>23377</c:v>
                </c:pt>
                <c:pt idx="15">
                  <c:v>23743</c:v>
                </c:pt>
                <c:pt idx="16">
                  <c:v>24108</c:v>
                </c:pt>
                <c:pt idx="17">
                  <c:v>24473</c:v>
                </c:pt>
                <c:pt idx="18">
                  <c:v>24838</c:v>
                </c:pt>
                <c:pt idx="19">
                  <c:v>25204</c:v>
                </c:pt>
                <c:pt idx="20">
                  <c:v>25569</c:v>
                </c:pt>
                <c:pt idx="21">
                  <c:v>25934</c:v>
                </c:pt>
                <c:pt idx="22">
                  <c:v>26299</c:v>
                </c:pt>
                <c:pt idx="23">
                  <c:v>26665</c:v>
                </c:pt>
                <c:pt idx="24">
                  <c:v>27030</c:v>
                </c:pt>
                <c:pt idx="25">
                  <c:v>27395</c:v>
                </c:pt>
                <c:pt idx="26">
                  <c:v>27760</c:v>
                </c:pt>
                <c:pt idx="27">
                  <c:v>28126</c:v>
                </c:pt>
                <c:pt idx="28">
                  <c:v>28491</c:v>
                </c:pt>
                <c:pt idx="29">
                  <c:v>28856</c:v>
                </c:pt>
                <c:pt idx="30">
                  <c:v>29221</c:v>
                </c:pt>
                <c:pt idx="31">
                  <c:v>29587</c:v>
                </c:pt>
                <c:pt idx="32">
                  <c:v>29952</c:v>
                </c:pt>
                <c:pt idx="33">
                  <c:v>30317</c:v>
                </c:pt>
                <c:pt idx="34">
                  <c:v>30682</c:v>
                </c:pt>
                <c:pt idx="35">
                  <c:v>31048</c:v>
                </c:pt>
                <c:pt idx="36">
                  <c:v>31413</c:v>
                </c:pt>
                <c:pt idx="37">
                  <c:v>31778</c:v>
                </c:pt>
                <c:pt idx="38">
                  <c:v>32143</c:v>
                </c:pt>
                <c:pt idx="39">
                  <c:v>32509</c:v>
                </c:pt>
                <c:pt idx="40">
                  <c:v>32874</c:v>
                </c:pt>
                <c:pt idx="41">
                  <c:v>33239</c:v>
                </c:pt>
                <c:pt idx="42">
                  <c:v>33604</c:v>
                </c:pt>
                <c:pt idx="43">
                  <c:v>33970</c:v>
                </c:pt>
                <c:pt idx="44">
                  <c:v>34335</c:v>
                </c:pt>
                <c:pt idx="45">
                  <c:v>34700</c:v>
                </c:pt>
                <c:pt idx="46">
                  <c:v>35065</c:v>
                </c:pt>
                <c:pt idx="47">
                  <c:v>35431</c:v>
                </c:pt>
                <c:pt idx="48">
                  <c:v>35796</c:v>
                </c:pt>
                <c:pt idx="49">
                  <c:v>36161</c:v>
                </c:pt>
                <c:pt idx="50">
                  <c:v>36526</c:v>
                </c:pt>
                <c:pt idx="51">
                  <c:v>36892</c:v>
                </c:pt>
                <c:pt idx="52">
                  <c:v>37257</c:v>
                </c:pt>
                <c:pt idx="53">
                  <c:v>37622</c:v>
                </c:pt>
                <c:pt idx="54">
                  <c:v>37987</c:v>
                </c:pt>
                <c:pt idx="55">
                  <c:v>38353</c:v>
                </c:pt>
                <c:pt idx="56">
                  <c:v>38718</c:v>
                </c:pt>
                <c:pt idx="57">
                  <c:v>39083</c:v>
                </c:pt>
                <c:pt idx="58">
                  <c:v>39448</c:v>
                </c:pt>
                <c:pt idx="59">
                  <c:v>39814</c:v>
                </c:pt>
              </c:numCache>
            </c:numRef>
          </c:cat>
          <c:val>
            <c:numRef>
              <c:f>Hoja1!$I$2:$I$67</c:f>
              <c:numCache>
                <c:formatCode>0%</c:formatCode>
                <c:ptCount val="6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5.6524000000000001E-3</c:v>
                </c:pt>
                <c:pt idx="44">
                  <c:v>6.5944000000000003E-3</c:v>
                </c:pt>
                <c:pt idx="45">
                  <c:v>1.9312300000000001E-2</c:v>
                </c:pt>
                <c:pt idx="46">
                  <c:v>2.77909E-2</c:v>
                </c:pt>
                <c:pt idx="47">
                  <c:v>2.82619E-2</c:v>
                </c:pt>
                <c:pt idx="48">
                  <c:v>3.5327400000000002E-2</c:v>
                </c:pt>
                <c:pt idx="49">
                  <c:v>3.5798400000000001E-2</c:v>
                </c:pt>
                <c:pt idx="50">
                  <c:v>3.6740500000000002E-2</c:v>
                </c:pt>
                <c:pt idx="51">
                  <c:v>3.8624600000000002E-2</c:v>
                </c:pt>
                <c:pt idx="52">
                  <c:v>4.0508700000000002E-2</c:v>
                </c:pt>
                <c:pt idx="53">
                  <c:v>4.0979700000000001E-2</c:v>
                </c:pt>
                <c:pt idx="54">
                  <c:v>4.6632100000000003E-2</c:v>
                </c:pt>
                <c:pt idx="55">
                  <c:v>7.8191200000000002E-2</c:v>
                </c:pt>
                <c:pt idx="56">
                  <c:v>7.9604300000000003E-2</c:v>
                </c:pt>
                <c:pt idx="57">
                  <c:v>8.1959500000000005E-2</c:v>
                </c:pt>
                <c:pt idx="58">
                  <c:v>8.4785700000000006E-2</c:v>
                </c:pt>
                <c:pt idx="59">
                  <c:v>8.5727700000000004E-2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8-3D5E-4A10-B1F5-C05443885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649728"/>
        <c:axId val="88651264"/>
      </c:lineChart>
      <c:dateAx>
        <c:axId val="88649728"/>
        <c:scaling>
          <c:orientation val="minMax"/>
          <c:max val="39814"/>
          <c:min val="22282"/>
        </c:scaling>
        <c:delete val="0"/>
        <c:axPos val="b"/>
        <c:numFmt formatCode="yyyy" sourceLinked="1"/>
        <c:majorTickMark val="out"/>
        <c:minorTickMark val="none"/>
        <c:tickLblPos val="nextTo"/>
        <c:crossAx val="88651264"/>
        <c:crosses val="autoZero"/>
        <c:auto val="1"/>
        <c:lblOffset val="100"/>
        <c:baseTimeUnit val="years"/>
      </c:dateAx>
      <c:valAx>
        <c:axId val="88651264"/>
        <c:scaling>
          <c:orientation val="minMax"/>
          <c:max val="0.30000000000000016"/>
        </c:scaling>
        <c:delete val="0"/>
        <c:axPos val="l"/>
        <c:numFmt formatCode="0%" sourceLinked="0"/>
        <c:majorTickMark val="out"/>
        <c:minorTickMark val="none"/>
        <c:tickLblPos val="nextTo"/>
        <c:crossAx val="88649728"/>
        <c:crosses val="autoZero"/>
        <c:crossBetween val="between"/>
      </c:valAx>
      <c:spPr>
        <a:ln>
          <a:noFill/>
        </a:ln>
      </c:spPr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es-A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A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4889496416965"/>
          <c:y val="4.2574646117953203E-2"/>
          <c:w val="0.851660660423186"/>
          <c:h val="0.84357207752877039"/>
        </c:manualLayout>
      </c:layout>
      <c:lineChart>
        <c:grouping val="standard"/>
        <c:varyColors val="0"/>
        <c:ser>
          <c:idx val="1"/>
          <c:order val="0"/>
          <c:tx>
            <c:strRef>
              <c:f>Sheet1!$E$1</c:f>
              <c:strCache>
                <c:ptCount val="1"/>
                <c:pt idx="0">
                  <c:v>LA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</c:numCache>
            </c:numRef>
          </c:cat>
          <c:val>
            <c:numRef>
              <c:f>Sheet1!$E$2:$E$49</c:f>
              <c:numCache>
                <c:formatCode>#,#00%</c:formatCode>
                <c:ptCount val="48"/>
                <c:pt idx="0">
                  <c:v>0.4923884790944279</c:v>
                </c:pt>
                <c:pt idx="1">
                  <c:v>0.13821526590826941</c:v>
                </c:pt>
                <c:pt idx="2">
                  <c:v>7.4762009419722567E-2</c:v>
                </c:pt>
                <c:pt idx="3">
                  <c:v>4.8172090666191984E-2</c:v>
                </c:pt>
                <c:pt idx="4">
                  <c:v>3.7666175639863624E-2</c:v>
                </c:pt>
                <c:pt idx="5">
                  <c:v>2.8150185179466967E-2</c:v>
                </c:pt>
                <c:pt idx="6">
                  <c:v>2.2584811106045443E-2</c:v>
                </c:pt>
                <c:pt idx="7">
                  <c:v>1.9585975402645006E-2</c:v>
                </c:pt>
                <c:pt idx="8">
                  <c:v>1.5724361407836205E-2</c:v>
                </c:pt>
                <c:pt idx="9">
                  <c:v>1.4498308046361165E-2</c:v>
                </c:pt>
                <c:pt idx="10">
                  <c:v>1.0411463508111025E-2</c:v>
                </c:pt>
                <c:pt idx="11">
                  <c:v>8.5496787740192929E-3</c:v>
                </c:pt>
                <c:pt idx="12">
                  <c:v>8.2372622137619495E-3</c:v>
                </c:pt>
                <c:pt idx="13">
                  <c:v>7.2346230203779154E-3</c:v>
                </c:pt>
                <c:pt idx="14">
                  <c:v>6.4027231099252199E-3</c:v>
                </c:pt>
                <c:pt idx="15">
                  <c:v>5.8505450034238675E-3</c:v>
                </c:pt>
                <c:pt idx="16">
                  <c:v>5.2366101350111794E-3</c:v>
                </c:pt>
                <c:pt idx="17">
                  <c:v>5.4691061798538545E-3</c:v>
                </c:pt>
                <c:pt idx="18">
                  <c:v>4.8460894346895001E-3</c:v>
                </c:pt>
                <c:pt idx="19">
                  <c:v>4.3938119724564843E-3</c:v>
                </c:pt>
                <c:pt idx="20">
                  <c:v>3.8543484934074656E-3</c:v>
                </c:pt>
                <c:pt idx="21">
                  <c:v>3.603688695061457E-3</c:v>
                </c:pt>
                <c:pt idx="22">
                  <c:v>2.8607911767750981E-3</c:v>
                </c:pt>
                <c:pt idx="23">
                  <c:v>3.1586767342297751E-3</c:v>
                </c:pt>
                <c:pt idx="24">
                  <c:v>2.2904493167704119E-3</c:v>
                </c:pt>
                <c:pt idx="25">
                  <c:v>2.028891266322403E-3</c:v>
                </c:pt>
                <c:pt idx="26">
                  <c:v>1.8744993615440644E-3</c:v>
                </c:pt>
                <c:pt idx="27">
                  <c:v>2.1669357929477409E-3</c:v>
                </c:pt>
                <c:pt idx="28">
                  <c:v>1.5766138040893875E-3</c:v>
                </c:pt>
                <c:pt idx="29">
                  <c:v>1.8327227284863962E-3</c:v>
                </c:pt>
                <c:pt idx="30">
                  <c:v>1.5221225435793856E-3</c:v>
                </c:pt>
                <c:pt idx="31">
                  <c:v>1.7873133447280614E-3</c:v>
                </c:pt>
                <c:pt idx="32">
                  <c:v>1.3877107676547142E-3</c:v>
                </c:pt>
                <c:pt idx="33">
                  <c:v>1.2296861121757088E-3</c:v>
                </c:pt>
                <c:pt idx="34">
                  <c:v>1.1860931037677074E-3</c:v>
                </c:pt>
                <c:pt idx="35">
                  <c:v>1.827273602435396E-3</c:v>
                </c:pt>
                <c:pt idx="36">
                  <c:v>1.0680287059960368E-3</c:v>
                </c:pt>
                <c:pt idx="37">
                  <c:v>8.991057984150309E-4</c:v>
                </c:pt>
                <c:pt idx="38">
                  <c:v>9.081876751666978E-4</c:v>
                </c:pt>
                <c:pt idx="39">
                  <c:v>7.5561214573869261E-4</c:v>
                </c:pt>
                <c:pt idx="40">
                  <c:v>6.2483312051468817E-4</c:v>
                </c:pt>
                <c:pt idx="41">
                  <c:v>5.4854535580068546E-4</c:v>
                </c:pt>
                <c:pt idx="42">
                  <c:v>5.1585059949468435E-4</c:v>
                </c:pt>
                <c:pt idx="43">
                  <c:v>5.3401435299801838E-4</c:v>
                </c:pt>
                <c:pt idx="44">
                  <c:v>5.7215823535501967E-4</c:v>
                </c:pt>
                <c:pt idx="45">
                  <c:v>5.7397461070535303E-4</c:v>
                </c:pt>
                <c:pt idx="46">
                  <c:v>4.3229733337934816E-4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B987-4C53-94EB-DD273C9214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07680"/>
        <c:axId val="90817664"/>
      </c:lineChart>
      <c:catAx>
        <c:axId val="9080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90817664"/>
        <c:crosses val="autoZero"/>
        <c:auto val="1"/>
        <c:lblAlgn val="ctr"/>
        <c:lblOffset val="100"/>
        <c:noMultiLvlLbl val="0"/>
      </c:catAx>
      <c:valAx>
        <c:axId val="90817664"/>
        <c:scaling>
          <c:orientation val="minMax"/>
          <c:max val="0.5"/>
        </c:scaling>
        <c:delete val="0"/>
        <c:axPos val="l"/>
        <c:numFmt formatCode="#,#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AR"/>
          </a:p>
        </c:txPr>
        <c:crossAx val="90807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s-A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28DE9-B713-4DCE-B618-786763C4AE1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EB0A9-3E21-4911-9BD6-4A398A46D2CA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13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B0A9-3E21-4911-9BD6-4A398A46D2C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12 Conector recto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Elipse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Rectángulo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8" name="7 Conector recto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Marcador de contenido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2" name="11 Marcador de contenido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Conector recto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Rectángulo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14 Conector recto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23 Marcador de contenido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6" name="25 Marcador de contenido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5" name="24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3" name="22 Título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9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Rectángulo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5 Rectángulo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12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19 Marcador de contenido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10" name="9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1" name="20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20 Conector recto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19 Rectángulo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11 Elipse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12 Elipse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22" name="21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16 Rectángulo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17 Rectángulo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18 Rectángulo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35C35E3-86CD-4B6A-92F1-E8E99FBA329D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9 Conector recto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11 Elipse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14 Elipse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86CCE3C-F17C-4CBC-B834-FCAB24F1CF55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99592" y="2636912"/>
            <a:ext cx="7232848" cy="3129880"/>
          </a:xfrm>
        </p:spPr>
        <p:txBody>
          <a:bodyPr>
            <a:normAutofit fontScale="92500" lnSpcReduction="20000"/>
          </a:bodyPr>
          <a:lstStyle/>
          <a:p>
            <a:endParaRPr lang="es-ES" sz="1800" cap="none" dirty="0" smtClean="0"/>
          </a:p>
          <a:p>
            <a:endParaRPr lang="es-ES" sz="1800" cap="none" dirty="0" smtClean="0"/>
          </a:p>
          <a:p>
            <a:r>
              <a:rPr lang="es-ES" sz="1800" cap="none" dirty="0" smtClean="0"/>
              <a:t>María </a:t>
            </a:r>
            <a:r>
              <a:rPr lang="es-ES" sz="1800" cap="none" dirty="0"/>
              <a:t>Luisa </a:t>
            </a:r>
            <a:r>
              <a:rPr lang="es-ES" sz="1800" cap="none" dirty="0" err="1" smtClean="0"/>
              <a:t>Recalde</a:t>
            </a:r>
            <a:endParaRPr lang="es-ES" sz="1800" cap="none" dirty="0" smtClean="0"/>
          </a:p>
          <a:p>
            <a:r>
              <a:rPr lang="es-ES" sz="1800" cap="none" dirty="0"/>
              <a:t>Marcelo Luis </a:t>
            </a:r>
            <a:r>
              <a:rPr lang="es-ES" sz="1800" cap="none" dirty="0" err="1"/>
              <a:t>Florensa</a:t>
            </a:r>
            <a:endParaRPr lang="es-ES" sz="1800" cap="none" dirty="0"/>
          </a:p>
          <a:p>
            <a:r>
              <a:rPr lang="es-ES" sz="1800" cap="none" dirty="0" smtClean="0"/>
              <a:t>Pedro </a:t>
            </a:r>
            <a:r>
              <a:rPr lang="es-ES" sz="1800" cap="none" dirty="0"/>
              <a:t>Gabriel </a:t>
            </a:r>
            <a:r>
              <a:rPr lang="es-ES" sz="1800" cap="none" dirty="0" err="1" smtClean="0"/>
              <a:t>Degiovanni</a:t>
            </a:r>
            <a:endParaRPr lang="es-ES" sz="1800" cap="none" dirty="0" smtClean="0"/>
          </a:p>
          <a:p>
            <a:endParaRPr lang="es-ES" sz="1800" cap="none" dirty="0"/>
          </a:p>
          <a:p>
            <a:endParaRPr lang="es-ES" cap="none" dirty="0"/>
          </a:p>
          <a:p>
            <a:pPr algn="l"/>
            <a:endParaRPr lang="es-ES" sz="1400" cap="none" dirty="0"/>
          </a:p>
          <a:p>
            <a:pPr algn="l"/>
            <a:endParaRPr lang="es-ES" sz="1400" cap="none" dirty="0"/>
          </a:p>
          <a:p>
            <a:pPr algn="l"/>
            <a:endParaRPr lang="es-ES" sz="1400" cap="none" dirty="0"/>
          </a:p>
          <a:p>
            <a:endParaRPr lang="es-AR" sz="1100" dirty="0" smtClean="0"/>
          </a:p>
          <a:p>
            <a:r>
              <a:rPr lang="es-AR" sz="1100" dirty="0" err="1" smtClean="0"/>
              <a:t>October</a:t>
            </a:r>
            <a:r>
              <a:rPr lang="es-AR" sz="1100" dirty="0" smtClean="0"/>
              <a:t> </a:t>
            </a:r>
            <a:r>
              <a:rPr lang="es-AR" sz="1100" dirty="0"/>
              <a:t>3 – 6, 2016 </a:t>
            </a:r>
            <a:endParaRPr lang="es-AR" sz="1100" dirty="0" smtClean="0"/>
          </a:p>
          <a:p>
            <a:r>
              <a:rPr lang="es-AR" sz="1100" dirty="0" smtClean="0"/>
              <a:t>Córdoba </a:t>
            </a:r>
            <a:r>
              <a:rPr lang="es-AR" sz="1100" dirty="0"/>
              <a:t>and La Cumbre </a:t>
            </a:r>
            <a:endParaRPr lang="en-US" sz="1100" cap="none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752600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accent4">
                    <a:lumMod val="75000"/>
                  </a:schemeClr>
                </a:solidFill>
              </a:rPr>
              <a:t>Latin American integration and the survival of trade relationships</a:t>
            </a:r>
          </a:p>
        </p:txBody>
      </p:sp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158207"/>
            <a:ext cx="2966720" cy="363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Results</a:t>
            </a:r>
            <a:r>
              <a:rPr lang="es-AR" dirty="0" smtClean="0"/>
              <a:t>: </a:t>
            </a:r>
            <a:r>
              <a:rPr lang="es-AR" dirty="0" err="1" smtClean="0"/>
              <a:t>Hazard</a:t>
            </a:r>
            <a:endParaRPr lang="es-AR" dirty="0"/>
          </a:p>
        </p:txBody>
      </p:sp>
      <p:pic>
        <p:nvPicPr>
          <p:cNvPr id="5" name="4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8496944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293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Results: on the Growth of Trade </a:t>
            </a:r>
            <a:endParaRPr lang="es-AR" dirty="0"/>
          </a:p>
        </p:txBody>
      </p:sp>
      <p:pic>
        <p:nvPicPr>
          <p:cNvPr id="4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8568952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4325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dirty="0" smtClean="0"/>
              <a:t>Results: on </a:t>
            </a:r>
            <a:r>
              <a:rPr lang="en-US" dirty="0"/>
              <a:t>the Initial Volume of Trade </a:t>
            </a:r>
            <a:endParaRPr lang="es-AR" dirty="0"/>
          </a:p>
        </p:txBody>
      </p:sp>
      <p:pic>
        <p:nvPicPr>
          <p:cNvPr id="7" name="6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568952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3164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Results</a:t>
            </a:r>
            <a:r>
              <a:rPr lang="es-AR" dirty="0" smtClean="0"/>
              <a:t>: </a:t>
            </a:r>
            <a:r>
              <a:rPr lang="es-AR" dirty="0" err="1" smtClean="0"/>
              <a:t>Hazard</a:t>
            </a:r>
            <a:endParaRPr lang="es-AR" dirty="0"/>
          </a:p>
        </p:txBody>
      </p:sp>
      <p:pic>
        <p:nvPicPr>
          <p:cNvPr id="4" name="Imagen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016" y="1556792"/>
            <a:ext cx="8927488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862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072" y="228600"/>
            <a:ext cx="8534400" cy="758952"/>
          </a:xfrm>
        </p:spPr>
        <p:txBody>
          <a:bodyPr/>
          <a:lstStyle/>
          <a:p>
            <a:r>
              <a:rPr lang="es-AR" dirty="0" err="1"/>
              <a:t>Conclusions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err="1"/>
              <a:t>Besedes</a:t>
            </a:r>
            <a:r>
              <a:rPr lang="en-US" dirty="0"/>
              <a:t> et al. (2015) results do not hold when examining the Latin American experience, as several of their dummy variables reverse their signs. </a:t>
            </a:r>
          </a:p>
          <a:p>
            <a:pPr algn="just"/>
            <a:r>
              <a:rPr lang="en-US" dirty="0"/>
              <a:t>For this region, the effects on trade depend heavily on the depth of the agreements considered. </a:t>
            </a:r>
          </a:p>
          <a:p>
            <a:pPr algn="just"/>
            <a:r>
              <a:rPr lang="en-US" dirty="0"/>
              <a:t>These results should warn us against conducting worldwide analyses, as regional differences may be lost when aggregating, especially in regions with a small number of spells. 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749988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6624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a) EIAs have a positive effect on the survival rate of trade. Countries which have signed an EIA face a lower risk than those that have not.</a:t>
            </a:r>
            <a:endParaRPr lang="es-AR" dirty="0"/>
          </a:p>
          <a:p>
            <a:pPr algn="just"/>
            <a:r>
              <a:rPr lang="en-US" dirty="0"/>
              <a:t>b) For those spells that started before the agreement but did not end until after the agreement has begun the effect depends on the depth of the agreement: only agreements that are FTAs or deeper have a significant positive effect. </a:t>
            </a:r>
            <a:endParaRPr lang="es-AR" dirty="0"/>
          </a:p>
          <a:p>
            <a:pPr algn="just"/>
            <a:r>
              <a:rPr lang="en-US" dirty="0"/>
              <a:t>c) Spells that started after an EIA has been signed face a lower risk of trade ceasing, however the magnitude of this effect depends on the depth of the integration agreement.</a:t>
            </a:r>
            <a:endParaRPr lang="es-AR" dirty="0"/>
          </a:p>
          <a:p>
            <a:pPr algn="just"/>
            <a:r>
              <a:rPr lang="en-US" dirty="0"/>
              <a:t>d) The hazard decreases as time elapses since the signing of an EIA. </a:t>
            </a:r>
            <a:endParaRPr lang="es-AR" dirty="0"/>
          </a:p>
          <a:p>
            <a:pPr algn="just"/>
            <a:r>
              <a:rPr lang="en-US" dirty="0"/>
              <a:t>e) Higher quality agreements lead to higher increases on the survival rate of trade relationships. </a:t>
            </a:r>
            <a:endParaRPr lang="es-AR" dirty="0"/>
          </a:p>
          <a:p>
            <a:pPr marL="0" indent="0">
              <a:buNone/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724803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Motivation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dirty="0" err="1"/>
              <a:t>Besedes</a:t>
            </a:r>
            <a:r>
              <a:rPr lang="en-US" dirty="0"/>
              <a:t>, </a:t>
            </a:r>
            <a:r>
              <a:rPr lang="en-US" dirty="0" smtClean="0"/>
              <a:t>Moreno-Cruz </a:t>
            </a:r>
            <a:r>
              <a:rPr lang="en-US" dirty="0"/>
              <a:t>and </a:t>
            </a:r>
            <a:r>
              <a:rPr lang="en-US" dirty="0" err="1" smtClean="0"/>
              <a:t>Nitsch</a:t>
            </a:r>
            <a:r>
              <a:rPr lang="en-US" dirty="0" smtClean="0"/>
              <a:t> (</a:t>
            </a:r>
            <a:r>
              <a:rPr lang="en-US" dirty="0"/>
              <a:t>2015) studied the effect of EIAs on trade survival for the whole world.</a:t>
            </a:r>
          </a:p>
          <a:p>
            <a:pPr algn="just"/>
            <a:r>
              <a:rPr lang="en-US" dirty="0"/>
              <a:t>Coefficients may vary between regions. Developing countries have fewer trade relationships, and therefore less weight on calculations.</a:t>
            </a:r>
          </a:p>
          <a:p>
            <a:pPr algn="just"/>
            <a:r>
              <a:rPr lang="en-US" dirty="0"/>
              <a:t>We apply BMN methodology exclusively to Latin America, to test whether the effects of Economic Integration Agreements on trade survival are equal to those for the whole world. 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070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Contributions</a:t>
            </a:r>
            <a:endParaRPr lang="es-A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Are effects sensitive to the kind of EIA considered?</a:t>
            </a:r>
          </a:p>
          <a:p>
            <a:pPr lvl="1" algn="just"/>
            <a:r>
              <a:rPr lang="en-US" dirty="0"/>
              <a:t>We require successively higher integration levels in order to consider an agreement in our model.</a:t>
            </a:r>
          </a:p>
          <a:p>
            <a:pPr lvl="1" algn="just"/>
            <a:r>
              <a:rPr lang="en-US" dirty="0"/>
              <a:t>We consider three “levels” of integration:</a:t>
            </a:r>
          </a:p>
          <a:p>
            <a:pPr lvl="2" algn="just"/>
            <a:r>
              <a:rPr lang="en-US" dirty="0"/>
              <a:t>Non Reciprocal Preferential Trade Agreements (NRPTA) or higher</a:t>
            </a:r>
          </a:p>
          <a:p>
            <a:pPr lvl="2" algn="just"/>
            <a:r>
              <a:rPr lang="en-US" dirty="0"/>
              <a:t>Preferential Trade Agreements (PTA) or higher</a:t>
            </a:r>
          </a:p>
          <a:p>
            <a:pPr lvl="2" algn="just"/>
            <a:r>
              <a:rPr lang="en-US" dirty="0"/>
              <a:t>Free Trade Agreement (FTA) o higher (Customs Union, Common Market, Economic Union)</a:t>
            </a:r>
          </a:p>
          <a:p>
            <a:pPr algn="just"/>
            <a:r>
              <a:rPr lang="en-US" dirty="0"/>
              <a:t>Are they sensitive to the quality of the agreements?</a:t>
            </a:r>
          </a:p>
          <a:p>
            <a:pPr lvl="1" algn="just"/>
            <a:r>
              <a:rPr lang="en-US" dirty="0"/>
              <a:t>We use the novel Kohl et al. (2016) index.</a:t>
            </a:r>
            <a:endParaRPr lang="es-AR" dirty="0"/>
          </a:p>
          <a:p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55166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Literature</a:t>
            </a:r>
            <a:r>
              <a:rPr lang="es-AR" dirty="0" smtClean="0"/>
              <a:t> </a:t>
            </a:r>
            <a:r>
              <a:rPr lang="es-AR" dirty="0" err="1" smtClean="0"/>
              <a:t>review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s-AR" sz="2500" dirty="0" err="1" smtClean="0"/>
              <a:t>Besedes</a:t>
            </a:r>
            <a:r>
              <a:rPr lang="es-AR" sz="2500" dirty="0" smtClean="0"/>
              <a:t> and </a:t>
            </a:r>
            <a:r>
              <a:rPr lang="es-AR" sz="2500" dirty="0" err="1" smtClean="0"/>
              <a:t>Prusa</a:t>
            </a:r>
            <a:r>
              <a:rPr lang="es-AR" sz="2500" dirty="0" smtClean="0"/>
              <a:t> (</a:t>
            </a:r>
            <a:r>
              <a:rPr lang="es-AR" sz="2500" dirty="0" err="1" smtClean="0"/>
              <a:t>imports</a:t>
            </a:r>
            <a:r>
              <a:rPr lang="es-AR" sz="2500" dirty="0" smtClean="0"/>
              <a:t> </a:t>
            </a:r>
            <a:r>
              <a:rPr lang="es-AR" sz="2500" dirty="0" err="1" smtClean="0"/>
              <a:t>for</a:t>
            </a:r>
            <a:r>
              <a:rPr lang="es-AR" sz="2500" dirty="0" smtClean="0"/>
              <a:t> US).</a:t>
            </a:r>
          </a:p>
          <a:p>
            <a:r>
              <a:rPr lang="es-AR" sz="2500" dirty="0" err="1" smtClean="0"/>
              <a:t>Nitsch</a:t>
            </a:r>
            <a:r>
              <a:rPr lang="es-AR" sz="2500" dirty="0" smtClean="0"/>
              <a:t> (</a:t>
            </a:r>
            <a:r>
              <a:rPr lang="es-AR" sz="2500" dirty="0" err="1" smtClean="0"/>
              <a:t>imports</a:t>
            </a:r>
            <a:r>
              <a:rPr lang="es-AR" sz="2500" dirty="0" smtClean="0"/>
              <a:t> </a:t>
            </a:r>
            <a:r>
              <a:rPr lang="es-AR" sz="2500" dirty="0" err="1" smtClean="0"/>
              <a:t>for</a:t>
            </a:r>
            <a:r>
              <a:rPr lang="es-AR" sz="2500" dirty="0" smtClean="0"/>
              <a:t> </a:t>
            </a:r>
            <a:r>
              <a:rPr lang="es-AR" sz="2500" dirty="0" err="1" smtClean="0"/>
              <a:t>Germany</a:t>
            </a:r>
            <a:r>
              <a:rPr lang="es-AR" sz="2500" dirty="0" smtClean="0"/>
              <a:t>).</a:t>
            </a:r>
          </a:p>
          <a:p>
            <a:r>
              <a:rPr lang="es-AR" sz="2500" dirty="0" err="1" smtClean="0"/>
              <a:t>Carrere</a:t>
            </a:r>
            <a:r>
              <a:rPr lang="es-AR" sz="2500" dirty="0" smtClean="0"/>
              <a:t> and Strauss-</a:t>
            </a:r>
            <a:r>
              <a:rPr lang="es-AR" sz="2500" dirty="0" err="1"/>
              <a:t>K</a:t>
            </a:r>
            <a:r>
              <a:rPr lang="es-AR" sz="2500" dirty="0" err="1" smtClean="0"/>
              <a:t>han</a:t>
            </a:r>
            <a:r>
              <a:rPr lang="es-AR" sz="2500" dirty="0" smtClean="0"/>
              <a:t> (</a:t>
            </a:r>
            <a:r>
              <a:rPr lang="es-AR" sz="2500" dirty="0" err="1" smtClean="0"/>
              <a:t>exports</a:t>
            </a:r>
            <a:r>
              <a:rPr lang="es-AR" sz="2500" dirty="0" smtClean="0"/>
              <a:t> </a:t>
            </a:r>
            <a:r>
              <a:rPr lang="es-AR" sz="2500" dirty="0" err="1" smtClean="0"/>
              <a:t>survival</a:t>
            </a:r>
            <a:r>
              <a:rPr lang="es-AR" sz="2500" dirty="0" smtClean="0"/>
              <a:t> in </a:t>
            </a:r>
            <a:r>
              <a:rPr lang="es-AR" sz="2500" dirty="0" err="1" smtClean="0"/>
              <a:t>the</a:t>
            </a:r>
            <a:r>
              <a:rPr lang="es-AR" sz="2500" dirty="0" smtClean="0"/>
              <a:t> OECD)</a:t>
            </a:r>
          </a:p>
          <a:p>
            <a:r>
              <a:rPr lang="es-AR" sz="2500" dirty="0" err="1" smtClean="0"/>
              <a:t>Minondo</a:t>
            </a:r>
            <a:r>
              <a:rPr lang="es-AR" sz="2500" dirty="0" smtClean="0"/>
              <a:t> Uribe-</a:t>
            </a:r>
            <a:r>
              <a:rPr lang="es-AR" sz="2500" dirty="0" err="1" smtClean="0"/>
              <a:t>Etxeberria</a:t>
            </a:r>
            <a:r>
              <a:rPr lang="es-AR" sz="2500" dirty="0" smtClean="0"/>
              <a:t> and Requena (</a:t>
            </a:r>
            <a:r>
              <a:rPr lang="es-AR" sz="2500" dirty="0" err="1" smtClean="0"/>
              <a:t>exports</a:t>
            </a:r>
            <a:r>
              <a:rPr lang="es-AR" sz="2500" dirty="0" smtClean="0"/>
              <a:t> </a:t>
            </a:r>
            <a:r>
              <a:rPr lang="es-AR" sz="2500" dirty="0" err="1" smtClean="0"/>
              <a:t>survival</a:t>
            </a:r>
            <a:r>
              <a:rPr lang="es-AR" sz="2500" dirty="0" smtClean="0"/>
              <a:t> </a:t>
            </a:r>
            <a:r>
              <a:rPr lang="es-AR" sz="2500" dirty="0" err="1" smtClean="0"/>
              <a:t>for</a:t>
            </a:r>
            <a:r>
              <a:rPr lang="es-AR" sz="2500" dirty="0" smtClean="0"/>
              <a:t> </a:t>
            </a:r>
            <a:r>
              <a:rPr lang="es-AR" sz="2500" dirty="0" err="1" smtClean="0"/>
              <a:t>the</a:t>
            </a:r>
            <a:r>
              <a:rPr lang="es-AR" sz="2500" dirty="0" smtClean="0"/>
              <a:t> </a:t>
            </a:r>
            <a:r>
              <a:rPr lang="es-AR" sz="2500" dirty="0" err="1" smtClean="0"/>
              <a:t>regions</a:t>
            </a:r>
            <a:r>
              <a:rPr lang="es-AR" sz="2500" dirty="0" smtClean="0"/>
              <a:t> of </a:t>
            </a:r>
            <a:r>
              <a:rPr lang="es-AR" sz="2500" dirty="0" err="1" smtClean="0"/>
              <a:t>Spain</a:t>
            </a:r>
            <a:r>
              <a:rPr lang="es-AR" sz="2500" dirty="0" smtClean="0"/>
              <a:t>)</a:t>
            </a:r>
          </a:p>
          <a:p>
            <a:r>
              <a:rPr lang="es-AR" sz="2500" dirty="0" err="1" smtClean="0"/>
              <a:t>Florensa</a:t>
            </a:r>
            <a:r>
              <a:rPr lang="es-AR" sz="2500" dirty="0" smtClean="0"/>
              <a:t> et al. (</a:t>
            </a:r>
            <a:r>
              <a:rPr lang="es-AR" sz="2500" dirty="0" err="1" smtClean="0"/>
              <a:t>survival</a:t>
            </a:r>
            <a:r>
              <a:rPr lang="es-AR" sz="2500" dirty="0" smtClean="0"/>
              <a:t> </a:t>
            </a:r>
            <a:r>
              <a:rPr lang="es-AR" sz="2500" dirty="0" err="1" smtClean="0"/>
              <a:t>for</a:t>
            </a:r>
            <a:r>
              <a:rPr lang="es-AR" sz="2500" dirty="0" smtClean="0"/>
              <a:t> </a:t>
            </a:r>
            <a:r>
              <a:rPr lang="es-AR" sz="2500" dirty="0" err="1" smtClean="0"/>
              <a:t>regions</a:t>
            </a:r>
            <a:r>
              <a:rPr lang="es-AR" sz="2500" dirty="0" smtClean="0"/>
              <a:t> of Argentina)</a:t>
            </a:r>
          </a:p>
          <a:p>
            <a:r>
              <a:rPr lang="es-AR" sz="2500" dirty="0" err="1" smtClean="0"/>
              <a:t>Kamuganga</a:t>
            </a:r>
            <a:r>
              <a:rPr lang="es-AR" sz="2500" dirty="0" smtClean="0"/>
              <a:t> (</a:t>
            </a:r>
            <a:r>
              <a:rPr lang="es-AR" sz="2500" dirty="0" err="1" smtClean="0"/>
              <a:t>treaties</a:t>
            </a:r>
            <a:r>
              <a:rPr lang="es-AR" sz="2500" dirty="0" smtClean="0"/>
              <a:t> </a:t>
            </a:r>
            <a:r>
              <a:rPr lang="es-AR" sz="2500" dirty="0" err="1" smtClean="0"/>
              <a:t>between</a:t>
            </a:r>
            <a:r>
              <a:rPr lang="es-AR" sz="2500" dirty="0" smtClean="0"/>
              <a:t> </a:t>
            </a:r>
            <a:r>
              <a:rPr lang="es-AR" sz="2500" dirty="0" err="1" smtClean="0"/>
              <a:t>African</a:t>
            </a:r>
            <a:r>
              <a:rPr lang="es-AR" sz="2500" dirty="0" smtClean="0"/>
              <a:t> </a:t>
            </a:r>
            <a:r>
              <a:rPr lang="es-AR" sz="2500" dirty="0" err="1" smtClean="0"/>
              <a:t>countries</a:t>
            </a:r>
            <a:r>
              <a:rPr lang="es-AR" sz="2500" dirty="0" smtClean="0"/>
              <a:t>)</a:t>
            </a:r>
          </a:p>
          <a:p>
            <a:r>
              <a:rPr lang="es-AR" sz="2500" dirty="0" smtClean="0"/>
              <a:t>BMN (EIA and </a:t>
            </a:r>
            <a:r>
              <a:rPr lang="es-AR" sz="2500" dirty="0" err="1" smtClean="0"/>
              <a:t>survival</a:t>
            </a:r>
            <a:r>
              <a:rPr lang="es-AR" sz="2500" dirty="0" smtClean="0"/>
              <a:t> </a:t>
            </a:r>
            <a:r>
              <a:rPr lang="es-AR" sz="2500" dirty="0" err="1" smtClean="0"/>
              <a:t>for</a:t>
            </a:r>
            <a:r>
              <a:rPr lang="es-AR" sz="2500" dirty="0" smtClean="0"/>
              <a:t> 180 </a:t>
            </a:r>
            <a:r>
              <a:rPr lang="es-AR" sz="2500" dirty="0" err="1" smtClean="0"/>
              <a:t>countries</a:t>
            </a:r>
            <a:r>
              <a:rPr lang="es-AR" sz="2500" dirty="0" smtClean="0"/>
              <a:t>)</a:t>
            </a:r>
            <a:endParaRPr lang="es-AR" sz="2500" dirty="0"/>
          </a:p>
        </p:txBody>
      </p:sp>
    </p:spTree>
    <p:extLst>
      <p:ext uri="{BB962C8B-B14F-4D97-AF65-F5344CB8AC3E}">
        <p14:creationId xmlns:p14="http://schemas.microsoft.com/office/powerpoint/2010/main" val="3339622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EIAs</a:t>
            </a:r>
            <a:r>
              <a:rPr lang="es-AR" dirty="0"/>
              <a:t> in LA</a:t>
            </a:r>
          </a:p>
        </p:txBody>
      </p:sp>
      <p:graphicFrame>
        <p:nvGraphicFramePr>
          <p:cNvPr id="7" name="Gráfico 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414753082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/>
          <p:nvPr/>
        </p:nvSpPr>
        <p:spPr>
          <a:xfrm>
            <a:off x="2051720" y="1518827"/>
            <a:ext cx="4896544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Utilization Rates for Latin America</a:t>
            </a:r>
            <a:endParaRPr lang="es-AR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98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Survival</a:t>
            </a:r>
            <a:r>
              <a:rPr lang="es-AR" dirty="0"/>
              <a:t> in LA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042604"/>
              </p:ext>
            </p:extLst>
          </p:nvPr>
        </p:nvGraphicFramePr>
        <p:xfrm>
          <a:off x="179512" y="1916456"/>
          <a:ext cx="5311140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000996"/>
              </p:ext>
            </p:extLst>
          </p:nvPr>
        </p:nvGraphicFramePr>
        <p:xfrm>
          <a:off x="5364088" y="1556792"/>
          <a:ext cx="3536950" cy="3925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2850">
                  <a:extLst>
                    <a:ext uri="{9D8B030D-6E8A-4147-A177-3AD203B41FA5}">
                      <a16:colId xmlns:a16="http://schemas.microsoft.com/office/drawing/2014/main" xmlns="" val="2984190059"/>
                    </a:ext>
                  </a:extLst>
                </a:gridCol>
                <a:gridCol w="1244600">
                  <a:extLst>
                    <a:ext uri="{9D8B030D-6E8A-4147-A177-3AD203B41FA5}">
                      <a16:colId xmlns:a16="http://schemas.microsoft.com/office/drawing/2014/main" xmlns="" val="531066743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xmlns="" val="2632776230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Spell length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No. of spells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% of spells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506450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271,083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49.24%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9217206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76,094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13.82%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9089385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41,160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7.48%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191742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26,521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4.82%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7351096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20,737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3.77%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11829206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15,498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2.82%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0950771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7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12,434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2.26%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7607039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10,783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1.96%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7306591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8,657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1.57%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76515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7,982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1.45%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5068834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11-20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36,684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6.66%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0404101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21-30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13,900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2.52%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4207905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31-40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6,921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1.26%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679238645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40 +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AR" sz="1400">
                          <a:effectLst/>
                        </a:rPr>
                        <a:t>2,093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0.38%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3414292766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Total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550,547</a:t>
                      </a:r>
                      <a:endParaRPr lang="es-AR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100%</a:t>
                      </a:r>
                      <a:endParaRPr lang="es-A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xmlns="" val="2721745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83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/>
              <a:t>Empirical</a:t>
            </a:r>
            <a:r>
              <a:rPr lang="es-AR" dirty="0"/>
              <a:t> </a:t>
            </a:r>
            <a:r>
              <a:rPr lang="es-AR" dirty="0" err="1"/>
              <a:t>Strategy</a:t>
            </a:r>
            <a:endParaRPr lang="es-AR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827584" y="4663489"/>
            <a:ext cx="7632848" cy="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427984" y="2071201"/>
            <a:ext cx="0" cy="25922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899592" y="2348880"/>
            <a:ext cx="29880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33984" y="3140968"/>
            <a:ext cx="298800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48064" y="4162436"/>
            <a:ext cx="2988332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0193" y="2130287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err="1"/>
              <a:t>Spell</a:t>
            </a:r>
            <a:r>
              <a:rPr lang="es-AR" sz="1400" dirty="0"/>
              <a:t> 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95736" y="2924944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err="1"/>
              <a:t>Spell</a:t>
            </a:r>
            <a:r>
              <a:rPr lang="es-AR" sz="1400" dirty="0"/>
              <a:t> B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427984" y="3896062"/>
            <a:ext cx="1152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 err="1"/>
              <a:t>Spell</a:t>
            </a:r>
            <a:r>
              <a:rPr lang="es-AR" sz="1400" dirty="0"/>
              <a:t> C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427983" y="2259697"/>
            <a:ext cx="3888433" cy="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693088" y="1881670"/>
            <a:ext cx="153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EIA in </a:t>
            </a:r>
            <a:r>
              <a:rPr lang="es-AR" sz="1400" dirty="0" err="1"/>
              <a:t>effect</a:t>
            </a:r>
            <a:endParaRPr lang="es-AR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7692884" y="4718247"/>
            <a:ext cx="1535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Time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13640" y="4718248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EIA </a:t>
            </a:r>
            <a:r>
              <a:rPr lang="es-AR" sz="1400" dirty="0" err="1"/>
              <a:t>Begins</a:t>
            </a:r>
            <a:endParaRPr lang="es-AR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793133" y="4883039"/>
            <a:ext cx="37337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AR" sz="2000" dirty="0">
                <a:latin typeface="Calibri" panose="020F0502020204030204" pitchFamily="34" charset="0"/>
              </a:rPr>
              <a:t>EIA </a:t>
            </a:r>
            <a:r>
              <a:rPr lang="es-AR" sz="2000" dirty="0" err="1">
                <a:latin typeface="Calibri" panose="020F0502020204030204" pitchFamily="34" charset="0"/>
              </a:rPr>
              <a:t>exists</a:t>
            </a:r>
            <a:endParaRPr lang="es-AR" sz="2000" dirty="0">
              <a:latin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s-AR" sz="2000" dirty="0">
                <a:latin typeface="Calibri" panose="020F0502020204030204" pitchFamily="34" charset="0"/>
              </a:rPr>
              <a:t>EIA in </a:t>
            </a:r>
            <a:r>
              <a:rPr lang="es-AR" sz="2000" dirty="0" err="1">
                <a:latin typeface="Calibri" panose="020F0502020204030204" pitchFamily="34" charset="0"/>
              </a:rPr>
              <a:t>effect</a:t>
            </a:r>
            <a:endParaRPr lang="es-AR" sz="2000" dirty="0">
              <a:latin typeface="Calibri" panose="020F0502020204030204" pitchFamily="34" charset="0"/>
            </a:endParaRPr>
          </a:p>
          <a:p>
            <a:pPr marL="342900" indent="-342900">
              <a:buAutoNum type="arabicPeriod"/>
            </a:pPr>
            <a:r>
              <a:rPr lang="es-AR" sz="2000" dirty="0" err="1">
                <a:latin typeface="Calibri" panose="020F0502020204030204" pitchFamily="34" charset="0"/>
              </a:rPr>
              <a:t>Spell</a:t>
            </a:r>
            <a:r>
              <a:rPr lang="es-AR" sz="2000" dirty="0">
                <a:latin typeface="Calibri" panose="020F0502020204030204" pitchFamily="34" charset="0"/>
              </a:rPr>
              <a:t> </a:t>
            </a:r>
            <a:r>
              <a:rPr lang="es-AR" sz="2000" dirty="0" err="1">
                <a:latin typeface="Calibri" panose="020F0502020204030204" pitchFamily="34" charset="0"/>
              </a:rPr>
              <a:t>starts</a:t>
            </a:r>
            <a:r>
              <a:rPr lang="es-AR" sz="2000" dirty="0">
                <a:latin typeface="Calibri" panose="020F0502020204030204" pitchFamily="34" charset="0"/>
              </a:rPr>
              <a:t> </a:t>
            </a:r>
            <a:r>
              <a:rPr lang="es-AR" sz="2000" dirty="0" err="1">
                <a:latin typeface="Calibri" panose="020F0502020204030204" pitchFamily="34" charset="0"/>
              </a:rPr>
              <a:t>after</a:t>
            </a:r>
            <a:r>
              <a:rPr lang="es-AR" sz="2000" dirty="0">
                <a:latin typeface="Calibri" panose="020F0502020204030204" pitchFamily="34" charset="0"/>
              </a:rPr>
              <a:t> EIA</a:t>
            </a:r>
          </a:p>
          <a:p>
            <a:r>
              <a:rPr lang="es-AR" sz="2000" dirty="0" smtClean="0">
                <a:latin typeface="Calibri" panose="020F0502020204030204" pitchFamily="34" charset="0"/>
              </a:rPr>
              <a:t>4. </a:t>
            </a:r>
            <a:r>
              <a:rPr lang="es-AR" sz="2000" dirty="0" err="1" smtClean="0">
                <a:latin typeface="Calibri" panose="020F0502020204030204" pitchFamily="34" charset="0"/>
              </a:rPr>
              <a:t>Years</a:t>
            </a:r>
            <a:r>
              <a:rPr lang="es-AR" sz="2000" dirty="0" smtClean="0">
                <a:latin typeface="Calibri" panose="020F0502020204030204" pitchFamily="34" charset="0"/>
              </a:rPr>
              <a:t> </a:t>
            </a:r>
            <a:r>
              <a:rPr lang="es-AR" sz="2000" dirty="0" err="1" smtClean="0">
                <a:latin typeface="Calibri" panose="020F0502020204030204" pitchFamily="34" charset="0"/>
              </a:rPr>
              <a:t>since</a:t>
            </a:r>
            <a:r>
              <a:rPr lang="es-AR" sz="2000" smtClean="0">
                <a:latin typeface="Calibri" panose="020F0502020204030204" pitchFamily="34" charset="0"/>
              </a:rPr>
              <a:t> EIA</a:t>
            </a:r>
            <a:endParaRPr lang="es-AR" sz="2000" dirty="0"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87229" y="2051556"/>
            <a:ext cx="44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33984" y="2843644"/>
            <a:ext cx="442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Calibri" panose="020F0502020204030204" pitchFamily="34" charset="0"/>
              </a:rPr>
              <a:t>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148064" y="38414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Calibri" panose="020F0502020204030204" pitchFamily="34" charset="0"/>
              </a:rPr>
              <a:t>1 + 2 + 3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566660" y="2843644"/>
            <a:ext cx="223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Calibri" panose="020F0502020204030204" pitchFamily="34" charset="0"/>
              </a:rPr>
              <a:t>1 + 2</a:t>
            </a:r>
          </a:p>
        </p:txBody>
      </p:sp>
    </p:spTree>
    <p:extLst>
      <p:ext uri="{BB962C8B-B14F-4D97-AF65-F5344CB8AC3E}">
        <p14:creationId xmlns:p14="http://schemas.microsoft.com/office/powerpoint/2010/main" val="1197212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We </a:t>
            </a:r>
            <a:r>
              <a:rPr lang="en-US" dirty="0"/>
              <a:t>use exports from the eleven founding LAIA countries – Argentina, Bolivia, Brazil, Chile, Colombia, Ecuador, Mexico, Paraguay, Peru and Venezuela – to 157 countries for the period 1962-2009. </a:t>
            </a:r>
          </a:p>
          <a:p>
            <a:pPr algn="just"/>
            <a:r>
              <a:rPr lang="en-US" dirty="0"/>
              <a:t>Trade data were obtained from WITS, and are classified according to 5-digit SITC 1. </a:t>
            </a:r>
          </a:p>
          <a:p>
            <a:pPr algn="just"/>
            <a:r>
              <a:rPr lang="en-US" dirty="0"/>
              <a:t>Level of integration from </a:t>
            </a:r>
            <a:r>
              <a:rPr lang="en-US" dirty="0" err="1"/>
              <a:t>Baier</a:t>
            </a:r>
            <a:r>
              <a:rPr lang="en-US" dirty="0"/>
              <a:t> et al. (2011)</a:t>
            </a:r>
            <a:endParaRPr lang="es-AR" dirty="0"/>
          </a:p>
          <a:p>
            <a:pPr algn="just"/>
            <a:r>
              <a:rPr lang="en-US" dirty="0"/>
              <a:t>Exporter and importer GDPs from WDI</a:t>
            </a:r>
          </a:p>
          <a:p>
            <a:pPr algn="just"/>
            <a:r>
              <a:rPr lang="en-US" dirty="0"/>
              <a:t>Distance, adjacency and common language were obtained from CEPII. </a:t>
            </a:r>
          </a:p>
          <a:p>
            <a:pPr algn="just"/>
            <a:r>
              <a:rPr lang="en-US" dirty="0"/>
              <a:t>Trade agreements quality index: Kohl et al. (2016)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57310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err="1" smtClean="0"/>
              <a:t>Results</a:t>
            </a:r>
            <a:r>
              <a:rPr lang="es-AR" dirty="0" smtClean="0"/>
              <a:t>: </a:t>
            </a:r>
            <a:r>
              <a:rPr lang="es-AR" dirty="0" err="1" smtClean="0"/>
              <a:t>Hazard</a:t>
            </a:r>
            <a:endParaRPr lang="es-AR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37245173"/>
              </p:ext>
            </p:extLst>
          </p:nvPr>
        </p:nvGraphicFramePr>
        <p:xfrm>
          <a:off x="1259632" y="2708920"/>
          <a:ext cx="6696742" cy="1828800"/>
        </p:xfrm>
        <a:graphic>
          <a:graphicData uri="http://schemas.openxmlformats.org/drawingml/2006/table">
            <a:tbl>
              <a:tblPr/>
              <a:tblGrid>
                <a:gridCol w="2665900">
                  <a:extLst>
                    <a:ext uri="{9D8B030D-6E8A-4147-A177-3AD203B41FA5}">
                      <a16:colId xmlns:a16="http://schemas.microsoft.com/office/drawing/2014/main" xmlns="" val="1706809960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2306117469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2213062826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2994848085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3099546281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1084949641"/>
                    </a:ext>
                  </a:extLst>
                </a:gridCol>
                <a:gridCol w="671807">
                  <a:extLst>
                    <a:ext uri="{9D8B030D-6E8A-4147-A177-3AD203B41FA5}">
                      <a16:colId xmlns:a16="http://schemas.microsoft.com/office/drawing/2014/main" xmlns="" val="422724509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s-A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World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Latin America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28449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EIA exists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887633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EIA in effect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9F76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9F7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44455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Spell</a:t>
                      </a:r>
                      <a:r>
                        <a:rPr lang="es-A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A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begins</a:t>
                      </a:r>
                      <a:r>
                        <a:rPr lang="es-A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AR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</a:t>
                      </a:r>
                      <a:r>
                        <a:rPr lang="es-A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026523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Years since EIA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610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2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976002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9069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ivil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l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1242</TotalTime>
  <Words>754</Words>
  <Application>Microsoft Office PowerPoint</Application>
  <PresentationFormat>Presentación en pantalla (4:3)</PresentationFormat>
  <Paragraphs>156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Civil</vt:lpstr>
      <vt:lpstr>Latin American integration and the survival of trade relationships</vt:lpstr>
      <vt:lpstr>Motivation</vt:lpstr>
      <vt:lpstr>Contributions</vt:lpstr>
      <vt:lpstr>Literature review</vt:lpstr>
      <vt:lpstr>EIAs in LA</vt:lpstr>
      <vt:lpstr>Survival in LA</vt:lpstr>
      <vt:lpstr>Empirical Strategy</vt:lpstr>
      <vt:lpstr>Data</vt:lpstr>
      <vt:lpstr>Results: Hazard</vt:lpstr>
      <vt:lpstr>Results: Hazard</vt:lpstr>
      <vt:lpstr>Results: on the Growth of Trade </vt:lpstr>
      <vt:lpstr>Results: on the Initial Volume of Trade </vt:lpstr>
      <vt:lpstr>Results: Hazard</vt:lpstr>
      <vt:lpstr>Conclusions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THE EFFECT OF ECONOMIC INTEGRATION ON TRADE MARGINS TIME SENSITIVE? SECTORAL EVIDENCE FROM LATIN AMERICA</dc:title>
  <dc:creator>Usuario</dc:creator>
  <cp:lastModifiedBy>General</cp:lastModifiedBy>
  <cp:revision>148</cp:revision>
  <cp:lastPrinted>2016-09-29T19:52:00Z</cp:lastPrinted>
  <dcterms:created xsi:type="dcterms:W3CDTF">2013-09-03T18:12:32Z</dcterms:created>
  <dcterms:modified xsi:type="dcterms:W3CDTF">2016-10-03T12:30:37Z</dcterms:modified>
</cp:coreProperties>
</file>