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notesSlides/notesSlide6.xml" ContentType="application/vnd.openxmlformats-officedocument.presentationml.notesSlide+xml"/>
  <Override PartName="/ppt/charts/chart2.xml" ContentType="application/vnd.openxmlformats-officedocument.drawingml.chart+xml"/>
  <Override PartName="/ppt/drawings/drawing2.xml" ContentType="application/vnd.openxmlformats-officedocument.drawingml.chartshapes+xml"/>
  <Override PartName="/ppt/notesSlides/notesSlide7.xml" ContentType="application/vnd.openxmlformats-officedocument.presentationml.notesSlide+xml"/>
  <Override PartName="/ppt/charts/chart3.xml" ContentType="application/vnd.openxmlformats-officedocument.drawingml.chart+xml"/>
  <Override PartName="/ppt/drawings/drawing3.xml" ContentType="application/vnd.openxmlformats-officedocument.drawingml.chartshapes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5"/>
  </p:notesMasterIdLst>
  <p:handoutMasterIdLst>
    <p:handoutMasterId r:id="rId26"/>
  </p:handoutMasterIdLst>
  <p:sldIdLst>
    <p:sldId id="256" r:id="rId2"/>
    <p:sldId id="257" r:id="rId3"/>
    <p:sldId id="341" r:id="rId4"/>
    <p:sldId id="342" r:id="rId5"/>
    <p:sldId id="343" r:id="rId6"/>
    <p:sldId id="344" r:id="rId7"/>
    <p:sldId id="345" r:id="rId8"/>
    <p:sldId id="365" r:id="rId9"/>
    <p:sldId id="346" r:id="rId10"/>
    <p:sldId id="347" r:id="rId11"/>
    <p:sldId id="348" r:id="rId12"/>
    <p:sldId id="349" r:id="rId13"/>
    <p:sldId id="350" r:id="rId14"/>
    <p:sldId id="352" r:id="rId15"/>
    <p:sldId id="353" r:id="rId16"/>
    <p:sldId id="354" r:id="rId17"/>
    <p:sldId id="355" r:id="rId18"/>
    <p:sldId id="356" r:id="rId19"/>
    <p:sldId id="358" r:id="rId20"/>
    <p:sldId id="359" r:id="rId21"/>
    <p:sldId id="362" r:id="rId22"/>
    <p:sldId id="360" r:id="rId23"/>
    <p:sldId id="361" r:id="rId24"/>
  </p:sldIdLst>
  <p:sldSz cx="9144000" cy="6858000" type="screen4x3"/>
  <p:notesSz cx="6794500" cy="9906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9" d="100"/>
          <a:sy n="89" d="100"/>
        </p:scale>
        <p:origin x="-1216" y="-11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notesMaster" Target="notesMasters/notesMaster1.xml"/><Relationship Id="rId26" Type="http://schemas.openxmlformats.org/officeDocument/2006/relationships/handoutMaster" Target="handoutMasters/handoutMaster1.xml"/><Relationship Id="rId27" Type="http://schemas.openxmlformats.org/officeDocument/2006/relationships/printerSettings" Target="printerSettings/printerSettings1.bin"/><Relationship Id="rId28" Type="http://schemas.openxmlformats.org/officeDocument/2006/relationships/presProps" Target="presProps.xml"/><Relationship Id="rId29" Type="http://schemas.openxmlformats.org/officeDocument/2006/relationships/viewProps" Target="viewProps.xml"/><Relationship Id="rId30" Type="http://schemas.openxmlformats.org/officeDocument/2006/relationships/theme" Target="theme/theme1.xml"/><Relationship Id="rId31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World%20Bank\Mal%20laptop\Eurostat\Sophistication%20index%20New\Figures%20and%20tables%20that%20go%20into%20the%20article_draft.xlsx" TargetMode="External"/><Relationship Id="rId2" Type="http://schemas.openxmlformats.org/officeDocument/2006/relationships/chartUserShapes" Target="../drawings/drawing1.xm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World%20Bank\Mal%20laptop\Eurostat\Sophistication%20index%20New\Figures%20and%20tables%20that%20go%20into%20the%20article_draft.xlsx" TargetMode="External"/><Relationship Id="rId2" Type="http://schemas.openxmlformats.org/officeDocument/2006/relationships/chartUserShapes" Target="../drawings/drawing2.xm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World%20Bank\Mal%20laptop\Eurostat\Sophistication%20index%20New\UNCTAD\Murchandase%20trade%20by%20technological%20intensity_Figure%208.xlsx" TargetMode="External"/><Relationship Id="rId2" Type="http://schemas.openxmlformats.org/officeDocument/2006/relationships/chartUserShapes" Target="../drawings/drawing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0739974112824938"/>
          <c:y val="0.110347282978517"/>
          <c:w val="0.900888433466365"/>
          <c:h val="0.673089093030038"/>
        </c:manualLayout>
      </c:layout>
      <c:lineChart>
        <c:grouping val="standard"/>
        <c:varyColors val="0"/>
        <c:ser>
          <c:idx val="0"/>
          <c:order val="0"/>
          <c:tx>
            <c:strRef>
              <c:f>'Export as % of GDP'!$A$28</c:f>
              <c:strCache>
                <c:ptCount val="1"/>
                <c:pt idx="0">
                  <c:v>ALB</c:v>
                </c:pt>
              </c:strCache>
            </c:strRef>
          </c:tx>
          <c:spPr>
            <a:ln w="34925"/>
          </c:spPr>
          <c:marker>
            <c:symbol val="none"/>
          </c:marker>
          <c:cat>
            <c:numRef>
              <c:f>'Export as % of GDP'!$B$27:$T$27</c:f>
              <c:numCache>
                <c:formatCode>General</c:formatCode>
                <c:ptCount val="19"/>
                <c:pt idx="0">
                  <c:v>1996.0</c:v>
                </c:pt>
                <c:pt idx="1">
                  <c:v>1997.0</c:v>
                </c:pt>
                <c:pt idx="2">
                  <c:v>1998.0</c:v>
                </c:pt>
                <c:pt idx="3">
                  <c:v>1999.0</c:v>
                </c:pt>
                <c:pt idx="4">
                  <c:v>2000.0</c:v>
                </c:pt>
                <c:pt idx="5">
                  <c:v>2001.0</c:v>
                </c:pt>
                <c:pt idx="6">
                  <c:v>2002.0</c:v>
                </c:pt>
                <c:pt idx="7">
                  <c:v>2003.0</c:v>
                </c:pt>
                <c:pt idx="8">
                  <c:v>2004.0</c:v>
                </c:pt>
                <c:pt idx="9">
                  <c:v>2005.0</c:v>
                </c:pt>
                <c:pt idx="10">
                  <c:v>2006.0</c:v>
                </c:pt>
                <c:pt idx="11">
                  <c:v>2007.0</c:v>
                </c:pt>
                <c:pt idx="12">
                  <c:v>2008.0</c:v>
                </c:pt>
                <c:pt idx="13">
                  <c:v>2009.0</c:v>
                </c:pt>
                <c:pt idx="14">
                  <c:v>2010.0</c:v>
                </c:pt>
                <c:pt idx="15">
                  <c:v>2011.0</c:v>
                </c:pt>
                <c:pt idx="16">
                  <c:v>2012.0</c:v>
                </c:pt>
                <c:pt idx="17">
                  <c:v>2013.0</c:v>
                </c:pt>
                <c:pt idx="18">
                  <c:v>2014.0</c:v>
                </c:pt>
              </c:numCache>
            </c:numRef>
          </c:cat>
          <c:val>
            <c:numRef>
              <c:f>'Export as % of GDP'!$B$28:$T$28</c:f>
              <c:numCache>
                <c:formatCode>0</c:formatCode>
                <c:ptCount val="19"/>
                <c:pt idx="0">
                  <c:v>6.884069128662793</c:v>
                </c:pt>
                <c:pt idx="1">
                  <c:v>6.329000052810477</c:v>
                </c:pt>
                <c:pt idx="2">
                  <c:v>7.506052288077051</c:v>
                </c:pt>
                <c:pt idx="3">
                  <c:v>10.21043089063705</c:v>
                </c:pt>
                <c:pt idx="4">
                  <c:v>7.092619139032196</c:v>
                </c:pt>
                <c:pt idx="5">
                  <c:v>7.50888485727021</c:v>
                </c:pt>
                <c:pt idx="6">
                  <c:v>7.63141155519217</c:v>
                </c:pt>
                <c:pt idx="7">
                  <c:v>7.925057273154137</c:v>
                </c:pt>
                <c:pt idx="8">
                  <c:v>8.110446815959836</c:v>
                </c:pt>
                <c:pt idx="9">
                  <c:v>7.855151623088239</c:v>
                </c:pt>
                <c:pt idx="10">
                  <c:v>8.737967955264611</c:v>
                </c:pt>
                <c:pt idx="11">
                  <c:v>10.06988916490126</c:v>
                </c:pt>
                <c:pt idx="12">
                  <c:v>10.5177611900329</c:v>
                </c:pt>
                <c:pt idx="13">
                  <c:v>9.054974741593929</c:v>
                </c:pt>
                <c:pt idx="14">
                  <c:v>12.95060397236306</c:v>
                </c:pt>
                <c:pt idx="15">
                  <c:v>15.1350878024702</c:v>
                </c:pt>
                <c:pt idx="16">
                  <c:v>15.94219512039045</c:v>
                </c:pt>
                <c:pt idx="17">
                  <c:v>18.05041119505678</c:v>
                </c:pt>
                <c:pt idx="18">
                  <c:v>18.17941159263632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'Export as % of GDP'!$A$29</c:f>
              <c:strCache>
                <c:ptCount val="1"/>
                <c:pt idx="0">
                  <c:v>BIH</c:v>
                </c:pt>
              </c:strCache>
            </c:strRef>
          </c:tx>
          <c:spPr>
            <a:ln w="34925"/>
          </c:spPr>
          <c:marker>
            <c:symbol val="none"/>
          </c:marker>
          <c:cat>
            <c:numRef>
              <c:f>'Export as % of GDP'!$B$27:$T$27</c:f>
              <c:numCache>
                <c:formatCode>General</c:formatCode>
                <c:ptCount val="19"/>
                <c:pt idx="0">
                  <c:v>1996.0</c:v>
                </c:pt>
                <c:pt idx="1">
                  <c:v>1997.0</c:v>
                </c:pt>
                <c:pt idx="2">
                  <c:v>1998.0</c:v>
                </c:pt>
                <c:pt idx="3">
                  <c:v>1999.0</c:v>
                </c:pt>
                <c:pt idx="4">
                  <c:v>2000.0</c:v>
                </c:pt>
                <c:pt idx="5">
                  <c:v>2001.0</c:v>
                </c:pt>
                <c:pt idx="6">
                  <c:v>2002.0</c:v>
                </c:pt>
                <c:pt idx="7">
                  <c:v>2003.0</c:v>
                </c:pt>
                <c:pt idx="8">
                  <c:v>2004.0</c:v>
                </c:pt>
                <c:pt idx="9">
                  <c:v>2005.0</c:v>
                </c:pt>
                <c:pt idx="10">
                  <c:v>2006.0</c:v>
                </c:pt>
                <c:pt idx="11">
                  <c:v>2007.0</c:v>
                </c:pt>
                <c:pt idx="12">
                  <c:v>2008.0</c:v>
                </c:pt>
                <c:pt idx="13">
                  <c:v>2009.0</c:v>
                </c:pt>
                <c:pt idx="14">
                  <c:v>2010.0</c:v>
                </c:pt>
                <c:pt idx="15">
                  <c:v>2011.0</c:v>
                </c:pt>
                <c:pt idx="16">
                  <c:v>2012.0</c:v>
                </c:pt>
                <c:pt idx="17">
                  <c:v>2013.0</c:v>
                </c:pt>
                <c:pt idx="18">
                  <c:v>2014.0</c:v>
                </c:pt>
              </c:numCache>
            </c:numRef>
          </c:cat>
          <c:val>
            <c:numRef>
              <c:f>'Export as % of GDP'!$B$29:$T$29</c:f>
              <c:numCache>
                <c:formatCode>0</c:formatCode>
                <c:ptCount val="19"/>
                <c:pt idx="0">
                  <c:v>12.06010501392156</c:v>
                </c:pt>
                <c:pt idx="1">
                  <c:v>15.65982379802891</c:v>
                </c:pt>
                <c:pt idx="2">
                  <c:v>14.69623879044409</c:v>
                </c:pt>
                <c:pt idx="3">
                  <c:v>16.02738616825262</c:v>
                </c:pt>
                <c:pt idx="4">
                  <c:v>19.41523824759682</c:v>
                </c:pt>
                <c:pt idx="5">
                  <c:v>17.95097748314182</c:v>
                </c:pt>
                <c:pt idx="6">
                  <c:v>15.11429581467607</c:v>
                </c:pt>
                <c:pt idx="7">
                  <c:v>16.00951931525459</c:v>
                </c:pt>
                <c:pt idx="8">
                  <c:v>17.88588749734416</c:v>
                </c:pt>
                <c:pt idx="9">
                  <c:v>22.01102475978189</c:v>
                </c:pt>
                <c:pt idx="10">
                  <c:v>26.47771822506266</c:v>
                </c:pt>
                <c:pt idx="11">
                  <c:v>26.88911503856875</c:v>
                </c:pt>
                <c:pt idx="12">
                  <c:v>26.83364911370088</c:v>
                </c:pt>
                <c:pt idx="13">
                  <c:v>22.90150293062852</c:v>
                </c:pt>
                <c:pt idx="14">
                  <c:v>28.50933953925956</c:v>
                </c:pt>
                <c:pt idx="15">
                  <c:v>31.93546656026266</c:v>
                </c:pt>
                <c:pt idx="16">
                  <c:v>30.53239817159356</c:v>
                </c:pt>
                <c:pt idx="17">
                  <c:v>31.8593355766744</c:v>
                </c:pt>
                <c:pt idx="18">
                  <c:v>32.1195629441631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'Export as % of GDP'!$A$30</c:f>
              <c:strCache>
                <c:ptCount val="1"/>
                <c:pt idx="0">
                  <c:v>CRO</c:v>
                </c:pt>
              </c:strCache>
            </c:strRef>
          </c:tx>
          <c:spPr>
            <a:ln w="34925"/>
          </c:spPr>
          <c:marker>
            <c:symbol val="none"/>
          </c:marker>
          <c:cat>
            <c:numRef>
              <c:f>'Export as % of GDP'!$B$27:$T$27</c:f>
              <c:numCache>
                <c:formatCode>General</c:formatCode>
                <c:ptCount val="19"/>
                <c:pt idx="0">
                  <c:v>1996.0</c:v>
                </c:pt>
                <c:pt idx="1">
                  <c:v>1997.0</c:v>
                </c:pt>
                <c:pt idx="2">
                  <c:v>1998.0</c:v>
                </c:pt>
                <c:pt idx="3">
                  <c:v>1999.0</c:v>
                </c:pt>
                <c:pt idx="4">
                  <c:v>2000.0</c:v>
                </c:pt>
                <c:pt idx="5">
                  <c:v>2001.0</c:v>
                </c:pt>
                <c:pt idx="6">
                  <c:v>2002.0</c:v>
                </c:pt>
                <c:pt idx="7">
                  <c:v>2003.0</c:v>
                </c:pt>
                <c:pt idx="8">
                  <c:v>2004.0</c:v>
                </c:pt>
                <c:pt idx="9">
                  <c:v>2005.0</c:v>
                </c:pt>
                <c:pt idx="10">
                  <c:v>2006.0</c:v>
                </c:pt>
                <c:pt idx="11">
                  <c:v>2007.0</c:v>
                </c:pt>
                <c:pt idx="12">
                  <c:v>2008.0</c:v>
                </c:pt>
                <c:pt idx="13">
                  <c:v>2009.0</c:v>
                </c:pt>
                <c:pt idx="14">
                  <c:v>2010.0</c:v>
                </c:pt>
                <c:pt idx="15">
                  <c:v>2011.0</c:v>
                </c:pt>
                <c:pt idx="16">
                  <c:v>2012.0</c:v>
                </c:pt>
                <c:pt idx="17">
                  <c:v>2013.0</c:v>
                </c:pt>
                <c:pt idx="18">
                  <c:v>2014.0</c:v>
                </c:pt>
              </c:numCache>
            </c:numRef>
          </c:cat>
          <c:val>
            <c:numRef>
              <c:f>'Export as % of GDP'!$B$30:$T$30</c:f>
              <c:numCache>
                <c:formatCode>0</c:formatCode>
                <c:ptCount val="19"/>
                <c:pt idx="0">
                  <c:v>19.6109785873943</c:v>
                </c:pt>
                <c:pt idx="1">
                  <c:v>16.71276740407878</c:v>
                </c:pt>
                <c:pt idx="2">
                  <c:v>17.76173462941648</c:v>
                </c:pt>
                <c:pt idx="3">
                  <c:v>18.39701547263372</c:v>
                </c:pt>
                <c:pt idx="4">
                  <c:v>20.35245829170305</c:v>
                </c:pt>
                <c:pt idx="5">
                  <c:v>20.03463243212246</c:v>
                </c:pt>
                <c:pt idx="6">
                  <c:v>18.24350371058805</c:v>
                </c:pt>
                <c:pt idx="7">
                  <c:v>17.85045224826185</c:v>
                </c:pt>
                <c:pt idx="8">
                  <c:v>19.30066279186364</c:v>
                </c:pt>
                <c:pt idx="9">
                  <c:v>19.31694818477177</c:v>
                </c:pt>
                <c:pt idx="10">
                  <c:v>20.57446944507653</c:v>
                </c:pt>
                <c:pt idx="11">
                  <c:v>20.57903488877167</c:v>
                </c:pt>
                <c:pt idx="12">
                  <c:v>20.02998101730014</c:v>
                </c:pt>
                <c:pt idx="13">
                  <c:v>16.72150970794582</c:v>
                </c:pt>
                <c:pt idx="14">
                  <c:v>19.78643622518462</c:v>
                </c:pt>
                <c:pt idx="15">
                  <c:v>21.4316567167748</c:v>
                </c:pt>
                <c:pt idx="16">
                  <c:v>21.90107497755411</c:v>
                </c:pt>
                <c:pt idx="17">
                  <c:v>21.87478740210141</c:v>
                </c:pt>
                <c:pt idx="18">
                  <c:v>24.21778054127405</c:v>
                </c:pt>
              </c:numCache>
            </c:numRef>
          </c:val>
          <c:smooth val="0"/>
        </c:ser>
        <c:ser>
          <c:idx val="3"/>
          <c:order val="3"/>
          <c:tx>
            <c:strRef>
              <c:f>'Export as % of GDP'!$A$31</c:f>
              <c:strCache>
                <c:ptCount val="1"/>
                <c:pt idx="0">
                  <c:v>MKD</c:v>
                </c:pt>
              </c:strCache>
            </c:strRef>
          </c:tx>
          <c:spPr>
            <a:ln w="34925">
              <a:solidFill>
                <a:schemeClr val="accent6">
                  <a:lumMod val="60000"/>
                  <a:lumOff val="40000"/>
                </a:schemeClr>
              </a:solidFill>
            </a:ln>
          </c:spPr>
          <c:marker>
            <c:symbol val="none"/>
          </c:marker>
          <c:cat>
            <c:numRef>
              <c:f>'Export as % of GDP'!$B$27:$T$27</c:f>
              <c:numCache>
                <c:formatCode>General</c:formatCode>
                <c:ptCount val="19"/>
                <c:pt idx="0">
                  <c:v>1996.0</c:v>
                </c:pt>
                <c:pt idx="1">
                  <c:v>1997.0</c:v>
                </c:pt>
                <c:pt idx="2">
                  <c:v>1998.0</c:v>
                </c:pt>
                <c:pt idx="3">
                  <c:v>1999.0</c:v>
                </c:pt>
                <c:pt idx="4">
                  <c:v>2000.0</c:v>
                </c:pt>
                <c:pt idx="5">
                  <c:v>2001.0</c:v>
                </c:pt>
                <c:pt idx="6">
                  <c:v>2002.0</c:v>
                </c:pt>
                <c:pt idx="7">
                  <c:v>2003.0</c:v>
                </c:pt>
                <c:pt idx="8">
                  <c:v>2004.0</c:v>
                </c:pt>
                <c:pt idx="9">
                  <c:v>2005.0</c:v>
                </c:pt>
                <c:pt idx="10">
                  <c:v>2006.0</c:v>
                </c:pt>
                <c:pt idx="11">
                  <c:v>2007.0</c:v>
                </c:pt>
                <c:pt idx="12">
                  <c:v>2008.0</c:v>
                </c:pt>
                <c:pt idx="13">
                  <c:v>2009.0</c:v>
                </c:pt>
                <c:pt idx="14">
                  <c:v>2010.0</c:v>
                </c:pt>
                <c:pt idx="15">
                  <c:v>2011.0</c:v>
                </c:pt>
                <c:pt idx="16">
                  <c:v>2012.0</c:v>
                </c:pt>
                <c:pt idx="17">
                  <c:v>2013.0</c:v>
                </c:pt>
                <c:pt idx="18">
                  <c:v>2014.0</c:v>
                </c:pt>
              </c:numCache>
            </c:numRef>
          </c:cat>
          <c:val>
            <c:numRef>
              <c:f>'Export as % of GDP'!$B$31:$T$31</c:f>
              <c:numCache>
                <c:formatCode>0</c:formatCode>
                <c:ptCount val="19"/>
                <c:pt idx="0">
                  <c:v>25.94750166089389</c:v>
                </c:pt>
                <c:pt idx="1">
                  <c:v>33.11128853274185</c:v>
                </c:pt>
                <c:pt idx="2">
                  <c:v>36.70300037350576</c:v>
                </c:pt>
                <c:pt idx="3">
                  <c:v>32.43061656310842</c:v>
                </c:pt>
                <c:pt idx="4">
                  <c:v>35.05624365316319</c:v>
                </c:pt>
                <c:pt idx="5">
                  <c:v>31.21600060070604</c:v>
                </c:pt>
                <c:pt idx="6">
                  <c:v>27.76078795489038</c:v>
                </c:pt>
                <c:pt idx="7">
                  <c:v>27.63663643941684</c:v>
                </c:pt>
                <c:pt idx="8">
                  <c:v>29.49081105895593</c:v>
                </c:pt>
                <c:pt idx="9">
                  <c:v>32.61111233908257</c:v>
                </c:pt>
                <c:pt idx="10">
                  <c:v>34.99374082387708</c:v>
                </c:pt>
                <c:pt idx="11">
                  <c:v>40.76384785701029</c:v>
                </c:pt>
                <c:pt idx="12">
                  <c:v>40.2706586178018</c:v>
                </c:pt>
                <c:pt idx="13">
                  <c:v>28.80837924196008</c:v>
                </c:pt>
                <c:pt idx="14">
                  <c:v>35.62632398174153</c:v>
                </c:pt>
                <c:pt idx="15">
                  <c:v>42.67243703994197</c:v>
                </c:pt>
                <c:pt idx="16">
                  <c:v>41.20364632769652</c:v>
                </c:pt>
                <c:pt idx="17">
                  <c:v>39.92380890641387</c:v>
                </c:pt>
                <c:pt idx="18">
                  <c:v>43.57072069094088</c:v>
                </c:pt>
              </c:numCache>
            </c:numRef>
          </c:val>
          <c:smooth val="0"/>
        </c:ser>
        <c:ser>
          <c:idx val="4"/>
          <c:order val="4"/>
          <c:tx>
            <c:strRef>
              <c:f>'Export as % of GDP'!$A$32</c:f>
              <c:strCache>
                <c:ptCount val="1"/>
                <c:pt idx="0">
                  <c:v>SCG&amp;MNE</c:v>
                </c:pt>
              </c:strCache>
            </c:strRef>
          </c:tx>
          <c:spPr>
            <a:ln w="34925"/>
          </c:spPr>
          <c:marker>
            <c:symbol val="none"/>
          </c:marker>
          <c:cat>
            <c:numRef>
              <c:f>'Export as % of GDP'!$B$27:$T$27</c:f>
              <c:numCache>
                <c:formatCode>General</c:formatCode>
                <c:ptCount val="19"/>
                <c:pt idx="0">
                  <c:v>1996.0</c:v>
                </c:pt>
                <c:pt idx="1">
                  <c:v>1997.0</c:v>
                </c:pt>
                <c:pt idx="2">
                  <c:v>1998.0</c:v>
                </c:pt>
                <c:pt idx="3">
                  <c:v>1999.0</c:v>
                </c:pt>
                <c:pt idx="4">
                  <c:v>2000.0</c:v>
                </c:pt>
                <c:pt idx="5">
                  <c:v>2001.0</c:v>
                </c:pt>
                <c:pt idx="6">
                  <c:v>2002.0</c:v>
                </c:pt>
                <c:pt idx="7">
                  <c:v>2003.0</c:v>
                </c:pt>
                <c:pt idx="8">
                  <c:v>2004.0</c:v>
                </c:pt>
                <c:pt idx="9">
                  <c:v>2005.0</c:v>
                </c:pt>
                <c:pt idx="10">
                  <c:v>2006.0</c:v>
                </c:pt>
                <c:pt idx="11">
                  <c:v>2007.0</c:v>
                </c:pt>
                <c:pt idx="12">
                  <c:v>2008.0</c:v>
                </c:pt>
                <c:pt idx="13">
                  <c:v>2009.0</c:v>
                </c:pt>
                <c:pt idx="14">
                  <c:v>2010.0</c:v>
                </c:pt>
                <c:pt idx="15">
                  <c:v>2011.0</c:v>
                </c:pt>
                <c:pt idx="16">
                  <c:v>2012.0</c:v>
                </c:pt>
                <c:pt idx="17">
                  <c:v>2013.0</c:v>
                </c:pt>
                <c:pt idx="18">
                  <c:v>2014.0</c:v>
                </c:pt>
              </c:numCache>
            </c:numRef>
          </c:cat>
          <c:val>
            <c:numRef>
              <c:f>'Export as % of GDP'!$B$32:$T$32</c:f>
              <c:numCache>
                <c:formatCode>0</c:formatCode>
                <c:ptCount val="19"/>
                <c:pt idx="1">
                  <c:v>9.806133983576964</c:v>
                </c:pt>
                <c:pt idx="2">
                  <c:v>15.63189446383595</c:v>
                </c:pt>
                <c:pt idx="3">
                  <c:v>8.133931427749468</c:v>
                </c:pt>
                <c:pt idx="4">
                  <c:v>22.89844994101901</c:v>
                </c:pt>
                <c:pt idx="5">
                  <c:v>14.17286436832562</c:v>
                </c:pt>
                <c:pt idx="6">
                  <c:v>13.0737000674407</c:v>
                </c:pt>
                <c:pt idx="7">
                  <c:v>11.57388871092331</c:v>
                </c:pt>
                <c:pt idx="8">
                  <c:v>14.77274395969807</c:v>
                </c:pt>
                <c:pt idx="9">
                  <c:v>17.76624078064667</c:v>
                </c:pt>
                <c:pt idx="10">
                  <c:v>21.6559491551617</c:v>
                </c:pt>
                <c:pt idx="11">
                  <c:v>21.9480167157489</c:v>
                </c:pt>
                <c:pt idx="12">
                  <c:v>21.54863869658432</c:v>
                </c:pt>
                <c:pt idx="13">
                  <c:v>18.67618235593264</c:v>
                </c:pt>
                <c:pt idx="14">
                  <c:v>23.48119494649751</c:v>
                </c:pt>
                <c:pt idx="15">
                  <c:v>24.34550300946057</c:v>
                </c:pt>
                <c:pt idx="16">
                  <c:v>26.11812453607409</c:v>
                </c:pt>
                <c:pt idx="17">
                  <c:v>30.24847957609098</c:v>
                </c:pt>
                <c:pt idx="18">
                  <c:v>31.5581512348073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062230904"/>
        <c:axId val="2062234024"/>
      </c:lineChart>
      <c:catAx>
        <c:axId val="206223090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2062234024"/>
        <c:crosses val="autoZero"/>
        <c:auto val="1"/>
        <c:lblAlgn val="ctr"/>
        <c:lblOffset val="100"/>
        <c:noMultiLvlLbl val="0"/>
      </c:catAx>
      <c:valAx>
        <c:axId val="2062234024"/>
        <c:scaling>
          <c:orientation val="minMax"/>
        </c:scaling>
        <c:delete val="0"/>
        <c:axPos val="l"/>
        <c:numFmt formatCode="0" sourceLinked="1"/>
        <c:majorTickMark val="out"/>
        <c:minorTickMark val="none"/>
        <c:tickLblPos val="nextTo"/>
        <c:crossAx val="2062230904"/>
        <c:crosses val="autoZero"/>
        <c:crossBetween val="between"/>
      </c:valAx>
    </c:plotArea>
    <c:legend>
      <c:legendPos val="b"/>
      <c:layout/>
      <c:overlay val="0"/>
    </c:legend>
    <c:plotVisOnly val="1"/>
    <c:dispBlanksAs val="gap"/>
    <c:showDLblsOverMax val="0"/>
  </c:chart>
  <c:txPr>
    <a:bodyPr/>
    <a:lstStyle/>
    <a:p>
      <a:pPr>
        <a:defRPr sz="1400">
          <a:latin typeface="Times New Roman" panose="02020603050405020304" pitchFamily="18" charset="0"/>
          <a:cs typeface="Times New Roman" panose="02020603050405020304" pitchFamily="18" charset="0"/>
        </a:defRPr>
      </a:pPr>
      <a:endParaRPr lang="en-US"/>
    </a:p>
  </c:txPr>
  <c:externalData r:id="rId1">
    <c:autoUpdate val="0"/>
  </c:externalData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0763719023924789"/>
          <c:y val="0.107822359970961"/>
          <c:w val="0.890034512178817"/>
          <c:h val="0.722256938627352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'[Figures and tables that go into the article_draft.xlsx]Manuf. as % of tot. exp.'!$A$27</c:f>
              <c:strCache>
                <c:ptCount val="1"/>
                <c:pt idx="0">
                  <c:v>Avg. 1996-1998</c:v>
                </c:pt>
              </c:strCache>
            </c:strRef>
          </c:tx>
          <c:invertIfNegative val="0"/>
          <c:cat>
            <c:strRef>
              <c:f>'[Figures and tables that go into the article_draft.xlsx]Manuf. as % of tot. exp.'!$B$26:$G$26</c:f>
              <c:strCache>
                <c:ptCount val="6"/>
                <c:pt idx="0">
                  <c:v>ALB</c:v>
                </c:pt>
                <c:pt idx="1">
                  <c:v>BIH</c:v>
                </c:pt>
                <c:pt idx="2">
                  <c:v>CRO</c:v>
                </c:pt>
                <c:pt idx="3">
                  <c:v>MKD</c:v>
                </c:pt>
                <c:pt idx="4">
                  <c:v>SCG&amp;MNE</c:v>
                </c:pt>
                <c:pt idx="5">
                  <c:v>Total WBC</c:v>
                </c:pt>
              </c:strCache>
            </c:strRef>
          </c:cat>
          <c:val>
            <c:numRef>
              <c:f>'[Figures and tables that go into the article_draft.xlsx]Manuf. as % of tot. exp.'!$B$27:$G$27</c:f>
              <c:numCache>
                <c:formatCode>0</c:formatCode>
                <c:ptCount val="6"/>
                <c:pt idx="0">
                  <c:v>4.101304623336731</c:v>
                </c:pt>
                <c:pt idx="1">
                  <c:v>9.5514168863272</c:v>
                </c:pt>
                <c:pt idx="2">
                  <c:v>23.03354449654905</c:v>
                </c:pt>
                <c:pt idx="3">
                  <c:v>7.654416439371067</c:v>
                </c:pt>
                <c:pt idx="4">
                  <c:v>10.64724110663887</c:v>
                </c:pt>
                <c:pt idx="5">
                  <c:v>16.23367553282615</c:v>
                </c:pt>
              </c:numCache>
            </c:numRef>
          </c:val>
        </c:ser>
        <c:ser>
          <c:idx val="1"/>
          <c:order val="1"/>
          <c:tx>
            <c:strRef>
              <c:f>'[Figures and tables that go into the article_draft.xlsx]Manuf. as % of tot. exp.'!$A$28</c:f>
              <c:strCache>
                <c:ptCount val="1"/>
                <c:pt idx="0">
                  <c:v>Avg. 2012-2014</c:v>
                </c:pt>
              </c:strCache>
            </c:strRef>
          </c:tx>
          <c:invertIfNegative val="0"/>
          <c:cat>
            <c:strRef>
              <c:f>'[Figures and tables that go into the article_draft.xlsx]Manuf. as % of tot. exp.'!$B$26:$G$26</c:f>
              <c:strCache>
                <c:ptCount val="6"/>
                <c:pt idx="0">
                  <c:v>ALB</c:v>
                </c:pt>
                <c:pt idx="1">
                  <c:v>BIH</c:v>
                </c:pt>
                <c:pt idx="2">
                  <c:v>CRO</c:v>
                </c:pt>
                <c:pt idx="3">
                  <c:v>MKD</c:v>
                </c:pt>
                <c:pt idx="4">
                  <c:v>SCG&amp;MNE</c:v>
                </c:pt>
                <c:pt idx="5">
                  <c:v>Total WBC</c:v>
                </c:pt>
              </c:strCache>
            </c:strRef>
          </c:cat>
          <c:val>
            <c:numRef>
              <c:f>'[Figures and tables that go into the article_draft.xlsx]Manuf. as % of tot. exp.'!$B$28:$G$28</c:f>
              <c:numCache>
                <c:formatCode>0</c:formatCode>
                <c:ptCount val="6"/>
                <c:pt idx="0">
                  <c:v>3.4005702139411</c:v>
                </c:pt>
                <c:pt idx="1">
                  <c:v>15.71730190437701</c:v>
                </c:pt>
                <c:pt idx="2">
                  <c:v>24.28128203249168</c:v>
                </c:pt>
                <c:pt idx="3">
                  <c:v>14.81697313621874</c:v>
                </c:pt>
                <c:pt idx="4">
                  <c:v>27.25072088786711</c:v>
                </c:pt>
                <c:pt idx="5">
                  <c:v>21.95901599241883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062305432"/>
        <c:axId val="2062308472"/>
      </c:barChart>
      <c:catAx>
        <c:axId val="2062305432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2062308472"/>
        <c:crosses val="autoZero"/>
        <c:auto val="1"/>
        <c:lblAlgn val="ctr"/>
        <c:lblOffset val="100"/>
        <c:noMultiLvlLbl val="0"/>
      </c:catAx>
      <c:valAx>
        <c:axId val="2062308472"/>
        <c:scaling>
          <c:orientation val="minMax"/>
        </c:scaling>
        <c:delete val="0"/>
        <c:axPos val="l"/>
        <c:numFmt formatCode="0" sourceLinked="1"/>
        <c:majorTickMark val="out"/>
        <c:minorTickMark val="none"/>
        <c:tickLblPos val="nextTo"/>
        <c:crossAx val="2062305432"/>
        <c:crosses val="autoZero"/>
        <c:crossBetween val="between"/>
      </c:valAx>
    </c:plotArea>
    <c:legend>
      <c:legendPos val="b"/>
      <c:layout/>
      <c:overlay val="0"/>
    </c:legend>
    <c:plotVisOnly val="1"/>
    <c:dispBlanksAs val="gap"/>
    <c:showDLblsOverMax val="0"/>
  </c:chart>
  <c:txPr>
    <a:bodyPr/>
    <a:lstStyle/>
    <a:p>
      <a:pPr>
        <a:defRPr sz="1200">
          <a:latin typeface="Times New Roman" panose="02020603050405020304" pitchFamily="18" charset="0"/>
          <a:cs typeface="Times New Roman" panose="02020603050405020304" pitchFamily="18" charset="0"/>
        </a:defRPr>
      </a:pPr>
      <a:endParaRPr lang="en-US"/>
    </a:p>
  </c:txPr>
  <c:externalData r:id="rId1">
    <c:autoUpdate val="0"/>
  </c:externalData>
  <c:userShapes r:id="rId2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0859671275846617"/>
          <c:y val="0.10802674931591"/>
          <c:w val="0.884462082282987"/>
          <c:h val="0.401941698777015"/>
        </c:manualLayout>
      </c:layout>
      <c:barChart>
        <c:barDir val="col"/>
        <c:grouping val="percentStacked"/>
        <c:varyColors val="0"/>
        <c:ser>
          <c:idx val="0"/>
          <c:order val="0"/>
          <c:tx>
            <c:strRef>
              <c:f>'[Murchandase trade by technological intensity_Figure 8.xlsx]Sheet3'!$A$45</c:f>
              <c:strCache>
                <c:ptCount val="1"/>
                <c:pt idx="0">
                  <c:v>  Low-skill and technology-intensive manufactures</c:v>
                </c:pt>
              </c:strCache>
            </c:strRef>
          </c:tx>
          <c:invertIfNegative val="0"/>
          <c:cat>
            <c:multiLvlStrRef>
              <c:f>'[Murchandase trade by technological intensity_Figure 8.xlsx]Sheet3'!$B$43:$M$44</c:f>
              <c:multiLvlStrCache>
                <c:ptCount val="12"/>
                <c:lvl>
                  <c:pt idx="0">
                    <c:v>1996-1998</c:v>
                  </c:pt>
                  <c:pt idx="1">
                    <c:v>2012-2014</c:v>
                  </c:pt>
                  <c:pt idx="2">
                    <c:v>1996-1998</c:v>
                  </c:pt>
                  <c:pt idx="3">
                    <c:v>2012-2014</c:v>
                  </c:pt>
                  <c:pt idx="4">
                    <c:v>1996-1998</c:v>
                  </c:pt>
                  <c:pt idx="5">
                    <c:v>2012-2014</c:v>
                  </c:pt>
                  <c:pt idx="6">
                    <c:v>1996-1998</c:v>
                  </c:pt>
                  <c:pt idx="7">
                    <c:v>2012-2014</c:v>
                  </c:pt>
                  <c:pt idx="8">
                    <c:v>1996-1998</c:v>
                  </c:pt>
                  <c:pt idx="9">
                    <c:v>2012-2014</c:v>
                  </c:pt>
                  <c:pt idx="10">
                    <c:v>1996-1998</c:v>
                  </c:pt>
                  <c:pt idx="11">
                    <c:v>2012-2014</c:v>
                  </c:pt>
                </c:lvl>
                <c:lvl>
                  <c:pt idx="0">
                    <c:v>Albania</c:v>
                  </c:pt>
                  <c:pt idx="2">
                    <c:v>Bosnia and Herzegovina</c:v>
                  </c:pt>
                  <c:pt idx="4">
                    <c:v>Croatia</c:v>
                  </c:pt>
                  <c:pt idx="6">
                    <c:v>Macedonia</c:v>
                  </c:pt>
                  <c:pt idx="8">
                    <c:v>Serbia and Montenegro</c:v>
                  </c:pt>
                  <c:pt idx="10">
                    <c:v>Total WBC</c:v>
                  </c:pt>
                </c:lvl>
              </c:multiLvlStrCache>
            </c:multiLvlStrRef>
          </c:cat>
          <c:val>
            <c:numRef>
              <c:f>'[Murchandase trade by technological intensity_Figure 8.xlsx]Sheet3'!$B$45:$M$45</c:f>
              <c:numCache>
                <c:formatCode>0</c:formatCode>
                <c:ptCount val="12"/>
                <c:pt idx="0">
                  <c:v>34941.30800000001</c:v>
                </c:pt>
                <c:pt idx="1">
                  <c:v>565602.71</c:v>
                </c:pt>
                <c:pt idx="2" formatCode="General">
                  <c:v>106591.593</c:v>
                </c:pt>
                <c:pt idx="3" formatCode="General">
                  <c:v>2.100177464E6</c:v>
                </c:pt>
                <c:pt idx="4" formatCode="General">
                  <c:v>1.911944164E6</c:v>
                </c:pt>
                <c:pt idx="5" formatCode="General">
                  <c:v>3.657507402E6</c:v>
                </c:pt>
                <c:pt idx="6" formatCode="General">
                  <c:v>669081.312</c:v>
                </c:pt>
                <c:pt idx="7" formatCode="General">
                  <c:v>2.587069457E6</c:v>
                </c:pt>
                <c:pt idx="8" formatCode="General">
                  <c:v>800334.0</c:v>
                </c:pt>
                <c:pt idx="9" formatCode="General">
                  <c:v>3.515717567E6</c:v>
                </c:pt>
                <c:pt idx="10" formatCode="General">
                  <c:v>3.522892377E6</c:v>
                </c:pt>
                <c:pt idx="11" formatCode="General">
                  <c:v>1.24260746E7</c:v>
                </c:pt>
              </c:numCache>
            </c:numRef>
          </c:val>
        </c:ser>
        <c:ser>
          <c:idx val="1"/>
          <c:order val="1"/>
          <c:tx>
            <c:strRef>
              <c:f>'[Murchandase trade by technological intensity_Figure 8.xlsx]Sheet3'!$A$46</c:f>
              <c:strCache>
                <c:ptCount val="1"/>
                <c:pt idx="0">
                  <c:v>  Medium-skill and technology-intensive manufactures</c:v>
                </c:pt>
              </c:strCache>
            </c:strRef>
          </c:tx>
          <c:invertIfNegative val="0"/>
          <c:cat>
            <c:multiLvlStrRef>
              <c:f>'[Murchandase trade by technological intensity_Figure 8.xlsx]Sheet3'!$B$43:$M$44</c:f>
              <c:multiLvlStrCache>
                <c:ptCount val="12"/>
                <c:lvl>
                  <c:pt idx="0">
                    <c:v>1996-1998</c:v>
                  </c:pt>
                  <c:pt idx="1">
                    <c:v>2012-2014</c:v>
                  </c:pt>
                  <c:pt idx="2">
                    <c:v>1996-1998</c:v>
                  </c:pt>
                  <c:pt idx="3">
                    <c:v>2012-2014</c:v>
                  </c:pt>
                  <c:pt idx="4">
                    <c:v>1996-1998</c:v>
                  </c:pt>
                  <c:pt idx="5">
                    <c:v>2012-2014</c:v>
                  </c:pt>
                  <c:pt idx="6">
                    <c:v>1996-1998</c:v>
                  </c:pt>
                  <c:pt idx="7">
                    <c:v>2012-2014</c:v>
                  </c:pt>
                  <c:pt idx="8">
                    <c:v>1996-1998</c:v>
                  </c:pt>
                  <c:pt idx="9">
                    <c:v>2012-2014</c:v>
                  </c:pt>
                  <c:pt idx="10">
                    <c:v>1996-1998</c:v>
                  </c:pt>
                  <c:pt idx="11">
                    <c:v>2012-2014</c:v>
                  </c:pt>
                </c:lvl>
                <c:lvl>
                  <c:pt idx="0">
                    <c:v>Albania</c:v>
                  </c:pt>
                  <c:pt idx="2">
                    <c:v>Bosnia and Herzegovina</c:v>
                  </c:pt>
                  <c:pt idx="4">
                    <c:v>Croatia</c:v>
                  </c:pt>
                  <c:pt idx="6">
                    <c:v>Macedonia</c:v>
                  </c:pt>
                  <c:pt idx="8">
                    <c:v>Serbia and Montenegro</c:v>
                  </c:pt>
                  <c:pt idx="10">
                    <c:v>Total WBC</c:v>
                  </c:pt>
                </c:lvl>
              </c:multiLvlStrCache>
            </c:multiLvlStrRef>
          </c:cat>
          <c:val>
            <c:numRef>
              <c:f>'[Murchandase trade by technological intensity_Figure 8.xlsx]Sheet3'!$B$46:$M$46</c:f>
              <c:numCache>
                <c:formatCode>0</c:formatCode>
                <c:ptCount val="12"/>
                <c:pt idx="0">
                  <c:v>17708.048</c:v>
                </c:pt>
                <c:pt idx="1">
                  <c:v>228264.342</c:v>
                </c:pt>
                <c:pt idx="2" formatCode="General">
                  <c:v>140200.488</c:v>
                </c:pt>
                <c:pt idx="3" formatCode="General">
                  <c:v>3.025026135E6</c:v>
                </c:pt>
                <c:pt idx="4" formatCode="General">
                  <c:v>1.653817435E6</c:v>
                </c:pt>
                <c:pt idx="5" formatCode="General">
                  <c:v>7.666985291E6</c:v>
                </c:pt>
                <c:pt idx="6" formatCode="General">
                  <c:v>273507.38</c:v>
                </c:pt>
                <c:pt idx="7" formatCode="General">
                  <c:v>2.025631688E6</c:v>
                </c:pt>
                <c:pt idx="8" formatCode="General">
                  <c:v>886338.0</c:v>
                </c:pt>
                <c:pt idx="9" formatCode="General">
                  <c:v>1.2776971729E7</c:v>
                </c:pt>
                <c:pt idx="10" formatCode="General">
                  <c:v>2.971571351E6</c:v>
                </c:pt>
                <c:pt idx="11" formatCode="General">
                  <c:v>2.5722879185E7</c:v>
                </c:pt>
              </c:numCache>
            </c:numRef>
          </c:val>
        </c:ser>
        <c:ser>
          <c:idx val="2"/>
          <c:order val="2"/>
          <c:tx>
            <c:strRef>
              <c:f>'[Murchandase trade by technological intensity_Figure 8.xlsx]Sheet3'!$A$47</c:f>
              <c:strCache>
                <c:ptCount val="1"/>
                <c:pt idx="0">
                  <c:v>  High-skill and technology-intensive manufactures</c:v>
                </c:pt>
              </c:strCache>
            </c:strRef>
          </c:tx>
          <c:invertIfNegative val="0"/>
          <c:cat>
            <c:multiLvlStrRef>
              <c:f>'[Murchandase trade by technological intensity_Figure 8.xlsx]Sheet3'!$B$43:$M$44</c:f>
              <c:multiLvlStrCache>
                <c:ptCount val="12"/>
                <c:lvl>
                  <c:pt idx="0">
                    <c:v>1996-1998</c:v>
                  </c:pt>
                  <c:pt idx="1">
                    <c:v>2012-2014</c:v>
                  </c:pt>
                  <c:pt idx="2">
                    <c:v>1996-1998</c:v>
                  </c:pt>
                  <c:pt idx="3">
                    <c:v>2012-2014</c:v>
                  </c:pt>
                  <c:pt idx="4">
                    <c:v>1996-1998</c:v>
                  </c:pt>
                  <c:pt idx="5">
                    <c:v>2012-2014</c:v>
                  </c:pt>
                  <c:pt idx="6">
                    <c:v>1996-1998</c:v>
                  </c:pt>
                  <c:pt idx="7">
                    <c:v>2012-2014</c:v>
                  </c:pt>
                  <c:pt idx="8">
                    <c:v>1996-1998</c:v>
                  </c:pt>
                  <c:pt idx="9">
                    <c:v>2012-2014</c:v>
                  </c:pt>
                  <c:pt idx="10">
                    <c:v>1996-1998</c:v>
                  </c:pt>
                  <c:pt idx="11">
                    <c:v>2012-2014</c:v>
                  </c:pt>
                </c:lvl>
                <c:lvl>
                  <c:pt idx="0">
                    <c:v>Albania</c:v>
                  </c:pt>
                  <c:pt idx="2">
                    <c:v>Bosnia and Herzegovina</c:v>
                  </c:pt>
                  <c:pt idx="4">
                    <c:v>Croatia</c:v>
                  </c:pt>
                  <c:pt idx="6">
                    <c:v>Macedonia</c:v>
                  </c:pt>
                  <c:pt idx="8">
                    <c:v>Serbia and Montenegro</c:v>
                  </c:pt>
                  <c:pt idx="10">
                    <c:v>Total WBC</c:v>
                  </c:pt>
                </c:lvl>
              </c:multiLvlStrCache>
            </c:multiLvlStrRef>
          </c:cat>
          <c:val>
            <c:numRef>
              <c:f>'[Murchandase trade by technological intensity_Figure 8.xlsx]Sheet3'!$B$47:$M$47</c:f>
              <c:numCache>
                <c:formatCode>0</c:formatCode>
                <c:ptCount val="12"/>
                <c:pt idx="0">
                  <c:v>18857.45700000001</c:v>
                </c:pt>
                <c:pt idx="1">
                  <c:v>130294.842</c:v>
                </c:pt>
                <c:pt idx="2" formatCode="General">
                  <c:v>69822.769</c:v>
                </c:pt>
                <c:pt idx="3" formatCode="General">
                  <c:v>1.228330476E6</c:v>
                </c:pt>
                <c:pt idx="4" formatCode="General">
                  <c:v>2.220160592E6</c:v>
                </c:pt>
                <c:pt idx="5" formatCode="General">
                  <c:v>6.171362607E6</c:v>
                </c:pt>
                <c:pt idx="6" formatCode="General">
                  <c:v>239068.146</c:v>
                </c:pt>
                <c:pt idx="7" formatCode="General">
                  <c:v>2.671808953E6</c:v>
                </c:pt>
                <c:pt idx="8" formatCode="General">
                  <c:v>900088.0</c:v>
                </c:pt>
                <c:pt idx="9" formatCode="General">
                  <c:v>5.061202941E6</c:v>
                </c:pt>
                <c:pt idx="10" formatCode="General">
                  <c:v>3.447996964E6</c:v>
                </c:pt>
                <c:pt idx="11" formatCode="General">
                  <c:v>1.5262999819E7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2062368504"/>
        <c:axId val="2062371512"/>
      </c:barChart>
      <c:catAx>
        <c:axId val="2062368504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050"/>
            </a:pPr>
            <a:endParaRPr lang="en-US"/>
          </a:p>
        </c:txPr>
        <c:crossAx val="2062371512"/>
        <c:crosses val="autoZero"/>
        <c:auto val="1"/>
        <c:lblAlgn val="ctr"/>
        <c:lblOffset val="100"/>
        <c:noMultiLvlLbl val="0"/>
      </c:catAx>
      <c:valAx>
        <c:axId val="2062371512"/>
        <c:scaling>
          <c:orientation val="minMax"/>
        </c:scaling>
        <c:delete val="0"/>
        <c:axPos val="l"/>
        <c:numFmt formatCode="0%" sourceLinked="1"/>
        <c:majorTickMark val="out"/>
        <c:minorTickMark val="none"/>
        <c:tickLblPos val="nextTo"/>
        <c:txPr>
          <a:bodyPr/>
          <a:lstStyle/>
          <a:p>
            <a:pPr>
              <a:defRPr sz="1000"/>
            </a:pPr>
            <a:endParaRPr lang="en-US"/>
          </a:p>
        </c:txPr>
        <c:crossAx val="2062368504"/>
        <c:crosses val="autoZero"/>
        <c:crossBetween val="between"/>
      </c:valAx>
      <c:spPr>
        <a:noFill/>
        <a:ln w="25400">
          <a:noFill/>
        </a:ln>
      </c:spPr>
    </c:plotArea>
    <c:legend>
      <c:legendPos val="b"/>
      <c:layout>
        <c:manualLayout>
          <c:xMode val="edge"/>
          <c:yMode val="edge"/>
          <c:x val="0.0118545547660201"/>
          <c:y val="0.829242195789356"/>
          <c:w val="0.977629574320451"/>
          <c:h val="0.170757804210644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400">
          <a:latin typeface="Times New Roman" panose="02020603050405020304" pitchFamily="18" charset="0"/>
          <a:cs typeface="Times New Roman" panose="02020603050405020304" pitchFamily="18" charset="0"/>
        </a:defRPr>
      </a:pPr>
      <a:endParaRPr lang="en-US"/>
    </a:p>
  </c:txPr>
  <c:externalData r:id="rId1">
    <c:autoUpdate val="0"/>
  </c:externalData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</cdr:x>
      <cdr:y>0</cdr:y>
    </cdr:from>
    <cdr:to>
      <cdr:x>0.65753</cdr:x>
      <cdr:y>0.07407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-1600200" y="-2438400"/>
          <a:ext cx="3507288" cy="28786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US" sz="1400" b="1" dirty="0" smtClean="0"/>
            <a:t>Goods exports as % of GDP</a:t>
          </a:r>
          <a:endParaRPr lang="en-US" sz="1100" b="1" dirty="0"/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</cdr:x>
      <cdr:y>0</cdr:y>
    </cdr:from>
    <cdr:to>
      <cdr:x>0.96</cdr:x>
      <cdr:y>0.06383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0" y="0"/>
          <a:ext cx="5486400" cy="2286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US" sz="1400" b="1" dirty="0">
              <a:latin typeface="+mn-lt"/>
              <a:ea typeface="+mn-ea"/>
              <a:cs typeface="+mn-cs"/>
            </a:rPr>
            <a:t>Share of manufacturing exports in total exports of goods, (in %)</a:t>
          </a:r>
        </a:p>
        <a:p xmlns:a="http://schemas.openxmlformats.org/drawingml/2006/main">
          <a:endParaRPr lang="en-US" sz="1100" dirty="0"/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0.23171</cdr:x>
      <cdr:y>0.10638</cdr:y>
    </cdr:from>
    <cdr:to>
      <cdr:x>0.23472</cdr:x>
      <cdr:y>0.51177</cdr:y>
    </cdr:to>
    <cdr:cxnSp macro="">
      <cdr:nvCxnSpPr>
        <cdr:cNvPr id="3" name="Straight Connector 2"/>
        <cdr:cNvCxnSpPr/>
      </cdr:nvCxnSpPr>
      <cdr:spPr>
        <a:xfrm xmlns:a="http://schemas.openxmlformats.org/drawingml/2006/main" flipH="1" flipV="1">
          <a:off x="1447800" y="381000"/>
          <a:ext cx="18824" cy="1451854"/>
        </a:xfrm>
        <a:prstGeom xmlns:a="http://schemas.openxmlformats.org/drawingml/2006/main" prst="line">
          <a:avLst/>
        </a:prstGeom>
        <a:ln xmlns:a="http://schemas.openxmlformats.org/drawingml/2006/main">
          <a:solidFill>
            <a:schemeClr val="tx1"/>
          </a:solidFill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</cdr:x>
      <cdr:y>0</cdr:y>
    </cdr:from>
    <cdr:to>
      <cdr:x>1</cdr:x>
      <cdr:y>0.06383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0" y="0"/>
          <a:ext cx="6248400" cy="2286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US" sz="1200" b="1" dirty="0"/>
            <a:t>Structure of manufactures exports by skill and technology intensity, (period averages)</a:t>
          </a:r>
        </a:p>
      </cdr:txBody>
    </cdr:sp>
  </cdr:relSizeAnchor>
  <cdr:relSizeAnchor xmlns:cdr="http://schemas.openxmlformats.org/drawingml/2006/chartDrawing">
    <cdr:from>
      <cdr:x>0.37805</cdr:x>
      <cdr:y>0.10638</cdr:y>
    </cdr:from>
    <cdr:to>
      <cdr:x>0.38106</cdr:x>
      <cdr:y>0.51177</cdr:y>
    </cdr:to>
    <cdr:cxnSp macro="">
      <cdr:nvCxnSpPr>
        <cdr:cNvPr id="10" name="Straight Connector 9"/>
        <cdr:cNvCxnSpPr/>
      </cdr:nvCxnSpPr>
      <cdr:spPr>
        <a:xfrm xmlns:a="http://schemas.openxmlformats.org/drawingml/2006/main" flipH="1" flipV="1">
          <a:off x="2362200" y="381000"/>
          <a:ext cx="18824" cy="1451854"/>
        </a:xfrm>
        <a:prstGeom xmlns:a="http://schemas.openxmlformats.org/drawingml/2006/main" prst="line">
          <a:avLst/>
        </a:prstGeom>
        <a:ln xmlns:a="http://schemas.openxmlformats.org/drawingml/2006/main">
          <a:solidFill>
            <a:schemeClr val="tx1"/>
          </a:solidFill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0.52439</cdr:x>
      <cdr:y>0.10638</cdr:y>
    </cdr:from>
    <cdr:to>
      <cdr:x>0.5274</cdr:x>
      <cdr:y>0.51177</cdr:y>
    </cdr:to>
    <cdr:cxnSp macro="">
      <cdr:nvCxnSpPr>
        <cdr:cNvPr id="11" name="Straight Connector 10"/>
        <cdr:cNvCxnSpPr/>
      </cdr:nvCxnSpPr>
      <cdr:spPr>
        <a:xfrm xmlns:a="http://schemas.openxmlformats.org/drawingml/2006/main" flipH="1" flipV="1">
          <a:off x="3276600" y="381000"/>
          <a:ext cx="18824" cy="1451854"/>
        </a:xfrm>
        <a:prstGeom xmlns:a="http://schemas.openxmlformats.org/drawingml/2006/main" prst="line">
          <a:avLst/>
        </a:prstGeom>
        <a:ln xmlns:a="http://schemas.openxmlformats.org/drawingml/2006/main">
          <a:solidFill>
            <a:schemeClr val="tx1"/>
          </a:solidFill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0.67073</cdr:x>
      <cdr:y>0.10638</cdr:y>
    </cdr:from>
    <cdr:to>
      <cdr:x>0.67374</cdr:x>
      <cdr:y>0.51177</cdr:y>
    </cdr:to>
    <cdr:cxnSp macro="">
      <cdr:nvCxnSpPr>
        <cdr:cNvPr id="12" name="Straight Connector 11"/>
        <cdr:cNvCxnSpPr/>
      </cdr:nvCxnSpPr>
      <cdr:spPr>
        <a:xfrm xmlns:a="http://schemas.openxmlformats.org/drawingml/2006/main" flipH="1" flipV="1">
          <a:off x="4191000" y="381000"/>
          <a:ext cx="18824" cy="1451854"/>
        </a:xfrm>
        <a:prstGeom xmlns:a="http://schemas.openxmlformats.org/drawingml/2006/main" prst="line">
          <a:avLst/>
        </a:prstGeom>
        <a:ln xmlns:a="http://schemas.openxmlformats.org/drawingml/2006/main">
          <a:solidFill>
            <a:schemeClr val="tx1"/>
          </a:solidFill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0.81707</cdr:x>
      <cdr:y>0.10638</cdr:y>
    </cdr:from>
    <cdr:to>
      <cdr:x>0.82009</cdr:x>
      <cdr:y>0.51177</cdr:y>
    </cdr:to>
    <cdr:cxnSp macro="">
      <cdr:nvCxnSpPr>
        <cdr:cNvPr id="13" name="Straight Connector 12"/>
        <cdr:cNvCxnSpPr/>
      </cdr:nvCxnSpPr>
      <cdr:spPr>
        <a:xfrm xmlns:a="http://schemas.openxmlformats.org/drawingml/2006/main" flipH="1" flipV="1">
          <a:off x="5105400" y="381000"/>
          <a:ext cx="18824" cy="1451854"/>
        </a:xfrm>
        <a:prstGeom xmlns:a="http://schemas.openxmlformats.org/drawingml/2006/main" prst="line">
          <a:avLst/>
        </a:prstGeom>
        <a:ln xmlns:a="http://schemas.openxmlformats.org/drawingml/2006/main">
          <a:solidFill>
            <a:schemeClr val="tx1"/>
          </a:solidFill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813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8100" y="0"/>
            <a:ext cx="2944813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CD45D5B-7DB9-4A91-80DD-2E0813217FF9}" type="datetimeFigureOut">
              <a:rPr lang="en-US" smtClean="0"/>
              <a:t>12/09/16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09113"/>
            <a:ext cx="2944813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8100" y="9409113"/>
            <a:ext cx="2944813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05BA4DE-B3F7-4BB3-BD8E-4D78E972B9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275243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283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8645" y="0"/>
            <a:ext cx="2944283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D68722A-DBE5-4BF3-8529-70EAF6B6857C}" type="datetimeFigureOut">
              <a:rPr lang="en-US" smtClean="0"/>
              <a:t>12/09/16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20750" y="742950"/>
            <a:ext cx="4953000" cy="3714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05350"/>
            <a:ext cx="5435600" cy="44577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08981"/>
            <a:ext cx="2944283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8645" y="9408981"/>
            <a:ext cx="2944283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554E8AE-A5F9-43D8-B90D-95B9E5463A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71542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54E8AE-A5F9-43D8-B90D-95B9E5463AA4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068582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54E8AE-A5F9-43D8-B90D-95B9E5463AA4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672242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54E8AE-A5F9-43D8-B90D-95B9E5463AA4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768553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54E8AE-A5F9-43D8-B90D-95B9E5463AA4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173265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54E8AE-A5F9-43D8-B90D-95B9E5463AA4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004538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54E8AE-A5F9-43D8-B90D-95B9E5463AA4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73248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54E8AE-A5F9-43D8-B90D-95B9E5463AA4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715545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54E8AE-A5F9-43D8-B90D-95B9E5463AA4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537740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54E8AE-A5F9-43D8-B90D-95B9E5463AA4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849632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54E8AE-A5F9-43D8-B90D-95B9E5463AA4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46832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54E8AE-A5F9-43D8-B90D-95B9E5463AA4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770514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54E8AE-A5F9-43D8-B90D-95B9E5463AA4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482403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54E8AE-A5F9-43D8-B90D-95B9E5463AA4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711881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54E8AE-A5F9-43D8-B90D-95B9E5463AA4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9724602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5203EC-FD3D-4C62-9957-1EB8AEB9FD73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6669553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5203EC-FD3D-4C62-9957-1EB8AEB9FD73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666955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54E8AE-A5F9-43D8-B90D-95B9E5463AA4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65504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54E8AE-A5F9-43D8-B90D-95B9E5463AA4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421306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54E8AE-A5F9-43D8-B90D-95B9E5463AA4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688389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54E8AE-A5F9-43D8-B90D-95B9E5463AA4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385931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54E8AE-A5F9-43D8-B90D-95B9E5463AA4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557620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54E8AE-A5F9-43D8-B90D-95B9E5463AA4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557620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54E8AE-A5F9-43D8-B90D-95B9E5463AA4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13892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F22706-05D3-4907-B207-77DCB4397F12}" type="datetimeFigureOut">
              <a:rPr lang="en-US" smtClean="0"/>
              <a:t>12/09/16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B82ECE4-0CB9-426D-97DC-6A5A55514F23}" type="slidenum">
              <a:rPr lang="en-US" smtClean="0"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F22706-05D3-4907-B207-77DCB4397F12}" type="datetimeFigureOut">
              <a:rPr lang="en-US" smtClean="0"/>
              <a:t>12/09/16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82ECE4-0CB9-426D-97DC-6A5A55514F2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F22706-05D3-4907-B207-77DCB4397F12}" type="datetimeFigureOut">
              <a:rPr lang="en-US" smtClean="0"/>
              <a:t>12/09/16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82ECE4-0CB9-426D-97DC-6A5A55514F2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F22706-05D3-4907-B207-77DCB4397F12}" type="datetimeFigureOut">
              <a:rPr lang="en-US" smtClean="0"/>
              <a:t>12/09/16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82ECE4-0CB9-426D-97DC-6A5A55514F2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F22706-05D3-4907-B207-77DCB4397F12}" type="datetimeFigureOut">
              <a:rPr lang="en-US" smtClean="0"/>
              <a:t>12/09/16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82ECE4-0CB9-426D-97DC-6A5A55514F2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F22706-05D3-4907-B207-77DCB4397F12}" type="datetimeFigureOut">
              <a:rPr lang="en-US" smtClean="0"/>
              <a:t>12/09/16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82ECE4-0CB9-426D-97DC-6A5A55514F23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F22706-05D3-4907-B207-77DCB4397F12}" type="datetimeFigureOut">
              <a:rPr lang="en-US" smtClean="0"/>
              <a:t>12/09/16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82ECE4-0CB9-426D-97DC-6A5A55514F23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F22706-05D3-4907-B207-77DCB4397F12}" type="datetimeFigureOut">
              <a:rPr lang="en-US" smtClean="0"/>
              <a:t>12/09/16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82ECE4-0CB9-426D-97DC-6A5A55514F2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F22706-05D3-4907-B207-77DCB4397F12}" type="datetimeFigureOut">
              <a:rPr lang="en-US" smtClean="0"/>
              <a:t>12/09/16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82ECE4-0CB9-426D-97DC-6A5A55514F2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F22706-05D3-4907-B207-77DCB4397F12}" type="datetimeFigureOut">
              <a:rPr lang="en-US" smtClean="0"/>
              <a:t>12/09/16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82ECE4-0CB9-426D-97DC-6A5A55514F2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F22706-05D3-4907-B207-77DCB4397F12}" type="datetimeFigureOut">
              <a:rPr lang="en-US" smtClean="0"/>
              <a:t>12/09/16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82ECE4-0CB9-426D-97DC-6A5A55514F2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4BF22706-05D3-4907-B207-77DCB4397F12}" type="datetimeFigureOut">
              <a:rPr lang="en-US" smtClean="0"/>
              <a:t>12/09/16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AB82ECE4-0CB9-426D-97DC-6A5A55514F2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4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3.emf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4.emf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5.emf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6.emf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19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7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8.emf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chart" Target="../charts/char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chart" Target="../charts/char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chart" Target="../charts/char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2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90727" y="4648200"/>
            <a:ext cx="7362545" cy="1217776"/>
          </a:xfrm>
        </p:spPr>
        <p:txBody>
          <a:bodyPr anchor="ctr">
            <a:noAutofit/>
          </a:bodyPr>
          <a:lstStyle/>
          <a:p>
            <a:r>
              <a:rPr lang="en-US" sz="1800" b="1" dirty="0" smtClean="0"/>
              <a:t>October 2016</a:t>
            </a:r>
            <a:endParaRPr lang="en-US" sz="1400" dirty="0"/>
          </a:p>
        </p:txBody>
      </p:sp>
      <p:sp>
        <p:nvSpPr>
          <p:cNvPr id="4" name="TextBox 3"/>
          <p:cNvSpPr txBox="1"/>
          <p:nvPr/>
        </p:nvSpPr>
        <p:spPr>
          <a:xfrm>
            <a:off x="533400" y="914400"/>
            <a:ext cx="8077200" cy="36471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0" b="1" dirty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</a:rPr>
              <a:t>Export sophistication and economic growth in the Western Balkan countries</a:t>
            </a:r>
            <a:r>
              <a:rPr lang="en-US" sz="4000" b="1" dirty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ea typeface="+mj-ea"/>
                <a:cs typeface="+mj-cs"/>
              </a:rPr>
              <a:t/>
            </a:r>
            <a:br>
              <a:rPr lang="en-US" sz="4000" b="1" dirty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ea typeface="+mj-ea"/>
                <a:cs typeface="+mj-cs"/>
              </a:rPr>
            </a:br>
            <a:r>
              <a:rPr lang="en-US" sz="1100" dirty="0" smtClean="0"/>
              <a:t/>
            </a:r>
            <a:br>
              <a:rPr lang="en-US" sz="1100" dirty="0" smtClean="0"/>
            </a:br>
            <a:endParaRPr lang="en-US" sz="1100" dirty="0" smtClean="0"/>
          </a:p>
          <a:p>
            <a:pPr algn="ctr"/>
            <a:endParaRPr lang="en-US" sz="1100" dirty="0" smtClean="0"/>
          </a:p>
          <a:p>
            <a:pPr algn="ctr"/>
            <a:endParaRPr lang="en-US" sz="2000" dirty="0" smtClean="0">
              <a:solidFill>
                <a:schemeClr val="tx2"/>
              </a:solidFill>
              <a:effectLst>
                <a:outerShdw blurRad="63500" dist="38100" dir="5400000" algn="t" rotWithShape="0">
                  <a:prstClr val="black">
                    <a:alpha val="25000"/>
                  </a:prstClr>
                </a:outerShdw>
              </a:effectLst>
              <a:ea typeface="+mj-ea"/>
              <a:cs typeface="+mj-cs"/>
            </a:endParaRPr>
          </a:p>
          <a:p>
            <a:pPr algn="ctr"/>
            <a:endParaRPr lang="en-US" sz="2000" dirty="0">
              <a:solidFill>
                <a:schemeClr val="tx2"/>
              </a:solidFill>
              <a:effectLst>
                <a:outerShdw blurRad="63500" dist="38100" dir="5400000" algn="t" rotWithShape="0">
                  <a:prstClr val="black">
                    <a:alpha val="25000"/>
                  </a:prstClr>
                </a:outerShdw>
              </a:effectLst>
              <a:ea typeface="+mj-ea"/>
              <a:cs typeface="+mj-cs"/>
            </a:endParaRPr>
          </a:p>
          <a:p>
            <a:pPr algn="ctr"/>
            <a:r>
              <a:rPr lang="en-US" sz="20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ea typeface="+mj-ea"/>
                <a:cs typeface="+mj-cs"/>
              </a:rPr>
              <a:t>Authors: </a:t>
            </a:r>
            <a:r>
              <a:rPr lang="en-US" sz="2000" dirty="0" err="1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</a:rPr>
              <a:t>Bojan</a:t>
            </a:r>
            <a:r>
              <a:rPr lang="en-US" sz="20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</a:rPr>
              <a:t> </a:t>
            </a:r>
            <a:r>
              <a:rPr lang="en-US" sz="2000" dirty="0" err="1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</a:rPr>
              <a:t>Shimbov</a:t>
            </a:r>
            <a:r>
              <a:rPr lang="en-US" sz="20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</a:rPr>
              <a:t>, </a:t>
            </a:r>
            <a:r>
              <a:rPr lang="en-US" sz="2000" dirty="0" err="1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ea typeface="+mj-ea"/>
                <a:cs typeface="+mj-cs"/>
              </a:rPr>
              <a:t>Maite</a:t>
            </a:r>
            <a:r>
              <a:rPr lang="en-US" sz="20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ea typeface="+mj-ea"/>
                <a:cs typeface="+mj-cs"/>
              </a:rPr>
              <a:t> </a:t>
            </a:r>
            <a:r>
              <a:rPr lang="en-US" sz="2000" dirty="0" err="1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ea typeface="+mj-ea"/>
                <a:cs typeface="+mj-cs"/>
              </a:rPr>
              <a:t>Alguacil</a:t>
            </a:r>
            <a:r>
              <a:rPr lang="en-US" sz="2000" dirty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ea typeface="+mj-ea"/>
                <a:cs typeface="+mj-cs"/>
              </a:rPr>
              <a:t> and </a:t>
            </a:r>
            <a:r>
              <a:rPr lang="en-US" sz="2000" dirty="0" err="1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ea typeface="+mj-ea"/>
                <a:cs typeface="+mj-cs"/>
              </a:rPr>
              <a:t>Celestino</a:t>
            </a:r>
            <a:r>
              <a:rPr lang="en-US" sz="2000" dirty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ea typeface="+mj-ea"/>
                <a:cs typeface="+mj-cs"/>
              </a:rPr>
              <a:t> Suárez</a:t>
            </a:r>
            <a:r>
              <a:rPr lang="en-US" sz="1200" dirty="0" smtClean="0"/>
              <a:t/>
            </a:r>
            <a:br>
              <a:rPr lang="en-US" sz="1200" dirty="0" smtClean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7859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>
            <a:noAutofit/>
          </a:bodyPr>
          <a:lstStyle/>
          <a:p>
            <a:r>
              <a:rPr lang="en-US" sz="3600" dirty="0" smtClean="0"/>
              <a:t>The export sophistication of the WBC – Measuring export sophistication I</a:t>
            </a:r>
            <a:endParaRPr lang="en-US" sz="36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676400"/>
                <a:ext cx="8229600" cy="4525963"/>
              </a:xfrm>
            </p:spPr>
            <p:txBody>
              <a:bodyPr>
                <a:normAutofit lnSpcReduction="10000"/>
              </a:bodyPr>
              <a:lstStyle/>
              <a:p>
                <a:r>
                  <a:rPr lang="en-US" dirty="0" smtClean="0"/>
                  <a:t>Hausmann et al. (2007) - </a:t>
                </a:r>
                <a:r>
                  <a:rPr lang="en-US" b="1" dirty="0" smtClean="0"/>
                  <a:t>measures the </a:t>
                </a:r>
                <a:r>
                  <a:rPr lang="en-US" b="1" dirty="0"/>
                  <a:t>export sophistication</a:t>
                </a:r>
                <a:r>
                  <a:rPr lang="en-US" dirty="0"/>
                  <a:t> </a:t>
                </a:r>
                <a:r>
                  <a:rPr lang="en-US" dirty="0" smtClean="0"/>
                  <a:t>of a country capturing the productivity level associate with its exports </a:t>
                </a:r>
              </a:p>
              <a:p>
                <a:r>
                  <a:rPr lang="en-US" dirty="0" smtClean="0"/>
                  <a:t>Two staged construction </a:t>
                </a:r>
              </a:p>
              <a:p>
                <a:endParaRPr lang="en-US" sz="1200" dirty="0" smtClean="0"/>
              </a:p>
              <a:p>
                <a:pPr marL="0" indent="0">
                  <a:buNone/>
                </a:pPr>
                <a14:m>
                  <m:oMathPara xmlns:m="http://schemas.openxmlformats.org/officeDocument/2006/math" xmlns="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𝑃𝑅𝑂𝐷𝑌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</a:rPr>
                            <m:t>𝑘</m:t>
                          </m:r>
                        </m:sub>
                      </m:sSub>
                      <m:r>
                        <a:rPr lang="en-US" i="1">
                          <a:latin typeface="Cambria Math"/>
                        </a:rPr>
                        <m:t>= </m:t>
                      </m:r>
                      <m:nary>
                        <m:naryPr>
                          <m:chr m:val="∑"/>
                          <m:limLoc m:val="undOvr"/>
                          <m:supHide m:val="on"/>
                          <m:ctrlPr>
                            <a:rPr lang="en-US" i="1">
                              <a:latin typeface="Cambria Math"/>
                            </a:rPr>
                          </m:ctrlPr>
                        </m:naryPr>
                        <m:sub>
                          <m:r>
                            <a:rPr lang="en-US" i="1">
                              <a:latin typeface="Cambria Math"/>
                            </a:rPr>
                            <m:t>𝑗</m:t>
                          </m:r>
                        </m:sub>
                        <m:sup/>
                        <m:e>
                          <m:f>
                            <m:fPr>
                              <m:ctrlPr>
                                <a:rPr lang="en-US" i="1">
                                  <a:latin typeface="Cambria Math"/>
                                </a:rPr>
                              </m:ctrlPr>
                            </m:fPr>
                            <m:num>
                              <m:f>
                                <m:fPr>
                                  <m:type m:val="lin"/>
                                  <m:ctrlPr>
                                    <a:rPr lang="en-US" i="1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en-US" i="1">
                                          <a:latin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(</m:t>
                                      </m:r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𝑥</m:t>
                                      </m:r>
                                    </m:e>
                                    <m:sub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𝑗𝑘</m:t>
                                      </m:r>
                                    </m:sub>
                                  </m:sSub>
                                </m:num>
                                <m:den>
                                  <m:sSub>
                                    <m:sSubPr>
                                      <m:ctrlPr>
                                        <a:rPr lang="en-US" i="1">
                                          <a:latin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𝑋</m:t>
                                      </m:r>
                                    </m:e>
                                    <m:sub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𝑗</m:t>
                                      </m:r>
                                    </m:sub>
                                  </m:sSub>
                                  <m:r>
                                    <a:rPr lang="en-US" i="1">
                                      <a:latin typeface="Cambria Math"/>
                                    </a:rPr>
                                    <m:t>)</m:t>
                                  </m:r>
                                </m:den>
                              </m:f>
                            </m:num>
                            <m:den>
                              <m:nary>
                                <m:naryPr>
                                  <m:chr m:val="∑"/>
                                  <m:limLoc m:val="undOvr"/>
                                  <m:supHide m:val="on"/>
                                  <m:ctrlPr>
                                    <a:rPr lang="en-US" i="1">
                                      <a:latin typeface="Cambria Math"/>
                                    </a:rPr>
                                  </m:ctrlPr>
                                </m:naryPr>
                                <m:sub>
                                  <m:r>
                                    <a:rPr lang="en-US" i="1">
                                      <a:latin typeface="Cambria Math"/>
                                    </a:rPr>
                                    <m:t>𝑗</m:t>
                                  </m:r>
                                </m:sub>
                                <m:sup/>
                                <m:e>
                                  <m:f>
                                    <m:fPr>
                                      <m:type m:val="lin"/>
                                      <m:ctrlPr>
                                        <a:rPr lang="en-US" i="1">
                                          <a:latin typeface="Cambria Math"/>
                                        </a:rPr>
                                      </m:ctrlPr>
                                    </m:fPr>
                                    <m:num>
                                      <m:sSub>
                                        <m:sSubPr>
                                          <m:ctrlPr>
                                            <a:rPr lang="en-US" i="1">
                                              <a:latin typeface="Cambria Math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i="1">
                                              <a:latin typeface="Cambria Math"/>
                                            </a:rPr>
                                            <m:t>(</m:t>
                                          </m:r>
                                          <m:r>
                                            <a:rPr lang="en-US" i="1">
                                              <a:latin typeface="Cambria Math"/>
                                            </a:rPr>
                                            <m:t>𝑥</m:t>
                                          </m:r>
                                        </m:e>
                                        <m:sub>
                                          <m:r>
                                            <a:rPr lang="en-US" i="1">
                                              <a:latin typeface="Cambria Math"/>
                                            </a:rPr>
                                            <m:t>𝑗𝑘</m:t>
                                          </m:r>
                                        </m:sub>
                                      </m:sSub>
                                    </m:num>
                                    <m:den>
                                      <m:sSub>
                                        <m:sSubPr>
                                          <m:ctrlPr>
                                            <a:rPr lang="en-US" i="1">
                                              <a:latin typeface="Cambria Math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i="1">
                                              <a:latin typeface="Cambria Math"/>
                                            </a:rPr>
                                            <m:t>𝑋</m:t>
                                          </m:r>
                                        </m:e>
                                        <m:sub>
                                          <m:r>
                                            <a:rPr lang="en-US" i="1">
                                              <a:latin typeface="Cambria Math"/>
                                            </a:rPr>
                                            <m:t>𝑗</m:t>
                                          </m:r>
                                        </m:sub>
                                      </m:sSub>
                                      <m:r>
                                        <a:rPr lang="en-US" i="1">
                                          <a:latin typeface="Cambria Math"/>
                                        </a:rPr>
                                        <m:t>)</m:t>
                                      </m:r>
                                    </m:den>
                                  </m:f>
                                </m:e>
                              </m:nary>
                            </m:den>
                          </m:f>
                          <m:r>
                            <a:rPr lang="en-US" i="1">
                              <a:latin typeface="Cambria Math"/>
                            </a:rPr>
                            <m:t> 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𝑌</m:t>
                              </m:r>
                            </m:e>
                            <m:sub>
                              <m:r>
                                <a:rPr lang="en-US" i="1">
                                  <a:latin typeface="Cambria Math"/>
                                </a:rPr>
                                <m:t>𝑗</m:t>
                              </m:r>
                            </m:sub>
                          </m:sSub>
                        </m:e>
                      </m:nary>
                    </m:oMath>
                  </m:oMathPara>
                </a14:m>
                <a:endParaRPr lang="en-US" dirty="0"/>
              </a:p>
              <a:p>
                <a:r>
                  <a:rPr lang="en-US" dirty="0"/>
                  <a:t>r</a:t>
                </a:r>
                <a:r>
                  <a:rPr lang="en-US" dirty="0" smtClean="0"/>
                  <a:t>epresents the weighted </a:t>
                </a:r>
                <a:r>
                  <a:rPr lang="en-US" dirty="0"/>
                  <a:t>average of GDP per capita, where the weights correspond to the RCA of each country </a:t>
                </a:r>
                <a:r>
                  <a:rPr lang="en-US" dirty="0" smtClean="0"/>
                  <a:t>and </a:t>
                </a:r>
                <a:r>
                  <a:rPr lang="en-US" dirty="0"/>
                  <a:t>product </a:t>
                </a:r>
                <a:endParaRPr lang="en-US" dirty="0" smtClean="0"/>
              </a:p>
              <a:p>
                <a:r>
                  <a:rPr lang="en-US" dirty="0" smtClean="0"/>
                  <a:t>associates </a:t>
                </a:r>
                <a:r>
                  <a:rPr lang="en-US" dirty="0"/>
                  <a:t>the sophistication level of a product with the income levels of the countries exporting it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676400"/>
                <a:ext cx="8229600" cy="4525963"/>
              </a:xfrm>
              <a:blipFill rotWithShape="1">
                <a:blip r:embed="rId3"/>
                <a:stretch>
                  <a:fillRect l="-963" t="-1887" r="-889" b="-80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7186840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>
            <a:noAutofit/>
          </a:bodyPr>
          <a:lstStyle/>
          <a:p>
            <a:r>
              <a:rPr lang="en-US" sz="3600" dirty="0" smtClean="0"/>
              <a:t>The export sophistication of the WBC – Measuring export sophistication II</a:t>
            </a:r>
            <a:endParaRPr lang="en-US" sz="36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en-US" sz="2800" dirty="0" smtClean="0"/>
                  <a:t>Next PRODY is used to calculate EXPY</a:t>
                </a:r>
              </a:p>
              <a:p>
                <a:pPr lvl="1"/>
                <a:endParaRPr lang="en-US" sz="2000" dirty="0" smtClean="0"/>
              </a:p>
              <a:p>
                <a:pPr marL="0" indent="0">
                  <a:buNone/>
                </a:pPr>
                <a14:m>
                  <m:oMathPara xmlns:m="http://schemas.openxmlformats.org/officeDocument/2006/math" xmlns="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𝐸𝑋𝑃𝑌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</a:rPr>
                            <m:t>𝑗𝑡</m:t>
                          </m:r>
                        </m:sub>
                      </m:sSub>
                      <m:r>
                        <a:rPr lang="en-US" i="1">
                          <a:latin typeface="Cambria Math"/>
                        </a:rPr>
                        <m:t>= </m:t>
                      </m:r>
                      <m:nary>
                        <m:naryPr>
                          <m:chr m:val="∑"/>
                          <m:limLoc m:val="undOvr"/>
                          <m:supHide m:val="on"/>
                          <m:ctrlPr>
                            <a:rPr lang="en-US" i="1">
                              <a:latin typeface="Cambria Math"/>
                            </a:rPr>
                          </m:ctrlPr>
                        </m:naryPr>
                        <m:sub>
                          <m:r>
                            <a:rPr lang="en-US" i="1">
                              <a:latin typeface="Cambria Math"/>
                            </a:rPr>
                            <m:t>𝑘</m:t>
                          </m:r>
                        </m:sub>
                        <m:sup/>
                        <m:e>
                          <m:f>
                            <m:fPr>
                              <m:ctrlPr>
                                <a:rPr lang="en-US" i="1">
                                  <a:latin typeface="Cambria Math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/>
                                    </a:rPr>
                                    <m:t>𝑗𝑘𝑡</m:t>
                                  </m:r>
                                </m:sub>
                              </m:sSub>
                            </m:num>
                            <m:den>
                              <m:sSub>
                                <m:sSubPr>
                                  <m:ctrlPr>
                                    <a:rPr lang="en-US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/>
                                    </a:rPr>
                                    <m:t>𝑋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/>
                                    </a:rPr>
                                    <m:t>𝑗𝑡</m:t>
                                  </m:r>
                                </m:sub>
                              </m:sSub>
                            </m:den>
                          </m:f>
                          <m:r>
                            <a:rPr lang="en-US" i="1">
                              <a:latin typeface="Cambria Math"/>
                            </a:rPr>
                            <m:t> 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𝑃𝑅𝑂𝐷𝑌</m:t>
                              </m:r>
                            </m:e>
                            <m:sub>
                              <m:r>
                                <a:rPr lang="en-US" i="1">
                                  <a:latin typeface="Cambria Math"/>
                                </a:rPr>
                                <m:t>𝑘</m:t>
                              </m:r>
                            </m:sub>
                          </m:sSub>
                        </m:e>
                      </m:nary>
                    </m:oMath>
                  </m:oMathPara>
                </a14:m>
                <a:endParaRPr lang="en-US" dirty="0" smtClean="0"/>
              </a:p>
              <a:p>
                <a:pPr marL="0" indent="0">
                  <a:buNone/>
                </a:pPr>
                <a:endParaRPr lang="en-US" dirty="0" smtClean="0"/>
              </a:p>
              <a:p>
                <a:pPr marL="0" indent="0">
                  <a:buNone/>
                </a:pPr>
                <a:r>
                  <a:rPr lang="en-US" sz="2800" dirty="0" smtClean="0"/>
                  <a:t>as </a:t>
                </a:r>
                <a:r>
                  <a:rPr lang="en-US" sz="2800" dirty="0"/>
                  <a:t>a proxy for the  degree of sophistication of a country’s export basket </a:t>
                </a:r>
              </a:p>
              <a:p>
                <a:pPr marL="0" indent="0">
                  <a:buNone/>
                </a:pPr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3"/>
                <a:stretch>
                  <a:fillRect l="-1481" t="-134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4313973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>
            <a:noAutofit/>
          </a:bodyPr>
          <a:lstStyle/>
          <a:p>
            <a:r>
              <a:rPr lang="en-US" sz="2800" dirty="0" smtClean="0"/>
              <a:t>The export sophistication of the WBC – Data availability and main PRODY and EXPY statistics I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Data used:</a:t>
            </a:r>
          </a:p>
          <a:p>
            <a:pPr lvl="1"/>
            <a:r>
              <a:rPr lang="en-US" sz="2000" dirty="0" smtClean="0"/>
              <a:t>UNCTAD </a:t>
            </a:r>
            <a:r>
              <a:rPr lang="en-US" sz="2000" dirty="0"/>
              <a:t>data on 255 </a:t>
            </a:r>
            <a:r>
              <a:rPr lang="en-US" sz="2000" dirty="0" smtClean="0"/>
              <a:t>products, using SITC Rev. 3 (trade)</a:t>
            </a:r>
          </a:p>
          <a:p>
            <a:pPr lvl="1"/>
            <a:r>
              <a:rPr lang="en-US" sz="2000" dirty="0" smtClean="0"/>
              <a:t>World </a:t>
            </a:r>
            <a:r>
              <a:rPr lang="en-US" sz="2000" dirty="0"/>
              <a:t>Development Indicators </a:t>
            </a:r>
            <a:r>
              <a:rPr lang="en-US" sz="2000" dirty="0" smtClean="0"/>
              <a:t>(GDP pc)</a:t>
            </a:r>
          </a:p>
          <a:p>
            <a:r>
              <a:rPr lang="en-US" sz="2800" dirty="0" smtClean="0"/>
              <a:t>EXPY is </a:t>
            </a:r>
            <a:r>
              <a:rPr lang="en-US" sz="2800" dirty="0"/>
              <a:t>constructed here using static</a:t>
            </a:r>
            <a:r>
              <a:rPr lang="en-US" sz="2800" i="1" dirty="0"/>
              <a:t> </a:t>
            </a:r>
            <a:r>
              <a:rPr lang="en-US" sz="2800" dirty="0"/>
              <a:t>PRODY </a:t>
            </a:r>
            <a:r>
              <a:rPr lang="en-US" sz="2800" dirty="0" smtClean="0"/>
              <a:t>for the period 2002-2004 in order to avoid the problem of omitted country bias (Hausmann et al. 2007)</a:t>
            </a:r>
            <a:endParaRPr lang="en-US" sz="2800" dirty="0"/>
          </a:p>
          <a:p>
            <a:r>
              <a:rPr lang="en-US" sz="2800" dirty="0" smtClean="0"/>
              <a:t>Countries </a:t>
            </a:r>
            <a:r>
              <a:rPr lang="en-US" sz="2800" dirty="0"/>
              <a:t>with missing data for trade and GDP per </a:t>
            </a:r>
            <a:r>
              <a:rPr lang="en-US" sz="2800" dirty="0" smtClean="0"/>
              <a:t>capita are dropped, yielding a sample of 179 countries</a:t>
            </a:r>
          </a:p>
          <a:p>
            <a:endParaRPr lang="en-US" sz="2800" dirty="0"/>
          </a:p>
          <a:p>
            <a:pPr marL="457200" lvl="1" indent="0">
              <a:buNone/>
            </a:pP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1446649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305800" cy="1600200"/>
          </a:xfrm>
        </p:spPr>
        <p:txBody>
          <a:bodyPr anchor="ctr">
            <a:noAutofit/>
          </a:bodyPr>
          <a:lstStyle/>
          <a:p>
            <a:r>
              <a:rPr lang="en-US" sz="2800" dirty="0" smtClean="0"/>
              <a:t>The export sophistication of the WBC – Data availability and main PRODY and EXPY statistics II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sz="2800" dirty="0"/>
          </a:p>
          <a:p>
            <a:pPr marL="457200" lvl="1" indent="0">
              <a:buNone/>
            </a:pPr>
            <a:endParaRPr lang="en-US" sz="1800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32689201"/>
              </p:ext>
            </p:extLst>
          </p:nvPr>
        </p:nvGraphicFramePr>
        <p:xfrm>
          <a:off x="609600" y="1932523"/>
          <a:ext cx="8077200" cy="4755328"/>
        </p:xfrm>
        <a:graphic>
          <a:graphicData uri="http://schemas.openxmlformats.org/drawingml/2006/table">
            <a:tbl>
              <a:tblPr firstRow="1" firstCol="1" bandRow="1"/>
              <a:tblGrid>
                <a:gridCol w="1472410"/>
                <a:gridCol w="1164569"/>
                <a:gridCol w="1757599"/>
                <a:gridCol w="1318490"/>
                <a:gridCol w="1373532"/>
                <a:gridCol w="990600"/>
              </a:tblGrid>
              <a:tr h="352681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PRODY 2002-2004</a:t>
                      </a:r>
                      <a:endParaRPr lang="en-US" sz="1400" dirty="0">
                        <a:effectLst/>
                        <a:latin typeface="Times New Roman"/>
                        <a:ea typeface="PMingLiU"/>
                      </a:endParaRPr>
                    </a:p>
                  </a:txBody>
                  <a:tcPr marL="62730" marR="6273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No. of observations</a:t>
                      </a:r>
                      <a:endParaRPr lang="en-US" sz="1400">
                        <a:effectLst/>
                        <a:latin typeface="Times New Roman"/>
                        <a:ea typeface="PMingLiU"/>
                      </a:endParaRPr>
                    </a:p>
                  </a:txBody>
                  <a:tcPr marL="62730" marR="6273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Average (across products)</a:t>
                      </a:r>
                      <a:endParaRPr lang="en-US" sz="1400" dirty="0">
                        <a:effectLst/>
                        <a:latin typeface="Times New Roman"/>
                        <a:ea typeface="PMingLiU"/>
                      </a:endParaRPr>
                    </a:p>
                  </a:txBody>
                  <a:tcPr marL="62730" marR="6273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Standard deviation</a:t>
                      </a:r>
                      <a:endParaRPr lang="en-US" sz="1400">
                        <a:effectLst/>
                        <a:latin typeface="Times New Roman"/>
                        <a:ea typeface="PMingLiU"/>
                      </a:endParaRPr>
                    </a:p>
                  </a:txBody>
                  <a:tcPr marL="62730" marR="6273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Lowest value</a:t>
                      </a:r>
                      <a:endParaRPr lang="en-US" sz="1400">
                        <a:effectLst/>
                        <a:latin typeface="Times New Roman"/>
                        <a:ea typeface="PMingLiU"/>
                      </a:endParaRPr>
                    </a:p>
                  </a:txBody>
                  <a:tcPr marL="62730" marR="6273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Highest value</a:t>
                      </a:r>
                      <a:endParaRPr lang="en-US" sz="1400">
                        <a:effectLst/>
                        <a:latin typeface="Times New Roman"/>
                        <a:ea typeface="PMingLiU"/>
                      </a:endParaRPr>
                    </a:p>
                  </a:txBody>
                  <a:tcPr marL="62730" marR="6273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2652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en-US" sz="1400">
                        <a:effectLst/>
                        <a:latin typeface="Times New Roman"/>
                        <a:ea typeface="PMingLiU"/>
                      </a:endParaRPr>
                    </a:p>
                  </a:txBody>
                  <a:tcPr marL="62730" marR="6273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112484</a:t>
                      </a:r>
                      <a:endParaRPr lang="en-US" sz="1400" dirty="0">
                        <a:effectLst/>
                        <a:latin typeface="Times New Roman"/>
                        <a:ea typeface="PMingLiU"/>
                      </a:endParaRPr>
                    </a:p>
                  </a:txBody>
                  <a:tcPr marL="62730" marR="6273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17224</a:t>
                      </a:r>
                      <a:endParaRPr lang="en-US" sz="1400">
                        <a:effectLst/>
                        <a:latin typeface="Times New Roman"/>
                        <a:ea typeface="PMingLiU"/>
                      </a:endParaRPr>
                    </a:p>
                  </a:txBody>
                  <a:tcPr marL="62730" marR="6273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7759</a:t>
                      </a:r>
                      <a:endParaRPr lang="en-US" sz="1400">
                        <a:effectLst/>
                        <a:latin typeface="Times New Roman"/>
                        <a:ea typeface="PMingLiU"/>
                      </a:endParaRPr>
                    </a:p>
                  </a:txBody>
                  <a:tcPr marL="62730" marR="6273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1827</a:t>
                      </a:r>
                      <a:endParaRPr lang="en-US" sz="1400">
                        <a:effectLst/>
                        <a:latin typeface="Times New Roman"/>
                        <a:ea typeface="PMingLiU"/>
                      </a:endParaRPr>
                    </a:p>
                  </a:txBody>
                  <a:tcPr marL="62730" marR="6273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36618</a:t>
                      </a:r>
                      <a:endParaRPr lang="en-US" sz="1400">
                        <a:effectLst/>
                        <a:latin typeface="Times New Roman"/>
                        <a:ea typeface="PMingLiU"/>
                      </a:endParaRPr>
                    </a:p>
                  </a:txBody>
                  <a:tcPr marL="62730" marR="6273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87512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en-US" sz="1400">
                        <a:effectLst/>
                        <a:latin typeface="Times New Roman"/>
                        <a:ea typeface="PMingLiU"/>
                      </a:endParaRPr>
                    </a:p>
                  </a:txBody>
                  <a:tcPr marL="62730" marR="6273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SITC Rev. 3 code </a:t>
                      </a:r>
                      <a:endParaRPr lang="en-US" sz="1400">
                        <a:effectLst/>
                        <a:latin typeface="Times New Roman"/>
                        <a:ea typeface="PMingLiU"/>
                      </a:endParaRPr>
                    </a:p>
                  </a:txBody>
                  <a:tcPr marL="62730" marR="6273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Product description</a:t>
                      </a:r>
                      <a:endParaRPr lang="en-US" sz="1400">
                        <a:effectLst/>
                        <a:latin typeface="Times New Roman"/>
                        <a:ea typeface="PMingLiU"/>
                      </a:endParaRPr>
                    </a:p>
                  </a:txBody>
                  <a:tcPr marL="62730" marR="6273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en-US" sz="1400">
                        <a:effectLst/>
                        <a:latin typeface="Times New Roman"/>
                        <a:ea typeface="PMingLiU"/>
                      </a:endParaRPr>
                    </a:p>
                  </a:txBody>
                  <a:tcPr marL="62730" marR="6273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PRODY </a:t>
                      </a:r>
                      <a:r>
                        <a:rPr lang="en-US" sz="1100" b="1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value (US$)</a:t>
                      </a:r>
                      <a:endParaRPr lang="en-US" sz="1400" dirty="0">
                        <a:effectLst/>
                        <a:latin typeface="Times New Roman"/>
                        <a:ea typeface="PMingLiU"/>
                      </a:endParaRPr>
                    </a:p>
                  </a:txBody>
                  <a:tcPr marL="62730" marR="6273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en-US" sz="1400">
                        <a:effectLst/>
                        <a:latin typeface="Times New Roman"/>
                        <a:ea typeface="PMingLiU"/>
                      </a:endParaRPr>
                    </a:p>
                  </a:txBody>
                  <a:tcPr marL="62730" marR="6273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82962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Products with highest  </a:t>
                      </a:r>
                      <a:endParaRPr lang="en-US" sz="1400">
                        <a:effectLst/>
                        <a:latin typeface="Times New Roman"/>
                        <a:ea typeface="PMingLiU"/>
                      </a:endParaRPr>
                    </a:p>
                  </a:txBody>
                  <a:tcPr marL="62730" marR="62730" marT="0" marB="0" anchor="b">
                    <a:lnL>
                      <a:noFill/>
                    </a:lnL>
                    <a:lnR>
                      <a:noFill/>
                    </a:lnR>
                    <a:lnT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677</a:t>
                      </a:r>
                      <a:endParaRPr lang="en-US" sz="1400">
                        <a:effectLst/>
                        <a:latin typeface="Times New Roman"/>
                        <a:ea typeface="PMingLiU"/>
                      </a:endParaRPr>
                    </a:p>
                  </a:txBody>
                  <a:tcPr marL="62730" marR="62730" marT="0" marB="0" anchor="b">
                    <a:lnL>
                      <a:noFill/>
                    </a:lnL>
                    <a:lnR>
                      <a:noFill/>
                    </a:lnR>
                    <a:lnT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Rails &amp; railway track construction mat., iron, steel</a:t>
                      </a:r>
                      <a:endParaRPr lang="en-US" sz="1400">
                        <a:effectLst/>
                        <a:latin typeface="Times New Roman"/>
                        <a:ea typeface="PMingLiU"/>
                      </a:endParaRPr>
                    </a:p>
                  </a:txBody>
                  <a:tcPr marL="62730" marR="62730" marT="0" marB="0" anchor="b">
                    <a:lnL>
                      <a:noFill/>
                    </a:lnL>
                    <a:lnR>
                      <a:noFill/>
                    </a:lnR>
                    <a:lnT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36618</a:t>
                      </a:r>
                      <a:endParaRPr lang="en-US" sz="1400">
                        <a:effectLst/>
                        <a:latin typeface="Times New Roman"/>
                        <a:ea typeface="PMingLiU"/>
                      </a:endParaRPr>
                    </a:p>
                  </a:txBody>
                  <a:tcPr marL="62730" marR="62730" marT="0" marB="0" anchor="ctr">
                    <a:lnL>
                      <a:noFill/>
                    </a:lnL>
                    <a:lnR>
                      <a:noFill/>
                    </a:lnR>
                    <a:lnT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en-US" sz="1400">
                        <a:effectLst/>
                        <a:latin typeface="Times New Roman"/>
                        <a:ea typeface="PMingLiU"/>
                      </a:endParaRPr>
                    </a:p>
                  </a:txBody>
                  <a:tcPr marL="62730" marR="62730" marT="0" marB="0" anchor="b">
                    <a:lnL>
                      <a:noFill/>
                    </a:lnL>
                    <a:lnR>
                      <a:noFill/>
                    </a:lnR>
                    <a:lnT w="28575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82962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values</a:t>
                      </a:r>
                      <a:endParaRPr lang="en-US" sz="1400">
                        <a:effectLst/>
                        <a:latin typeface="Times New Roman"/>
                        <a:ea typeface="PMingLiU"/>
                      </a:endParaRPr>
                    </a:p>
                  </a:txBody>
                  <a:tcPr marL="62730" marR="6273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342</a:t>
                      </a:r>
                      <a:endParaRPr lang="en-US" sz="1400">
                        <a:effectLst/>
                        <a:latin typeface="Times New Roman"/>
                        <a:ea typeface="PMingLiU"/>
                      </a:endParaRPr>
                    </a:p>
                  </a:txBody>
                  <a:tcPr marL="62730" marR="6273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Liquefied propane and butane</a:t>
                      </a:r>
                      <a:endParaRPr lang="en-US" sz="1400">
                        <a:effectLst/>
                        <a:latin typeface="Times New Roman"/>
                        <a:ea typeface="PMingLiU"/>
                      </a:endParaRPr>
                    </a:p>
                  </a:txBody>
                  <a:tcPr marL="62730" marR="6273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35681</a:t>
                      </a:r>
                      <a:endParaRPr lang="en-US" sz="1400">
                        <a:effectLst/>
                        <a:latin typeface="Times New Roman"/>
                        <a:ea typeface="PMingLiU"/>
                      </a:endParaRPr>
                    </a:p>
                  </a:txBody>
                  <a:tcPr marL="62730" marR="6273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en-US" sz="1400">
                        <a:effectLst/>
                        <a:latin typeface="Times New Roman"/>
                        <a:ea typeface="PMingLiU"/>
                      </a:endParaRPr>
                    </a:p>
                  </a:txBody>
                  <a:tcPr marL="62730" marR="6273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82962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en-US" sz="1400">
                        <a:effectLst/>
                        <a:latin typeface="Times New Roman"/>
                        <a:ea typeface="PMingLiU"/>
                      </a:endParaRPr>
                    </a:p>
                  </a:txBody>
                  <a:tcPr marL="62730" marR="6273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343</a:t>
                      </a:r>
                      <a:endParaRPr lang="en-US" sz="1400">
                        <a:effectLst/>
                        <a:latin typeface="Times New Roman"/>
                        <a:ea typeface="PMingLiU"/>
                      </a:endParaRPr>
                    </a:p>
                  </a:txBody>
                  <a:tcPr marL="62730" marR="6273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Natural gas, whether or not liquefied</a:t>
                      </a:r>
                      <a:endParaRPr lang="en-US" sz="1400">
                        <a:effectLst/>
                        <a:latin typeface="Times New Roman"/>
                        <a:ea typeface="PMingLiU"/>
                      </a:endParaRPr>
                    </a:p>
                  </a:txBody>
                  <a:tcPr marL="62730" marR="6273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33716</a:t>
                      </a:r>
                      <a:endParaRPr lang="en-US" sz="1400">
                        <a:effectLst/>
                        <a:latin typeface="Times New Roman"/>
                        <a:ea typeface="PMingLiU"/>
                      </a:endParaRPr>
                    </a:p>
                  </a:txBody>
                  <a:tcPr marL="62730" marR="6273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en-US" sz="1400">
                        <a:effectLst/>
                        <a:latin typeface="Times New Roman"/>
                        <a:ea typeface="PMingLiU"/>
                      </a:endParaRPr>
                    </a:p>
                  </a:txBody>
                  <a:tcPr marL="62730" marR="6273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82962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en-US" sz="1400">
                        <a:effectLst/>
                        <a:latin typeface="Times New Roman"/>
                        <a:ea typeface="PMingLiU"/>
                      </a:endParaRPr>
                    </a:p>
                  </a:txBody>
                  <a:tcPr marL="62730" marR="6273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515</a:t>
                      </a:r>
                      <a:endParaRPr lang="en-US" sz="1400">
                        <a:effectLst/>
                        <a:latin typeface="Times New Roman"/>
                        <a:ea typeface="PMingLiU"/>
                      </a:endParaRPr>
                    </a:p>
                  </a:txBody>
                  <a:tcPr marL="62730" marR="6273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Organo-inorg., heterocycl. compounds, nucl. acids</a:t>
                      </a:r>
                      <a:endParaRPr lang="en-US" sz="1400">
                        <a:effectLst/>
                        <a:latin typeface="Times New Roman"/>
                        <a:ea typeface="PMingLiU"/>
                      </a:endParaRPr>
                    </a:p>
                  </a:txBody>
                  <a:tcPr marL="62730" marR="6273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33112</a:t>
                      </a:r>
                      <a:endParaRPr lang="en-US" sz="1400">
                        <a:effectLst/>
                        <a:latin typeface="Times New Roman"/>
                        <a:ea typeface="PMingLiU"/>
                      </a:endParaRPr>
                    </a:p>
                  </a:txBody>
                  <a:tcPr marL="62730" marR="6273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en-US" sz="1400">
                        <a:effectLst/>
                        <a:latin typeface="Times New Roman"/>
                        <a:ea typeface="PMingLiU"/>
                      </a:endParaRPr>
                    </a:p>
                  </a:txBody>
                  <a:tcPr marL="62730" marR="6273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82962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en-US" sz="1400">
                        <a:effectLst/>
                        <a:latin typeface="Times New Roman"/>
                        <a:ea typeface="PMingLiU"/>
                      </a:endParaRPr>
                    </a:p>
                  </a:txBody>
                  <a:tcPr marL="62730" marR="6273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571</a:t>
                      </a:r>
                      <a:endParaRPr lang="en-US" sz="1400">
                        <a:effectLst/>
                        <a:latin typeface="Times New Roman"/>
                        <a:ea typeface="PMingLiU"/>
                      </a:endParaRPr>
                    </a:p>
                  </a:txBody>
                  <a:tcPr marL="62730" marR="6273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Polymers of ethylene, in primary forms</a:t>
                      </a:r>
                      <a:endParaRPr lang="en-US" sz="1400">
                        <a:effectLst/>
                        <a:latin typeface="Times New Roman"/>
                        <a:ea typeface="PMingLiU"/>
                      </a:endParaRPr>
                    </a:p>
                  </a:txBody>
                  <a:tcPr marL="62730" marR="6273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33004</a:t>
                      </a:r>
                      <a:endParaRPr lang="en-US" sz="1400">
                        <a:effectLst/>
                        <a:latin typeface="Times New Roman"/>
                        <a:ea typeface="PMingLiU"/>
                      </a:endParaRPr>
                    </a:p>
                  </a:txBody>
                  <a:tcPr marL="62730" marR="6273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en-US" sz="1400">
                        <a:effectLst/>
                        <a:latin typeface="Times New Roman"/>
                        <a:ea typeface="PMingLiU"/>
                      </a:endParaRPr>
                    </a:p>
                  </a:txBody>
                  <a:tcPr marL="62730" marR="6273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82962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en-US" sz="1400">
                        <a:effectLst/>
                        <a:latin typeface="Times New Roman"/>
                        <a:ea typeface="PMingLiU"/>
                      </a:endParaRPr>
                    </a:p>
                  </a:txBody>
                  <a:tcPr marL="62730" marR="6273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885</a:t>
                      </a:r>
                      <a:endParaRPr lang="en-US" sz="1400">
                        <a:effectLst/>
                        <a:latin typeface="Times New Roman"/>
                        <a:ea typeface="PMingLiU"/>
                      </a:endParaRPr>
                    </a:p>
                  </a:txBody>
                  <a:tcPr marL="62730" marR="6273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Watches &amp; clocks</a:t>
                      </a:r>
                      <a:endParaRPr lang="en-US" sz="1400">
                        <a:effectLst/>
                        <a:latin typeface="Times New Roman"/>
                        <a:ea typeface="PMingLiU"/>
                      </a:endParaRPr>
                    </a:p>
                  </a:txBody>
                  <a:tcPr marL="62730" marR="6273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en-US" sz="1400">
                        <a:effectLst/>
                        <a:latin typeface="Times New Roman"/>
                        <a:ea typeface="PMingLiU"/>
                      </a:endParaRPr>
                    </a:p>
                  </a:txBody>
                  <a:tcPr marL="62730" marR="6273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31761</a:t>
                      </a:r>
                      <a:endParaRPr lang="en-US" sz="1400">
                        <a:effectLst/>
                        <a:latin typeface="Times New Roman"/>
                        <a:ea typeface="PMingLiU"/>
                      </a:endParaRPr>
                    </a:p>
                  </a:txBody>
                  <a:tcPr marL="62730" marR="6273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en-US" sz="1400">
                        <a:effectLst/>
                        <a:latin typeface="Times New Roman"/>
                        <a:ea typeface="PMingLiU"/>
                      </a:endParaRPr>
                    </a:p>
                  </a:txBody>
                  <a:tcPr marL="62730" marR="6273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82962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en-US" sz="1400">
                        <a:effectLst/>
                        <a:latin typeface="Times New Roman"/>
                        <a:ea typeface="PMingLiU"/>
                      </a:endParaRPr>
                    </a:p>
                  </a:txBody>
                  <a:tcPr marL="62730" marR="6273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749</a:t>
                      </a:r>
                      <a:endParaRPr lang="en-US" sz="1400">
                        <a:effectLst/>
                        <a:latin typeface="Times New Roman"/>
                        <a:ea typeface="PMingLiU"/>
                      </a:endParaRPr>
                    </a:p>
                  </a:txBody>
                  <a:tcPr marL="62730" marR="6273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Non-electric parts &amp; accessor. of machinery, n.e.s.</a:t>
                      </a:r>
                      <a:endParaRPr lang="en-US" sz="1400">
                        <a:effectLst/>
                        <a:latin typeface="Times New Roman"/>
                        <a:ea typeface="PMingLiU"/>
                      </a:endParaRPr>
                    </a:p>
                  </a:txBody>
                  <a:tcPr marL="62730" marR="6273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31658</a:t>
                      </a:r>
                      <a:endParaRPr lang="en-US" sz="1400">
                        <a:effectLst/>
                        <a:latin typeface="Times New Roman"/>
                        <a:ea typeface="PMingLiU"/>
                      </a:endParaRPr>
                    </a:p>
                  </a:txBody>
                  <a:tcPr marL="62730" marR="6273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en-US" sz="1400">
                        <a:effectLst/>
                        <a:latin typeface="Times New Roman"/>
                        <a:ea typeface="PMingLiU"/>
                      </a:endParaRPr>
                    </a:p>
                  </a:txBody>
                  <a:tcPr marL="62730" marR="6273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82962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en-US" sz="1400">
                        <a:effectLst/>
                        <a:latin typeface="Times New Roman"/>
                        <a:ea typeface="PMingLiU"/>
                      </a:endParaRPr>
                    </a:p>
                  </a:txBody>
                  <a:tcPr marL="62730" marR="6273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516</a:t>
                      </a:r>
                      <a:endParaRPr lang="en-US" sz="1400">
                        <a:effectLst/>
                        <a:latin typeface="Times New Roman"/>
                        <a:ea typeface="PMingLiU"/>
                      </a:endParaRPr>
                    </a:p>
                  </a:txBody>
                  <a:tcPr marL="62730" marR="6273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Other organic chemicals</a:t>
                      </a:r>
                      <a:endParaRPr lang="en-US" sz="1400">
                        <a:effectLst/>
                        <a:latin typeface="Times New Roman"/>
                        <a:ea typeface="PMingLiU"/>
                      </a:endParaRPr>
                    </a:p>
                  </a:txBody>
                  <a:tcPr marL="62730" marR="6273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en-US" sz="1400">
                        <a:effectLst/>
                        <a:latin typeface="Times New Roman"/>
                        <a:ea typeface="PMingLiU"/>
                      </a:endParaRPr>
                    </a:p>
                  </a:txBody>
                  <a:tcPr marL="62730" marR="6273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31461</a:t>
                      </a:r>
                      <a:endParaRPr lang="en-US" sz="1400">
                        <a:effectLst/>
                        <a:latin typeface="Times New Roman"/>
                        <a:ea typeface="PMingLiU"/>
                      </a:endParaRPr>
                    </a:p>
                  </a:txBody>
                  <a:tcPr marL="62730" marR="6273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en-US" sz="1400">
                        <a:effectLst/>
                        <a:latin typeface="Times New Roman"/>
                        <a:ea typeface="PMingLiU"/>
                      </a:endParaRPr>
                    </a:p>
                  </a:txBody>
                  <a:tcPr marL="62730" marR="6273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82962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en-US" sz="1400">
                        <a:effectLst/>
                        <a:latin typeface="Times New Roman"/>
                        <a:ea typeface="PMingLiU"/>
                      </a:endParaRPr>
                    </a:p>
                  </a:txBody>
                  <a:tcPr marL="62730" marR="6273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882</a:t>
                      </a:r>
                      <a:endParaRPr lang="en-US" sz="1400">
                        <a:effectLst/>
                        <a:latin typeface="Times New Roman"/>
                        <a:ea typeface="PMingLiU"/>
                      </a:endParaRPr>
                    </a:p>
                  </a:txBody>
                  <a:tcPr marL="62730" marR="6273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Cinematographic &amp; photographic supplies</a:t>
                      </a:r>
                      <a:endParaRPr lang="en-US" sz="1400">
                        <a:effectLst/>
                        <a:latin typeface="Times New Roman"/>
                        <a:ea typeface="PMingLiU"/>
                      </a:endParaRPr>
                    </a:p>
                  </a:txBody>
                  <a:tcPr marL="62730" marR="6273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30648</a:t>
                      </a:r>
                      <a:endParaRPr lang="en-US" sz="1400">
                        <a:effectLst/>
                        <a:latin typeface="Times New Roman"/>
                        <a:ea typeface="PMingLiU"/>
                      </a:endParaRPr>
                    </a:p>
                  </a:txBody>
                  <a:tcPr marL="62730" marR="6273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en-US" sz="1400">
                        <a:effectLst/>
                        <a:latin typeface="Times New Roman"/>
                        <a:ea typeface="PMingLiU"/>
                      </a:endParaRPr>
                    </a:p>
                  </a:txBody>
                  <a:tcPr marL="62730" marR="6273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82962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en-US" sz="1400">
                        <a:effectLst/>
                        <a:latin typeface="Times New Roman"/>
                        <a:ea typeface="PMingLiU"/>
                      </a:endParaRPr>
                    </a:p>
                  </a:txBody>
                  <a:tcPr marL="62730" marR="6273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774</a:t>
                      </a:r>
                      <a:endParaRPr lang="en-US" sz="1400">
                        <a:effectLst/>
                        <a:latin typeface="Times New Roman"/>
                        <a:ea typeface="PMingLiU"/>
                      </a:endParaRPr>
                    </a:p>
                  </a:txBody>
                  <a:tcPr marL="62730" marR="6273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 Electro-diagnostic appa. for medical sciences, etc.</a:t>
                      </a:r>
                      <a:endParaRPr lang="en-US" sz="1400">
                        <a:effectLst/>
                        <a:latin typeface="Times New Roman"/>
                        <a:ea typeface="PMingLiU"/>
                      </a:endParaRPr>
                    </a:p>
                  </a:txBody>
                  <a:tcPr marL="62730" marR="6273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30369</a:t>
                      </a:r>
                      <a:endParaRPr lang="en-US" sz="1400">
                        <a:effectLst/>
                        <a:latin typeface="Times New Roman"/>
                        <a:ea typeface="PMingLiU"/>
                      </a:endParaRPr>
                    </a:p>
                  </a:txBody>
                  <a:tcPr marL="62730" marR="6273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en-US" sz="1400">
                        <a:effectLst/>
                        <a:latin typeface="Times New Roman"/>
                        <a:ea typeface="PMingLiU"/>
                      </a:endParaRPr>
                    </a:p>
                  </a:txBody>
                  <a:tcPr marL="62730" marR="6273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82962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Products with lowest  </a:t>
                      </a:r>
                      <a:endParaRPr lang="en-US" sz="1400">
                        <a:effectLst/>
                        <a:latin typeface="Times New Roman"/>
                        <a:ea typeface="PMingLiU"/>
                      </a:endParaRPr>
                    </a:p>
                  </a:txBody>
                  <a:tcPr marL="62730" marR="6273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261</a:t>
                      </a:r>
                      <a:endParaRPr lang="en-US" sz="1400">
                        <a:effectLst/>
                        <a:latin typeface="Times New Roman"/>
                        <a:ea typeface="PMingLiU"/>
                      </a:endParaRPr>
                    </a:p>
                  </a:txBody>
                  <a:tcPr marL="62730" marR="6273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Silk</a:t>
                      </a:r>
                      <a:endParaRPr lang="en-US" sz="1400">
                        <a:effectLst/>
                        <a:latin typeface="Times New Roman"/>
                        <a:ea typeface="PMingLiU"/>
                      </a:endParaRPr>
                    </a:p>
                  </a:txBody>
                  <a:tcPr marL="62730" marR="6273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3965</a:t>
                      </a:r>
                      <a:endParaRPr lang="en-US" sz="1400">
                        <a:effectLst/>
                        <a:latin typeface="Times New Roman"/>
                        <a:ea typeface="PMingLiU"/>
                      </a:endParaRPr>
                    </a:p>
                  </a:txBody>
                  <a:tcPr marL="62730" marR="6273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en-US" sz="1400">
                        <a:effectLst/>
                        <a:latin typeface="Times New Roman"/>
                        <a:ea typeface="PMingLiU"/>
                      </a:endParaRPr>
                    </a:p>
                  </a:txBody>
                  <a:tcPr marL="62730" marR="6273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82962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values</a:t>
                      </a:r>
                      <a:endParaRPr lang="en-US" sz="1400">
                        <a:effectLst/>
                        <a:latin typeface="Times New Roman"/>
                        <a:ea typeface="PMingLiU"/>
                      </a:endParaRPr>
                    </a:p>
                  </a:txBody>
                  <a:tcPr marL="62730" marR="6273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75</a:t>
                      </a:r>
                      <a:endParaRPr lang="en-US" sz="1400">
                        <a:effectLst/>
                        <a:latin typeface="Times New Roman"/>
                        <a:ea typeface="PMingLiU"/>
                      </a:endParaRPr>
                    </a:p>
                  </a:txBody>
                  <a:tcPr marL="62730" marR="6273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Spices</a:t>
                      </a:r>
                      <a:endParaRPr lang="en-US" sz="1400">
                        <a:effectLst/>
                        <a:latin typeface="Times New Roman"/>
                        <a:ea typeface="PMingLiU"/>
                      </a:endParaRPr>
                    </a:p>
                  </a:txBody>
                  <a:tcPr marL="62730" marR="6273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en-US" sz="1400">
                        <a:effectLst/>
                        <a:latin typeface="Times New Roman"/>
                        <a:ea typeface="PMingLiU"/>
                      </a:endParaRPr>
                    </a:p>
                  </a:txBody>
                  <a:tcPr marL="62730" marR="6273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3580</a:t>
                      </a:r>
                      <a:endParaRPr lang="en-US" sz="1400">
                        <a:effectLst/>
                        <a:latin typeface="Times New Roman"/>
                        <a:ea typeface="PMingLiU"/>
                      </a:endParaRPr>
                    </a:p>
                  </a:txBody>
                  <a:tcPr marL="62730" marR="6273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en-US" sz="1400">
                        <a:effectLst/>
                        <a:latin typeface="Times New Roman"/>
                        <a:ea typeface="PMingLiU"/>
                      </a:endParaRPr>
                    </a:p>
                  </a:txBody>
                  <a:tcPr marL="62730" marR="6273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82962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en-US" sz="1400">
                        <a:effectLst/>
                        <a:latin typeface="Times New Roman"/>
                        <a:ea typeface="PMingLiU"/>
                      </a:endParaRPr>
                    </a:p>
                  </a:txBody>
                  <a:tcPr marL="62730" marR="6273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277</a:t>
                      </a:r>
                      <a:endParaRPr lang="en-US" sz="1400">
                        <a:effectLst/>
                        <a:latin typeface="Times New Roman"/>
                        <a:ea typeface="PMingLiU"/>
                      </a:endParaRPr>
                    </a:p>
                  </a:txBody>
                  <a:tcPr marL="62730" marR="6273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Natural abrasives, n.e.s. (incl. industri. diamonds)</a:t>
                      </a:r>
                      <a:endParaRPr lang="en-US" sz="1400">
                        <a:effectLst/>
                        <a:latin typeface="Times New Roman"/>
                        <a:ea typeface="PMingLiU"/>
                      </a:endParaRPr>
                    </a:p>
                  </a:txBody>
                  <a:tcPr marL="62730" marR="6273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3385</a:t>
                      </a:r>
                      <a:endParaRPr lang="en-US" sz="1400">
                        <a:effectLst/>
                        <a:latin typeface="Times New Roman"/>
                        <a:ea typeface="PMingLiU"/>
                      </a:endParaRPr>
                    </a:p>
                  </a:txBody>
                  <a:tcPr marL="62730" marR="6273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en-US" sz="1400">
                        <a:effectLst/>
                        <a:latin typeface="Times New Roman"/>
                        <a:ea typeface="PMingLiU"/>
                      </a:endParaRPr>
                    </a:p>
                  </a:txBody>
                  <a:tcPr marL="62730" marR="6273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82962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en-US" sz="1400">
                        <a:effectLst/>
                        <a:latin typeface="Times New Roman"/>
                        <a:ea typeface="PMingLiU"/>
                      </a:endParaRPr>
                    </a:p>
                  </a:txBody>
                  <a:tcPr marL="62730" marR="6273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72</a:t>
                      </a:r>
                      <a:endParaRPr lang="en-US" sz="1400">
                        <a:effectLst/>
                        <a:latin typeface="Times New Roman"/>
                        <a:ea typeface="PMingLiU"/>
                      </a:endParaRPr>
                    </a:p>
                  </a:txBody>
                  <a:tcPr marL="62730" marR="6273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Cocoa</a:t>
                      </a:r>
                      <a:endParaRPr lang="en-US" sz="1400">
                        <a:effectLst/>
                        <a:latin typeface="Times New Roman"/>
                        <a:ea typeface="PMingLiU"/>
                      </a:endParaRPr>
                    </a:p>
                  </a:txBody>
                  <a:tcPr marL="62730" marR="6273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3179</a:t>
                      </a:r>
                      <a:endParaRPr lang="en-US" sz="1400">
                        <a:effectLst/>
                        <a:latin typeface="Times New Roman"/>
                        <a:ea typeface="PMingLiU"/>
                      </a:endParaRPr>
                    </a:p>
                  </a:txBody>
                  <a:tcPr marL="62730" marR="6273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en-US" sz="1400">
                        <a:effectLst/>
                        <a:latin typeface="Times New Roman"/>
                        <a:ea typeface="PMingLiU"/>
                      </a:endParaRPr>
                    </a:p>
                  </a:txBody>
                  <a:tcPr marL="62730" marR="6273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82962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en-US" sz="1400">
                        <a:effectLst/>
                        <a:latin typeface="Times New Roman"/>
                        <a:ea typeface="PMingLiU"/>
                      </a:endParaRPr>
                    </a:p>
                  </a:txBody>
                  <a:tcPr marL="62730" marR="6273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74</a:t>
                      </a:r>
                      <a:endParaRPr lang="en-US" sz="1400">
                        <a:effectLst/>
                        <a:latin typeface="Times New Roman"/>
                        <a:ea typeface="PMingLiU"/>
                      </a:endParaRPr>
                    </a:p>
                  </a:txBody>
                  <a:tcPr marL="62730" marR="6273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Tea and mate</a:t>
                      </a:r>
                      <a:endParaRPr lang="en-US" sz="1400">
                        <a:effectLst/>
                        <a:latin typeface="Times New Roman"/>
                        <a:ea typeface="PMingLiU"/>
                      </a:endParaRPr>
                    </a:p>
                  </a:txBody>
                  <a:tcPr marL="62730" marR="6273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3162</a:t>
                      </a:r>
                      <a:endParaRPr lang="en-US" sz="1400">
                        <a:effectLst/>
                        <a:latin typeface="Times New Roman"/>
                        <a:ea typeface="PMingLiU"/>
                      </a:endParaRPr>
                    </a:p>
                  </a:txBody>
                  <a:tcPr marL="62730" marR="6273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en-US" sz="1400">
                        <a:effectLst/>
                        <a:latin typeface="Times New Roman"/>
                        <a:ea typeface="PMingLiU"/>
                      </a:endParaRPr>
                    </a:p>
                  </a:txBody>
                  <a:tcPr marL="62730" marR="6273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82962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en-US" sz="1400">
                        <a:effectLst/>
                        <a:latin typeface="Times New Roman"/>
                        <a:ea typeface="PMingLiU"/>
                      </a:endParaRPr>
                    </a:p>
                  </a:txBody>
                  <a:tcPr marL="62730" marR="6273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121</a:t>
                      </a:r>
                      <a:endParaRPr lang="en-US" sz="1400">
                        <a:effectLst/>
                        <a:latin typeface="Times New Roman"/>
                        <a:ea typeface="PMingLiU"/>
                      </a:endParaRPr>
                    </a:p>
                  </a:txBody>
                  <a:tcPr marL="62730" marR="6273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Tobacco, unmanufactured; tobacco refuse</a:t>
                      </a:r>
                      <a:endParaRPr lang="en-US" sz="1400">
                        <a:effectLst/>
                        <a:latin typeface="Times New Roman"/>
                        <a:ea typeface="PMingLiU"/>
                      </a:endParaRPr>
                    </a:p>
                  </a:txBody>
                  <a:tcPr marL="62730" marR="6273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2942</a:t>
                      </a:r>
                      <a:endParaRPr lang="en-US" sz="1400">
                        <a:effectLst/>
                        <a:latin typeface="Times New Roman"/>
                        <a:ea typeface="PMingLiU"/>
                      </a:endParaRPr>
                    </a:p>
                  </a:txBody>
                  <a:tcPr marL="62730" marR="6273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en-US" sz="1400">
                        <a:effectLst/>
                        <a:latin typeface="Times New Roman"/>
                        <a:ea typeface="PMingLiU"/>
                      </a:endParaRPr>
                    </a:p>
                  </a:txBody>
                  <a:tcPr marL="62730" marR="6273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82962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en-US" sz="1400">
                        <a:effectLst/>
                        <a:latin typeface="Times New Roman"/>
                        <a:ea typeface="PMingLiU"/>
                      </a:endParaRPr>
                    </a:p>
                  </a:txBody>
                  <a:tcPr marL="62730" marR="6273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223</a:t>
                      </a:r>
                      <a:endParaRPr lang="en-US" sz="1400">
                        <a:effectLst/>
                        <a:latin typeface="Times New Roman"/>
                        <a:ea typeface="PMingLiU"/>
                      </a:endParaRPr>
                    </a:p>
                  </a:txBody>
                  <a:tcPr marL="62730" marR="6273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Oil seeds &amp; oleaginous fruits (incl. flour, n.e.s.)</a:t>
                      </a:r>
                      <a:endParaRPr lang="en-US" sz="1400">
                        <a:effectLst/>
                        <a:latin typeface="Times New Roman"/>
                        <a:ea typeface="PMingLiU"/>
                      </a:endParaRPr>
                    </a:p>
                  </a:txBody>
                  <a:tcPr marL="62730" marR="6273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2820</a:t>
                      </a:r>
                      <a:endParaRPr lang="en-US" sz="1400">
                        <a:effectLst/>
                        <a:latin typeface="Times New Roman"/>
                        <a:ea typeface="PMingLiU"/>
                      </a:endParaRPr>
                    </a:p>
                  </a:txBody>
                  <a:tcPr marL="62730" marR="6273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en-US" sz="1400">
                        <a:effectLst/>
                        <a:latin typeface="Times New Roman"/>
                        <a:ea typeface="PMingLiU"/>
                      </a:endParaRPr>
                    </a:p>
                  </a:txBody>
                  <a:tcPr marL="62730" marR="6273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82962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en-US" sz="1400">
                        <a:effectLst/>
                        <a:latin typeface="Times New Roman"/>
                        <a:ea typeface="PMingLiU"/>
                      </a:endParaRPr>
                    </a:p>
                  </a:txBody>
                  <a:tcPr marL="62730" marR="6273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71</a:t>
                      </a:r>
                      <a:endParaRPr lang="en-US" sz="1400">
                        <a:effectLst/>
                        <a:latin typeface="Times New Roman"/>
                        <a:ea typeface="PMingLiU"/>
                      </a:endParaRPr>
                    </a:p>
                  </a:txBody>
                  <a:tcPr marL="62730" marR="6273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Coffee and coffee substitutes</a:t>
                      </a:r>
                      <a:endParaRPr lang="en-US" sz="1400">
                        <a:effectLst/>
                        <a:latin typeface="Times New Roman"/>
                        <a:ea typeface="PMingLiU"/>
                      </a:endParaRPr>
                    </a:p>
                  </a:txBody>
                  <a:tcPr marL="62730" marR="6273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2566</a:t>
                      </a:r>
                      <a:endParaRPr lang="en-US" sz="1400">
                        <a:effectLst/>
                        <a:latin typeface="Times New Roman"/>
                        <a:ea typeface="PMingLiU"/>
                      </a:endParaRPr>
                    </a:p>
                  </a:txBody>
                  <a:tcPr marL="62730" marR="6273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en-US" sz="1400">
                        <a:effectLst/>
                        <a:latin typeface="Times New Roman"/>
                        <a:ea typeface="PMingLiU"/>
                      </a:endParaRPr>
                    </a:p>
                  </a:txBody>
                  <a:tcPr marL="62730" marR="6273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82962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en-US" sz="1400">
                        <a:effectLst/>
                        <a:latin typeface="Times New Roman"/>
                        <a:ea typeface="PMingLiU"/>
                      </a:endParaRPr>
                    </a:p>
                  </a:txBody>
                  <a:tcPr marL="62730" marR="6273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263</a:t>
                      </a:r>
                      <a:endParaRPr lang="en-US" sz="1400">
                        <a:effectLst/>
                        <a:latin typeface="Times New Roman"/>
                        <a:ea typeface="PMingLiU"/>
                      </a:endParaRPr>
                    </a:p>
                  </a:txBody>
                  <a:tcPr marL="62730" marR="6273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Cotton</a:t>
                      </a:r>
                      <a:endParaRPr lang="en-US" sz="1400">
                        <a:effectLst/>
                        <a:latin typeface="Times New Roman"/>
                        <a:ea typeface="PMingLiU"/>
                      </a:endParaRPr>
                    </a:p>
                  </a:txBody>
                  <a:tcPr marL="62730" marR="6273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en-US" sz="1400">
                        <a:effectLst/>
                        <a:latin typeface="Times New Roman"/>
                        <a:ea typeface="PMingLiU"/>
                      </a:endParaRPr>
                    </a:p>
                  </a:txBody>
                  <a:tcPr marL="62730" marR="6273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2194</a:t>
                      </a:r>
                      <a:endParaRPr lang="en-US" sz="1400">
                        <a:effectLst/>
                        <a:latin typeface="Times New Roman"/>
                        <a:ea typeface="PMingLiU"/>
                      </a:endParaRPr>
                    </a:p>
                  </a:txBody>
                  <a:tcPr marL="62730" marR="6273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en-US" sz="1400">
                        <a:effectLst/>
                        <a:latin typeface="Times New Roman"/>
                        <a:ea typeface="PMingLiU"/>
                      </a:endParaRPr>
                    </a:p>
                  </a:txBody>
                  <a:tcPr marL="62730" marR="6273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82962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en-US" sz="1400">
                        <a:effectLst/>
                        <a:latin typeface="Times New Roman"/>
                        <a:ea typeface="PMingLiU"/>
                      </a:endParaRPr>
                    </a:p>
                  </a:txBody>
                  <a:tcPr marL="62730" marR="6273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286</a:t>
                      </a:r>
                      <a:endParaRPr lang="en-US" sz="1400">
                        <a:effectLst/>
                        <a:latin typeface="Times New Roman"/>
                        <a:ea typeface="PMingLiU"/>
                      </a:endParaRPr>
                    </a:p>
                  </a:txBody>
                  <a:tcPr marL="62730" marR="6273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Ores and concentrates of uranium or thorium</a:t>
                      </a:r>
                      <a:endParaRPr lang="en-US" sz="1400">
                        <a:effectLst/>
                        <a:latin typeface="Times New Roman"/>
                        <a:ea typeface="PMingLiU"/>
                      </a:endParaRPr>
                    </a:p>
                  </a:txBody>
                  <a:tcPr marL="62730" marR="6273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1827</a:t>
                      </a:r>
                      <a:endParaRPr lang="en-US" sz="1400">
                        <a:effectLst/>
                        <a:latin typeface="Times New Roman"/>
                        <a:ea typeface="PMingLiU"/>
                      </a:endParaRPr>
                    </a:p>
                  </a:txBody>
                  <a:tcPr marL="62730" marR="6273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en-US" sz="1400" dirty="0">
                        <a:effectLst/>
                        <a:latin typeface="Times New Roman"/>
                        <a:ea typeface="PMingLiU"/>
                      </a:endParaRPr>
                    </a:p>
                  </a:txBody>
                  <a:tcPr marL="62730" marR="6273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609600" y="1600200"/>
            <a:ext cx="7543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+mj-lt"/>
              </a:rPr>
              <a:t>Main </a:t>
            </a:r>
            <a:r>
              <a:rPr lang="en-US" sz="2000" dirty="0" smtClean="0">
                <a:latin typeface="+mj-lt"/>
              </a:rPr>
              <a:t>PRODY statistics </a:t>
            </a:r>
            <a:endParaRPr lang="en-US" sz="20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844214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sz="4800" dirty="0" smtClean="0"/>
              <a:t>Evolution of export sophistication in the WBC I</a:t>
            </a:r>
            <a:endParaRPr lang="en-US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382000" cy="4525963"/>
          </a:xfrm>
        </p:spPr>
        <p:txBody>
          <a:bodyPr>
            <a:normAutofit/>
          </a:bodyPr>
          <a:lstStyle/>
          <a:p>
            <a:r>
              <a:rPr lang="en-US" dirty="0" smtClean="0"/>
              <a:t>Although moderately, the </a:t>
            </a:r>
            <a:r>
              <a:rPr lang="en-US" dirty="0"/>
              <a:t>WBC have been </a:t>
            </a:r>
            <a:r>
              <a:rPr lang="en-US" b="1" dirty="0"/>
              <a:t>gradually improving</a:t>
            </a:r>
            <a:r>
              <a:rPr lang="en-US" dirty="0"/>
              <a:t> their overall </a:t>
            </a:r>
            <a:r>
              <a:rPr lang="en-US" b="1" dirty="0"/>
              <a:t>export sophistication </a:t>
            </a:r>
            <a:r>
              <a:rPr lang="en-US" dirty="0"/>
              <a:t>over </a:t>
            </a:r>
            <a:r>
              <a:rPr lang="en-US" dirty="0" smtClean="0"/>
              <a:t>time, especially in </a:t>
            </a:r>
            <a:r>
              <a:rPr lang="en-US" b="1" dirty="0" smtClean="0"/>
              <a:t>manufacturing exports </a:t>
            </a:r>
          </a:p>
          <a:p>
            <a:pPr lvl="5"/>
            <a:endParaRPr lang="en-US" sz="2000" dirty="0" smtClean="0"/>
          </a:p>
          <a:p>
            <a:pPr marL="2743200" lvl="6" indent="0">
              <a:buNone/>
            </a:pPr>
            <a:r>
              <a:rPr lang="en-US" i="1" dirty="0"/>
              <a:t>	</a:t>
            </a:r>
            <a:r>
              <a:rPr lang="en-US" i="1" dirty="0" smtClean="0"/>
              <a:t>		</a:t>
            </a:r>
          </a:p>
        </p:txBody>
      </p:sp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2819399"/>
            <a:ext cx="7772400" cy="37989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579404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5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1143000"/>
            <a:ext cx="6781799" cy="5848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0" y="-1"/>
            <a:ext cx="8987246" cy="1066801"/>
          </a:xfrm>
        </p:spPr>
        <p:txBody>
          <a:bodyPr anchor="ctr"/>
          <a:lstStyle/>
          <a:p>
            <a:r>
              <a:rPr lang="en-US" sz="3200" dirty="0" smtClean="0"/>
              <a:t>Evolution of export sophistication in the WBC </a:t>
            </a:r>
            <a:r>
              <a:rPr lang="en-US" sz="3200" dirty="0"/>
              <a:t>II</a:t>
            </a:r>
          </a:p>
        </p:txBody>
      </p:sp>
    </p:spTree>
    <p:extLst>
      <p:ext uri="{BB962C8B-B14F-4D97-AF65-F5344CB8AC3E}">
        <p14:creationId xmlns:p14="http://schemas.microsoft.com/office/powerpoint/2010/main" val="19934226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sz="4800" dirty="0"/>
              <a:t>Evolution of export sophistication in the </a:t>
            </a:r>
            <a:r>
              <a:rPr lang="en-US" sz="4800" dirty="0" smtClean="0"/>
              <a:t>WBC III</a:t>
            </a:r>
            <a:endParaRPr lang="en-US" sz="4800" dirty="0"/>
          </a:p>
        </p:txBody>
      </p:sp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799" y="1731963"/>
            <a:ext cx="6682073" cy="3983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576938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95425" y="152400"/>
            <a:ext cx="6048375" cy="6553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035323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dirty="0" smtClean="0"/>
              <a:t>Econometric methodology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447800"/>
                <a:ext cx="8229600" cy="5029200"/>
              </a:xfrm>
            </p:spPr>
            <p:txBody>
              <a:bodyPr>
                <a:normAutofit lnSpcReduction="10000"/>
              </a:bodyPr>
              <a:lstStyle/>
              <a:p>
                <a:r>
                  <a:rPr lang="en-US" b="1" dirty="0" smtClean="0"/>
                  <a:t>Our aim </a:t>
                </a:r>
                <a:r>
                  <a:rPr lang="en-US" dirty="0" smtClean="0"/>
                  <a:t>is to </a:t>
                </a:r>
                <a:r>
                  <a:rPr lang="en-GB" dirty="0" smtClean="0"/>
                  <a:t>test </a:t>
                </a:r>
                <a:r>
                  <a:rPr lang="en-GB" dirty="0"/>
                  <a:t>the effects of an increase in export sophistication on the economic performance of the WBC and to identify the factors driving this </a:t>
                </a:r>
                <a:r>
                  <a:rPr lang="en-GB" dirty="0" smtClean="0"/>
                  <a:t>process</a:t>
                </a:r>
              </a:p>
              <a:p>
                <a:pPr lvl="3"/>
                <a:endParaRPr lang="en-GB" sz="1100" dirty="0" smtClean="0"/>
              </a:p>
              <a:p>
                <a:r>
                  <a:rPr lang="en-GB" dirty="0" smtClean="0"/>
                  <a:t>Panel data approach</a:t>
                </a:r>
              </a:p>
              <a:p>
                <a:r>
                  <a:rPr lang="en-GB" dirty="0" smtClean="0"/>
                  <a:t>We distinguish by </a:t>
                </a:r>
                <a:r>
                  <a:rPr lang="en-GB" b="1" dirty="0"/>
                  <a:t>total goods (EXPY) and manufacturing goods only (EXPY in </a:t>
                </a:r>
                <a:r>
                  <a:rPr lang="en-GB" b="1" dirty="0" err="1" smtClean="0"/>
                  <a:t>manf</a:t>
                </a:r>
                <a:r>
                  <a:rPr lang="en-GB" b="1" dirty="0" smtClean="0"/>
                  <a:t>.)</a:t>
                </a:r>
              </a:p>
              <a:p>
                <a:pPr lvl="2"/>
                <a:endParaRPr lang="en-GB" sz="1050" b="1" dirty="0" smtClean="0"/>
              </a:p>
              <a:p>
                <a:r>
                  <a:rPr lang="en-GB" dirty="0"/>
                  <a:t>A novel contribution </a:t>
                </a:r>
                <a:r>
                  <a:rPr lang="en-GB" dirty="0" smtClean="0"/>
                  <a:t>in this </a:t>
                </a:r>
                <a:r>
                  <a:rPr lang="en-GB" dirty="0"/>
                  <a:t>chapter is that we also consider the share of </a:t>
                </a:r>
                <a:r>
                  <a:rPr lang="en-GB" b="1" dirty="0"/>
                  <a:t>medium-skill and technology-intensive manufactures (MS </a:t>
                </a:r>
                <a:r>
                  <a:rPr lang="en-GB" b="1" dirty="0" err="1" smtClean="0"/>
                  <a:t>manf</a:t>
                </a:r>
                <a:r>
                  <a:rPr lang="en-GB" b="1" dirty="0" smtClean="0"/>
                  <a:t>. </a:t>
                </a:r>
                <a:r>
                  <a:rPr lang="en-GB" b="1" dirty="0"/>
                  <a:t>exports</a:t>
                </a:r>
                <a:r>
                  <a:rPr lang="en-GB" b="1" dirty="0" smtClean="0"/>
                  <a:t>)</a:t>
                </a:r>
              </a:p>
              <a:p>
                <a:pPr marL="0" indent="0">
                  <a:buNone/>
                </a:pPr>
                <a:endParaRPr lang="en-GB" sz="1400" b="1" dirty="0" smtClean="0"/>
              </a:p>
              <a:p>
                <a:pPr marL="0" indent="0">
                  <a:buNone/>
                </a:pPr>
                <a14:m>
                  <m:oMathPara xmlns:m="http://schemas.openxmlformats.org/officeDocument/2006/math" xmlns="">
                    <m:oMathParaPr>
                      <m:jc m:val="centerGroup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en-US" sz="2200" i="1">
                              <a:latin typeface="Cambria Math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GB" sz="2200">
                              <a:latin typeface="Cambria Math"/>
                            </a:rPr>
                            <m:t>ln</m:t>
                          </m:r>
                        </m:fName>
                        <m:e>
                          <m:d>
                            <m:dPr>
                              <m:ctrlPr>
                                <a:rPr lang="en-US" sz="2200" i="1">
                                  <a:latin typeface="Cambria Math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sz="22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GB" sz="2200" i="1">
                                      <a:latin typeface="Cambria Math"/>
                                    </a:rPr>
                                    <m:t>𝑦</m:t>
                                  </m:r>
                                </m:e>
                                <m:sub>
                                  <m:r>
                                    <a:rPr lang="en-GB" sz="2200" i="1">
                                      <a:latin typeface="Cambria Math"/>
                                    </a:rPr>
                                    <m:t>𝑖</m:t>
                                  </m:r>
                                  <m:r>
                                    <a:rPr lang="en-GB" sz="2200" i="1">
                                      <a:latin typeface="Cambria Math"/>
                                    </a:rPr>
                                    <m:t>,</m:t>
                                  </m:r>
                                  <m:r>
                                    <a:rPr lang="en-GB" sz="2200" i="1">
                                      <a:latin typeface="Cambria Math"/>
                                    </a:rPr>
                                    <m:t>𝑡</m:t>
                                  </m:r>
                                </m:sub>
                              </m:sSub>
                              <m:r>
                                <a:rPr lang="en-GB" sz="2200" i="1">
                                  <a:latin typeface="Cambria Math"/>
                                </a:rPr>
                                <m:t>)−</m:t>
                              </m:r>
                              <m:r>
                                <m:rPr>
                                  <m:sty m:val="p"/>
                                </m:rPr>
                                <a:rPr lang="en-GB" sz="2200">
                                  <a:latin typeface="Cambria Math"/>
                                </a:rPr>
                                <m:t>ln</m:t>
                              </m:r>
                              <m:r>
                                <a:rPr lang="en-GB" sz="2200" i="1">
                                  <a:latin typeface="Cambria Math"/>
                                </a:rPr>
                                <m:t>(</m:t>
                              </m:r>
                              <m:sSub>
                                <m:sSubPr>
                                  <m:ctrlPr>
                                    <a:rPr lang="en-US" sz="22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GB" sz="2200" i="1">
                                      <a:latin typeface="Cambria Math"/>
                                    </a:rPr>
                                    <m:t>𝑦</m:t>
                                  </m:r>
                                </m:e>
                                <m:sub>
                                  <m:r>
                                    <a:rPr lang="en-GB" sz="2200" i="1">
                                      <a:latin typeface="Cambria Math"/>
                                    </a:rPr>
                                    <m:t>𝑖</m:t>
                                  </m:r>
                                  <m:r>
                                    <a:rPr lang="en-GB" sz="2200" i="1">
                                      <a:latin typeface="Cambria Math"/>
                                    </a:rPr>
                                    <m:t>,</m:t>
                                  </m:r>
                                  <m:r>
                                    <a:rPr lang="en-GB" sz="2200" i="1">
                                      <a:latin typeface="Cambria Math"/>
                                    </a:rPr>
                                    <m:t>𝑡</m:t>
                                  </m:r>
                                  <m:r>
                                    <a:rPr lang="en-GB" sz="2200" i="1">
                                      <a:latin typeface="Cambria Math"/>
                                    </a:rPr>
                                    <m:t>−1</m:t>
                                  </m:r>
                                </m:sub>
                              </m:sSub>
                            </m:e>
                          </m:d>
                        </m:e>
                      </m:func>
                      <m:r>
                        <a:rPr lang="en-GB" sz="2200" i="1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n-US" sz="22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GB" sz="2200" i="1">
                              <a:latin typeface="Cambria Math"/>
                            </a:rPr>
                            <m:t>𝛼</m:t>
                          </m:r>
                        </m:e>
                        <m:sub>
                          <m:r>
                            <a:rPr lang="en-GB" sz="2200" i="1">
                              <a:latin typeface="Cambria Math"/>
                            </a:rPr>
                            <m:t>0</m:t>
                          </m:r>
                        </m:sub>
                      </m:sSub>
                      <m:r>
                        <a:rPr lang="en-GB" sz="2200" i="1"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sz="22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GB" sz="2200" i="1">
                              <a:latin typeface="Cambria Math"/>
                            </a:rPr>
                            <m:t>𝛼</m:t>
                          </m:r>
                        </m:e>
                        <m:sub>
                          <m:r>
                            <a:rPr lang="en-GB" sz="2200" i="1">
                              <a:latin typeface="Cambria Math"/>
                            </a:rPr>
                            <m:t>1</m:t>
                          </m:r>
                        </m:sub>
                      </m:sSub>
                      <m:func>
                        <m:funcPr>
                          <m:ctrlPr>
                            <a:rPr lang="en-US" sz="2200" i="1">
                              <a:latin typeface="Cambria Math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GB" sz="2200">
                              <a:latin typeface="Cambria Math"/>
                            </a:rPr>
                            <m:t>ln</m:t>
                          </m:r>
                        </m:fName>
                        <m:e>
                          <m:d>
                            <m:dPr>
                              <m:ctrlPr>
                                <a:rPr lang="en-US" sz="2200" i="1">
                                  <a:latin typeface="Cambria Math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sz="22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GB" sz="2200" i="1">
                                      <a:latin typeface="Cambria Math"/>
                                    </a:rPr>
                                    <m:t>𝑦</m:t>
                                  </m:r>
                                </m:e>
                                <m:sub>
                                  <m:r>
                                    <a:rPr lang="en-GB" sz="2200" i="1">
                                      <a:latin typeface="Cambria Math"/>
                                    </a:rPr>
                                    <m:t>𝑖</m:t>
                                  </m:r>
                                  <m:r>
                                    <a:rPr lang="en-GB" sz="2200" i="1">
                                      <a:latin typeface="Cambria Math"/>
                                    </a:rPr>
                                    <m:t>,</m:t>
                                  </m:r>
                                  <m:r>
                                    <a:rPr lang="en-GB" sz="2200" i="1">
                                      <a:latin typeface="Cambria Math"/>
                                    </a:rPr>
                                    <m:t>𝑡</m:t>
                                  </m:r>
                                  <m:r>
                                    <a:rPr lang="en-GB" sz="2200" i="1">
                                      <a:latin typeface="Cambria Math"/>
                                    </a:rPr>
                                    <m:t>−1</m:t>
                                  </m:r>
                                </m:sub>
                              </m:sSub>
                            </m:e>
                          </m:d>
                        </m:e>
                      </m:func>
                      <m:r>
                        <a:rPr lang="en-GB" sz="2200" i="1">
                          <a:latin typeface="Cambria Math"/>
                        </a:rPr>
                        <m:t>+</m:t>
                      </m:r>
                      <m:r>
                        <a:rPr lang="en-GB" sz="2200" i="1">
                          <a:latin typeface="Cambria Math"/>
                        </a:rPr>
                        <m:t>𝛽</m:t>
                      </m:r>
                      <m:func>
                        <m:funcPr>
                          <m:ctrlPr>
                            <a:rPr lang="en-US" sz="2200" i="1">
                              <a:latin typeface="Cambria Math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GB" sz="2200">
                              <a:latin typeface="Cambria Math"/>
                            </a:rPr>
                            <m:t>ln</m:t>
                          </m:r>
                        </m:fName>
                        <m:e>
                          <m:d>
                            <m:dPr>
                              <m:ctrlPr>
                                <a:rPr lang="en-US" sz="2200" i="1">
                                  <a:latin typeface="Cambria Math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sz="22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GB" sz="2200" i="1">
                                      <a:latin typeface="Cambria Math"/>
                                    </a:rPr>
                                    <m:t>𝐸𝑋𝑃𝑌</m:t>
                                  </m:r>
                                </m:e>
                                <m:sub>
                                  <m:r>
                                    <a:rPr lang="en-GB" sz="2200" i="1">
                                      <a:latin typeface="Cambria Math"/>
                                    </a:rPr>
                                    <m:t>𝑡</m:t>
                                  </m:r>
                                  <m:r>
                                    <a:rPr lang="en-GB" sz="2200" i="1">
                                      <a:latin typeface="Cambria Math"/>
                                    </a:rPr>
                                    <m:t>−1</m:t>
                                  </m:r>
                                </m:sub>
                              </m:sSub>
                            </m:e>
                          </m:d>
                        </m:e>
                      </m:func>
                      <m:r>
                        <a:rPr lang="en-GB" sz="2200" i="1"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sz="22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GB" sz="2200" i="1">
                              <a:latin typeface="Cambria Math"/>
                            </a:rPr>
                            <m:t>𝛾</m:t>
                          </m:r>
                        </m:e>
                        <m:sub>
                          <m:r>
                            <a:rPr lang="en-GB" sz="2200" i="1">
                              <a:latin typeface="Cambria Math"/>
                            </a:rPr>
                            <m:t>(</m:t>
                          </m:r>
                          <m:r>
                            <a:rPr lang="en-GB" sz="2200" i="1">
                              <a:latin typeface="Cambria Math"/>
                            </a:rPr>
                            <m:t>𝑗</m:t>
                          </m:r>
                          <m:r>
                            <a:rPr lang="en-GB" sz="2200" i="1">
                              <a:latin typeface="Cambria Math"/>
                            </a:rPr>
                            <m:t>)</m:t>
                          </m:r>
                          <m:r>
                            <a:rPr lang="en-GB" sz="2200" i="1">
                              <a:latin typeface="Cambria Math"/>
                            </a:rPr>
                            <m:t>𝑖</m:t>
                          </m:r>
                          <m:r>
                            <a:rPr lang="en-GB" sz="2200" i="1">
                              <a:latin typeface="Cambria Math"/>
                            </a:rPr>
                            <m:t>,</m:t>
                          </m:r>
                          <m:r>
                            <a:rPr lang="en-GB" sz="2200" i="1">
                              <a:latin typeface="Cambria Math"/>
                            </a:rPr>
                            <m:t>𝑡</m:t>
                          </m:r>
                        </m:sub>
                      </m:sSub>
                      <m:sSub>
                        <m:sSubPr>
                          <m:ctrlPr>
                            <a:rPr lang="en-US" sz="22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GB" sz="2200" i="1">
                              <a:latin typeface="Cambria Math"/>
                            </a:rPr>
                            <m:t>𝐶𝑂𝑁𝑇𝑅𝑂𝐿</m:t>
                          </m:r>
                        </m:e>
                        <m:sub>
                          <m:r>
                            <a:rPr lang="en-GB" sz="2200" i="1">
                              <a:latin typeface="Cambria Math"/>
                            </a:rPr>
                            <m:t>𝑗</m:t>
                          </m:r>
                        </m:sub>
                      </m:sSub>
                      <m:r>
                        <a:rPr lang="en-GB" sz="2200" i="1"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sz="22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GB" sz="2200" i="1">
                              <a:latin typeface="Cambria Math"/>
                            </a:rPr>
                            <m:t>𝜆</m:t>
                          </m:r>
                        </m:e>
                        <m:sub>
                          <m:r>
                            <a:rPr lang="en-GB" sz="2200" i="1">
                              <a:latin typeface="Cambria Math"/>
                            </a:rPr>
                            <m:t>𝑡</m:t>
                          </m:r>
                        </m:sub>
                      </m:sSub>
                      <m:r>
                        <a:rPr lang="en-GB" sz="2200" i="1"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sz="22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GB" sz="2200" i="1">
                              <a:latin typeface="Cambria Math"/>
                            </a:rPr>
                            <m:t>𝜇</m:t>
                          </m:r>
                        </m:e>
                        <m:sub>
                          <m:r>
                            <a:rPr lang="en-GB" sz="2200" i="1">
                              <a:latin typeface="Cambria Math"/>
                            </a:rPr>
                            <m:t>𝑖</m:t>
                          </m:r>
                        </m:sub>
                      </m:sSub>
                      <m:r>
                        <a:rPr lang="en-GB" sz="2200" i="1"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sz="22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GB" sz="2200" i="1">
                              <a:latin typeface="Cambria Math"/>
                            </a:rPr>
                            <m:t>𝜀</m:t>
                          </m:r>
                        </m:e>
                        <m:sub>
                          <m:r>
                            <a:rPr lang="en-GB" sz="2200" i="1">
                              <a:latin typeface="Cambria Math"/>
                            </a:rPr>
                            <m:t>𝑖</m:t>
                          </m:r>
                          <m:r>
                            <a:rPr lang="en-GB" sz="2200" i="1">
                              <a:latin typeface="Cambria Math"/>
                            </a:rPr>
                            <m:t>,</m:t>
                          </m:r>
                          <m:r>
                            <a:rPr lang="en-GB" sz="2200" i="1">
                              <a:latin typeface="Cambria Math"/>
                            </a:rPr>
                            <m:t>𝑡</m:t>
                          </m:r>
                        </m:sub>
                      </m:sSub>
                    </m:oMath>
                  </m:oMathPara>
                </a14:m>
                <a:endParaRPr lang="en-US" sz="2200" dirty="0"/>
              </a:p>
              <a:p>
                <a:endParaRPr lang="en-US" b="1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447800"/>
                <a:ext cx="8229600" cy="5029200"/>
              </a:xfrm>
              <a:blipFill rotWithShape="1">
                <a:blip r:embed="rId3"/>
                <a:stretch>
                  <a:fillRect l="-963" t="-1697" r="-163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479199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575" y="344488"/>
            <a:ext cx="8070850" cy="6167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ounded Rectangle 2"/>
          <p:cNvSpPr/>
          <p:nvPr/>
        </p:nvSpPr>
        <p:spPr>
          <a:xfrm>
            <a:off x="536574" y="1123950"/>
            <a:ext cx="7845425" cy="933450"/>
          </a:xfrm>
          <a:prstGeom prst="round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ounded Rectangle 3"/>
          <p:cNvSpPr/>
          <p:nvPr/>
        </p:nvSpPr>
        <p:spPr>
          <a:xfrm>
            <a:off x="536574" y="3048000"/>
            <a:ext cx="7845425" cy="846931"/>
          </a:xfrm>
          <a:prstGeom prst="round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1400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>
            <a:normAutofit/>
          </a:bodyPr>
          <a:lstStyle/>
          <a:p>
            <a:r>
              <a:rPr lang="en-US" dirty="0" smtClean="0"/>
              <a:t>Contents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defRPr/>
            </a:pPr>
            <a:r>
              <a:rPr lang="en-US" altLang="en-US" b="1" dirty="0" smtClean="0"/>
              <a:t>Introduction</a:t>
            </a:r>
            <a:r>
              <a:rPr lang="en-US" altLang="en-US" dirty="0" smtClean="0"/>
              <a:t> </a:t>
            </a:r>
            <a:r>
              <a:rPr lang="en-US" altLang="en-US" dirty="0"/>
              <a:t>- T</a:t>
            </a:r>
            <a:r>
              <a:rPr lang="en-US" altLang="en-US" dirty="0" smtClean="0"/>
              <a:t>he link between economic development and the changing export structure</a:t>
            </a:r>
            <a:endParaRPr lang="en-US" altLang="en-US" dirty="0"/>
          </a:p>
          <a:p>
            <a:pPr marL="342900" lvl="1" indent="-342900">
              <a:buFont typeface="Arial" pitchFamily="34" charset="0"/>
              <a:buChar char="•"/>
              <a:defRPr/>
            </a:pPr>
            <a:r>
              <a:rPr lang="en-US" sz="2400" b="1" dirty="0"/>
              <a:t>The evolution of the export structure of the Western Balkan </a:t>
            </a:r>
            <a:r>
              <a:rPr lang="en-US" sz="2400" b="1" dirty="0" smtClean="0"/>
              <a:t>countries (WBC) </a:t>
            </a:r>
            <a:r>
              <a:rPr lang="en-US" sz="2400" dirty="0" smtClean="0"/>
              <a:t>- </a:t>
            </a:r>
            <a:r>
              <a:rPr lang="en-US" sz="2400" dirty="0"/>
              <a:t>relevant facts concerning the opening up process and the change in the export structure of the WBC</a:t>
            </a:r>
            <a:endParaRPr lang="en-US" sz="2400" b="1" dirty="0"/>
          </a:p>
          <a:p>
            <a:pPr marL="342900" lvl="1" indent="-342900">
              <a:buFont typeface="Arial" pitchFamily="34" charset="0"/>
              <a:buChar char="•"/>
              <a:defRPr/>
            </a:pPr>
            <a:r>
              <a:rPr lang="en-US" sz="2400" b="1" dirty="0"/>
              <a:t>Related literature </a:t>
            </a:r>
          </a:p>
          <a:p>
            <a:pPr marL="342900" lvl="1" indent="-342900">
              <a:buFont typeface="Arial" pitchFamily="34" charset="0"/>
              <a:buChar char="•"/>
              <a:defRPr/>
            </a:pPr>
            <a:r>
              <a:rPr lang="en-US" sz="2400" b="1" i="1" dirty="0" smtClean="0"/>
              <a:t>Measuring </a:t>
            </a:r>
            <a:r>
              <a:rPr lang="en-US" sz="2400" b="1" i="1" dirty="0"/>
              <a:t>export sophistication </a:t>
            </a:r>
            <a:r>
              <a:rPr lang="en-US" sz="2400" i="1" dirty="0" smtClean="0"/>
              <a:t>- and construction of PRODY and EXPY index</a:t>
            </a:r>
          </a:p>
          <a:p>
            <a:pPr marL="342900" lvl="1" indent="-342900">
              <a:buFont typeface="Arial" pitchFamily="34" charset="0"/>
              <a:buChar char="•"/>
              <a:defRPr/>
            </a:pPr>
            <a:r>
              <a:rPr lang="en-US" sz="2400" b="1" dirty="0"/>
              <a:t>The export sophistication of the WBC</a:t>
            </a:r>
          </a:p>
          <a:p>
            <a:pPr marL="342900" lvl="1" indent="-342900">
              <a:buFont typeface="Arial" pitchFamily="34" charset="0"/>
              <a:buChar char="•"/>
              <a:defRPr/>
            </a:pPr>
            <a:r>
              <a:rPr lang="en-GB" sz="2400" b="1" dirty="0" smtClean="0"/>
              <a:t>Econometric </a:t>
            </a:r>
            <a:r>
              <a:rPr lang="en-GB" sz="2400" b="1" dirty="0"/>
              <a:t>methodology and results</a:t>
            </a:r>
            <a:endParaRPr lang="en-US" sz="2400" dirty="0"/>
          </a:p>
          <a:p>
            <a:pPr marL="342900" lvl="1" indent="-342900">
              <a:buFont typeface="Arial" pitchFamily="34" charset="0"/>
              <a:buChar char="•"/>
              <a:defRPr/>
            </a:pPr>
            <a:r>
              <a:rPr lang="en-GB" sz="2400" b="1" dirty="0"/>
              <a:t>Conclusions </a:t>
            </a:r>
            <a:endParaRPr lang="en-US" sz="2400" dirty="0"/>
          </a:p>
          <a:p>
            <a:pPr marL="342900" lvl="1" indent="-342900">
              <a:buFont typeface="Arial" pitchFamily="34" charset="0"/>
              <a:buChar char="•"/>
              <a:defRPr/>
            </a:pPr>
            <a:endParaRPr lang="en-US" sz="2400" dirty="0"/>
          </a:p>
          <a:p>
            <a:pPr marL="342900" lvl="1" indent="-342900">
              <a:buFont typeface="Arial" pitchFamily="34" charset="0"/>
              <a:buChar char="•"/>
              <a:defRPr/>
            </a:pPr>
            <a:endParaRPr lang="en-US" sz="2400" dirty="0"/>
          </a:p>
          <a:p>
            <a:pPr marL="342900" lvl="1" indent="-342900">
              <a:buFont typeface="Arial" pitchFamily="34" charset="0"/>
              <a:buChar char="•"/>
              <a:defRPr/>
            </a:pPr>
            <a:endParaRPr lang="en-US" sz="2400" b="1" dirty="0" smtClean="0"/>
          </a:p>
        </p:txBody>
      </p:sp>
    </p:spTree>
    <p:extLst>
      <p:ext uri="{BB962C8B-B14F-4D97-AF65-F5344CB8AC3E}">
        <p14:creationId xmlns:p14="http://schemas.microsoft.com/office/powerpoint/2010/main" val="23126973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000" y="381000"/>
            <a:ext cx="8737600" cy="5943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ounded Rectangle 2"/>
          <p:cNvSpPr/>
          <p:nvPr/>
        </p:nvSpPr>
        <p:spPr>
          <a:xfrm>
            <a:off x="286657" y="2494983"/>
            <a:ext cx="8704943" cy="1010217"/>
          </a:xfrm>
          <a:prstGeom prst="round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ounded Rectangle 3"/>
          <p:cNvSpPr/>
          <p:nvPr/>
        </p:nvSpPr>
        <p:spPr>
          <a:xfrm>
            <a:off x="286657" y="1219201"/>
            <a:ext cx="8704943" cy="381000"/>
          </a:xfrm>
          <a:prstGeom prst="round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43070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dirty="0" smtClean="0"/>
              <a:t>Main results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76800"/>
          </a:xfrm>
        </p:spPr>
        <p:txBody>
          <a:bodyPr>
            <a:normAutofit/>
          </a:bodyPr>
          <a:lstStyle/>
          <a:p>
            <a:r>
              <a:rPr lang="en-GB" dirty="0" smtClean="0"/>
              <a:t>In </a:t>
            </a:r>
            <a:r>
              <a:rPr lang="en-GB" dirty="0"/>
              <a:t>line with previous empirical studies, our results confirm the </a:t>
            </a:r>
            <a:r>
              <a:rPr lang="en-GB" b="1" dirty="0"/>
              <a:t>positive influence of export sophistication on real GDP </a:t>
            </a:r>
            <a:r>
              <a:rPr lang="en-GB" dirty="0"/>
              <a:t>per capita </a:t>
            </a:r>
            <a:r>
              <a:rPr lang="en-GB" dirty="0" smtClean="0"/>
              <a:t>growth</a:t>
            </a:r>
          </a:p>
          <a:p>
            <a:pPr lvl="2"/>
            <a:endParaRPr lang="en-GB" dirty="0" smtClean="0"/>
          </a:p>
          <a:p>
            <a:r>
              <a:rPr lang="en-GB" dirty="0"/>
              <a:t>O</a:t>
            </a:r>
            <a:r>
              <a:rPr lang="en-GB" dirty="0" smtClean="0"/>
              <a:t>ur </a:t>
            </a:r>
            <a:r>
              <a:rPr lang="en-GB" dirty="0"/>
              <a:t>results show that </a:t>
            </a:r>
            <a:r>
              <a:rPr lang="en-GB" b="1" dirty="0"/>
              <a:t>medium-skill and technology-intensive </a:t>
            </a:r>
            <a:r>
              <a:rPr lang="en-GB" b="1" dirty="0" smtClean="0"/>
              <a:t>manufactures </a:t>
            </a:r>
            <a:r>
              <a:rPr lang="en-GB" dirty="0" smtClean="0"/>
              <a:t>have </a:t>
            </a:r>
            <a:r>
              <a:rPr lang="en-GB" dirty="0"/>
              <a:t>a positive and significant influence </a:t>
            </a:r>
            <a:r>
              <a:rPr lang="en-GB" dirty="0" smtClean="0"/>
              <a:t>on growth in the WBC</a:t>
            </a:r>
          </a:p>
          <a:p>
            <a:pPr lvl="3"/>
            <a:endParaRPr lang="en-US" dirty="0" smtClean="0"/>
          </a:p>
          <a:p>
            <a:r>
              <a:rPr lang="en-US" dirty="0" smtClean="0"/>
              <a:t>Both </a:t>
            </a:r>
            <a:r>
              <a:rPr lang="en-US" b="1" dirty="0"/>
              <a:t>economic and financial development </a:t>
            </a:r>
            <a:r>
              <a:rPr lang="en-US" dirty="0"/>
              <a:t>are crucial factors in stimulating the sophistication of the export basket in the </a:t>
            </a:r>
            <a:r>
              <a:rPr lang="en-US" dirty="0" smtClean="0"/>
              <a:t>WBC</a:t>
            </a:r>
            <a:endParaRPr lang="en-US" dirty="0"/>
          </a:p>
          <a:p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1510409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5105400"/>
          </a:xfrm>
        </p:spPr>
        <p:txBody>
          <a:bodyPr>
            <a:normAutofit/>
          </a:bodyPr>
          <a:lstStyle/>
          <a:p>
            <a:r>
              <a:rPr lang="en-US" dirty="0" smtClean="0"/>
              <a:t>The WBC had become </a:t>
            </a:r>
            <a:r>
              <a:rPr lang="en-US" b="1" dirty="0" smtClean="0"/>
              <a:t>increasingly export oriented </a:t>
            </a:r>
            <a:r>
              <a:rPr lang="en-US" dirty="0" smtClean="0"/>
              <a:t>and managed to increase the share of their manufacturing exports while improving their quality</a:t>
            </a:r>
          </a:p>
          <a:p>
            <a:endParaRPr lang="en-US" sz="1050" dirty="0" smtClean="0"/>
          </a:p>
          <a:p>
            <a:r>
              <a:rPr lang="en-US" dirty="0" smtClean="0"/>
              <a:t>The WBC </a:t>
            </a:r>
            <a:r>
              <a:rPr lang="en-US" dirty="0"/>
              <a:t>have been successful in improving their </a:t>
            </a:r>
            <a:r>
              <a:rPr lang="en-US" b="1" dirty="0"/>
              <a:t>process of productive specialization</a:t>
            </a:r>
            <a:r>
              <a:rPr lang="en-US" dirty="0"/>
              <a:t>, incorporating and expanding to goods with </a:t>
            </a:r>
            <a:r>
              <a:rPr lang="en-US" b="1" dirty="0"/>
              <a:t>higher added </a:t>
            </a:r>
            <a:r>
              <a:rPr lang="en-US" b="1" dirty="0" smtClean="0"/>
              <a:t>value</a:t>
            </a:r>
          </a:p>
          <a:p>
            <a:pPr lvl="4"/>
            <a:endParaRPr lang="en-US" sz="1000" b="1" dirty="0" smtClean="0"/>
          </a:p>
          <a:p>
            <a:r>
              <a:rPr lang="en-US" dirty="0" smtClean="0"/>
              <a:t>This </a:t>
            </a:r>
            <a:r>
              <a:rPr lang="en-US" dirty="0"/>
              <a:t>process seems to be largely driven by manufactured goods and in particular by </a:t>
            </a:r>
            <a:r>
              <a:rPr lang="en-US" b="1" dirty="0"/>
              <a:t>medium-skill and technology </a:t>
            </a:r>
            <a:r>
              <a:rPr lang="en-US" b="1" dirty="0" smtClean="0"/>
              <a:t>goods</a:t>
            </a:r>
            <a:r>
              <a:rPr lang="en-US" dirty="0" smtClean="0"/>
              <a:t>, where </a:t>
            </a:r>
            <a:r>
              <a:rPr lang="en-US" dirty="0"/>
              <a:t>the WBC have significantly converged to the level of high-income countries.  </a:t>
            </a:r>
          </a:p>
        </p:txBody>
      </p:sp>
    </p:spTree>
    <p:extLst>
      <p:ext uri="{BB962C8B-B14F-4D97-AF65-F5344CB8AC3E}">
        <p14:creationId xmlns:p14="http://schemas.microsoft.com/office/powerpoint/2010/main" val="27859156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5105400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The </a:t>
            </a:r>
            <a:r>
              <a:rPr lang="en-US" b="1" dirty="0"/>
              <a:t>positive influence of the structural transformation </a:t>
            </a:r>
            <a:r>
              <a:rPr lang="en-US" dirty="0"/>
              <a:t>of production on economic growth </a:t>
            </a:r>
            <a:r>
              <a:rPr lang="en-US" dirty="0" smtClean="0"/>
              <a:t>is confirmed</a:t>
            </a:r>
            <a:endParaRPr lang="en-US" dirty="0"/>
          </a:p>
          <a:p>
            <a:r>
              <a:rPr lang="en-US" dirty="0" smtClean="0"/>
              <a:t>It </a:t>
            </a:r>
            <a:r>
              <a:rPr lang="en-US" dirty="0"/>
              <a:t>is not the sophistication in high-skill and technology-intensive goods that is driving this improvement in income, but rather </a:t>
            </a:r>
            <a:r>
              <a:rPr lang="en-US" b="1" dirty="0"/>
              <a:t>increased sophistication in medium-skill </a:t>
            </a:r>
            <a:r>
              <a:rPr lang="en-US" b="1" dirty="0" smtClean="0"/>
              <a:t>products</a:t>
            </a:r>
          </a:p>
          <a:p>
            <a:r>
              <a:rPr lang="en-US" dirty="0" smtClean="0"/>
              <a:t>Both </a:t>
            </a:r>
            <a:r>
              <a:rPr lang="en-US" b="1" dirty="0"/>
              <a:t>economic and financial development</a:t>
            </a:r>
            <a:r>
              <a:rPr lang="en-US" dirty="0"/>
              <a:t>, as well as </a:t>
            </a:r>
            <a:r>
              <a:rPr lang="en-US" b="1" dirty="0"/>
              <a:t>increased diversification</a:t>
            </a:r>
            <a:r>
              <a:rPr lang="en-US" dirty="0"/>
              <a:t>, are crucial factors in stimulating the “quality” of export baskets in the </a:t>
            </a:r>
            <a:r>
              <a:rPr lang="en-US" dirty="0" smtClean="0"/>
              <a:t>WBC</a:t>
            </a:r>
          </a:p>
          <a:p>
            <a:r>
              <a:rPr lang="en-US" b="1" dirty="0"/>
              <a:t>Promoting policies </a:t>
            </a:r>
            <a:r>
              <a:rPr lang="en-US" dirty="0"/>
              <a:t>specifically aimed at increasing sophistication in manufacturing products, particularly in </a:t>
            </a:r>
            <a:r>
              <a:rPr lang="en-US" b="1" dirty="0"/>
              <a:t>medium-skill and technology-intensive products</a:t>
            </a:r>
            <a:r>
              <a:rPr lang="en-US" dirty="0"/>
              <a:t>, has a significant potential to improve the </a:t>
            </a:r>
            <a:r>
              <a:rPr lang="en-US" dirty="0" smtClean="0"/>
              <a:t>economic </a:t>
            </a:r>
            <a:r>
              <a:rPr lang="en-US" dirty="0"/>
              <a:t>performance of </a:t>
            </a:r>
            <a:r>
              <a:rPr lang="en-US" dirty="0" smtClean="0"/>
              <a:t>the WBC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59683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>
            <a:normAutofit/>
          </a:bodyPr>
          <a:lstStyle/>
          <a:p>
            <a:r>
              <a:rPr lang="en-US" dirty="0" smtClean="0"/>
              <a:t>Introduction 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dirty="0" smtClean="0"/>
              <a:t>Recent </a:t>
            </a:r>
            <a:r>
              <a:rPr lang="en-US" dirty="0"/>
              <a:t>studies have </a:t>
            </a:r>
            <a:r>
              <a:rPr lang="en-US" b="1" dirty="0"/>
              <a:t>related </a:t>
            </a:r>
            <a:r>
              <a:rPr lang="en-US" b="1" dirty="0" smtClean="0"/>
              <a:t>the economic </a:t>
            </a:r>
            <a:r>
              <a:rPr lang="en-US" b="1" dirty="0"/>
              <a:t>development to the structural transformation </a:t>
            </a:r>
            <a:r>
              <a:rPr lang="en-US" dirty="0"/>
              <a:t>of the production process and changing export </a:t>
            </a:r>
            <a:r>
              <a:rPr lang="en-US" dirty="0" smtClean="0"/>
              <a:t>patterns</a:t>
            </a:r>
          </a:p>
          <a:p>
            <a:pPr marL="3657600" lvl="8" indent="0">
              <a:buNone/>
            </a:pPr>
            <a:endParaRPr lang="en-US" sz="900" dirty="0" smtClean="0"/>
          </a:p>
          <a:p>
            <a:r>
              <a:rPr lang="en-US" dirty="0"/>
              <a:t>T</a:t>
            </a:r>
            <a:r>
              <a:rPr lang="en-US" dirty="0" smtClean="0"/>
              <a:t>he </a:t>
            </a:r>
            <a:r>
              <a:rPr lang="en-US" b="1" dirty="0"/>
              <a:t>change from low-value-added production to high-value-added production </a:t>
            </a:r>
            <a:r>
              <a:rPr lang="en-US" dirty="0"/>
              <a:t>has been crucial to the economic development of many economies</a:t>
            </a:r>
            <a:r>
              <a:rPr lang="en-US" dirty="0" smtClean="0"/>
              <a:t>(</a:t>
            </a:r>
            <a:r>
              <a:rPr lang="en-US" dirty="0" err="1" smtClean="0"/>
              <a:t>Hausmann</a:t>
            </a:r>
            <a:r>
              <a:rPr lang="en-US" dirty="0" smtClean="0"/>
              <a:t> </a:t>
            </a:r>
            <a:r>
              <a:rPr lang="en-US" dirty="0"/>
              <a:t>et al. </a:t>
            </a:r>
            <a:r>
              <a:rPr lang="en-US" dirty="0" smtClean="0"/>
              <a:t>2007)</a:t>
            </a:r>
          </a:p>
          <a:p>
            <a:pPr lvl="6"/>
            <a:endParaRPr lang="en-US" sz="700" dirty="0" smtClean="0"/>
          </a:p>
          <a:p>
            <a:r>
              <a:rPr lang="en-US" dirty="0"/>
              <a:t>The </a:t>
            </a:r>
            <a:r>
              <a:rPr lang="en-US" b="1" dirty="0"/>
              <a:t>productivity</a:t>
            </a:r>
            <a:r>
              <a:rPr lang="en-US" dirty="0"/>
              <a:t> of a country resides in the diversity of its available non-tradable capabilities and the ability to combine them with the accumulated skills and knowledge of institutions, companies and </a:t>
            </a:r>
            <a:r>
              <a:rPr lang="en-US" dirty="0" smtClean="0"/>
              <a:t>individuals, allowing </a:t>
            </a:r>
            <a:r>
              <a:rPr lang="en-US" b="1" dirty="0" smtClean="0"/>
              <a:t>increasing sophistication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2933922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>
            <a:normAutofit/>
          </a:bodyPr>
          <a:lstStyle/>
          <a:p>
            <a:r>
              <a:rPr lang="en-US" dirty="0" smtClean="0"/>
              <a:t>Introduction II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</a:t>
            </a:r>
            <a:r>
              <a:rPr lang="en-US" b="1" dirty="0" smtClean="0"/>
              <a:t>transformation process </a:t>
            </a:r>
            <a:r>
              <a:rPr lang="en-US" dirty="0" smtClean="0"/>
              <a:t>experienced by the  </a:t>
            </a:r>
            <a:r>
              <a:rPr lang="en-US" b="1" dirty="0" smtClean="0"/>
              <a:t>WBC</a:t>
            </a:r>
            <a:r>
              <a:rPr lang="en-US" dirty="0" smtClean="0"/>
              <a:t> and the change in their export structure and production makes them an ideal candidate for this analysis</a:t>
            </a:r>
          </a:p>
          <a:p>
            <a:pPr lvl="4"/>
            <a:endParaRPr lang="en-US" dirty="0" smtClean="0"/>
          </a:p>
          <a:p>
            <a:r>
              <a:rPr lang="en-US" dirty="0" smtClean="0"/>
              <a:t>We </a:t>
            </a:r>
            <a:r>
              <a:rPr lang="en-US" dirty="0"/>
              <a:t>empirically analyze the effects that this </a:t>
            </a:r>
            <a:r>
              <a:rPr lang="en-US" b="1" dirty="0"/>
              <a:t>change in the </a:t>
            </a:r>
            <a:r>
              <a:rPr lang="en-US" b="1" dirty="0" smtClean="0"/>
              <a:t>production structure and the sophistication of </a:t>
            </a:r>
            <a:r>
              <a:rPr lang="en-US" b="1" dirty="0"/>
              <a:t>exports </a:t>
            </a:r>
            <a:r>
              <a:rPr lang="en-US" dirty="0" smtClean="0"/>
              <a:t>have </a:t>
            </a:r>
            <a:r>
              <a:rPr lang="en-US" dirty="0"/>
              <a:t>on the subsequent </a:t>
            </a:r>
            <a:r>
              <a:rPr lang="en-US" b="1" dirty="0"/>
              <a:t>economic </a:t>
            </a:r>
            <a:r>
              <a:rPr lang="en-US" b="1" dirty="0" smtClean="0"/>
              <a:t>performance</a:t>
            </a:r>
          </a:p>
          <a:p>
            <a:pPr lvl="4"/>
            <a:endParaRPr lang="en-US" dirty="0" smtClean="0"/>
          </a:p>
          <a:p>
            <a:r>
              <a:rPr lang="en-US" dirty="0" smtClean="0"/>
              <a:t>In addition, </a:t>
            </a:r>
            <a:r>
              <a:rPr lang="en-US" dirty="0"/>
              <a:t>we examine </a:t>
            </a:r>
            <a:r>
              <a:rPr lang="en-US" b="1" dirty="0"/>
              <a:t>the determinants </a:t>
            </a:r>
            <a:r>
              <a:rPr lang="en-US" dirty="0"/>
              <a:t>driving the process </a:t>
            </a:r>
            <a:r>
              <a:rPr lang="en-US" b="1" dirty="0"/>
              <a:t>of increasing export sophistication </a:t>
            </a:r>
            <a:r>
              <a:rPr lang="en-US" b="1" dirty="0" smtClean="0"/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35212231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/>
            </a:r>
            <a:br>
              <a:rPr lang="en-US" dirty="0"/>
            </a:br>
            <a:r>
              <a:rPr lang="en-US" sz="4400" dirty="0"/>
              <a:t>The evolution of the export structure of the </a:t>
            </a:r>
            <a:r>
              <a:rPr lang="en-US" sz="4400" dirty="0" smtClean="0"/>
              <a:t>WBC I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8229600" cy="4373563"/>
          </a:xfrm>
        </p:spPr>
        <p:txBody>
          <a:bodyPr>
            <a:normAutofit/>
          </a:bodyPr>
          <a:lstStyle/>
          <a:p>
            <a:r>
              <a:rPr lang="en-US" sz="2800" dirty="0" smtClean="0"/>
              <a:t>The WBC </a:t>
            </a:r>
            <a:r>
              <a:rPr lang="en-US" sz="2800" b="1" dirty="0" smtClean="0"/>
              <a:t>increased their export </a:t>
            </a:r>
            <a:r>
              <a:rPr lang="en-US" sz="2800" dirty="0" smtClean="0"/>
              <a:t>substantially </a:t>
            </a:r>
            <a:endParaRPr lang="en-US" sz="2800" dirty="0"/>
          </a:p>
        </p:txBody>
      </p:sp>
      <p:graphicFrame>
        <p:nvGraphicFramePr>
          <p:cNvPr id="5" name="Chart 4"/>
          <p:cNvGraphicFramePr/>
          <p:nvPr>
            <p:extLst>
              <p:ext uri="{D42A27DB-BD31-4B8C-83A1-F6EECF244321}">
                <p14:modId xmlns:p14="http://schemas.microsoft.com/office/powerpoint/2010/main" val="1349555681"/>
              </p:ext>
            </p:extLst>
          </p:nvPr>
        </p:nvGraphicFramePr>
        <p:xfrm>
          <a:off x="1752600" y="2438400"/>
          <a:ext cx="5334000" cy="3886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40350189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/>
            </a:r>
            <a:br>
              <a:rPr lang="en-US" dirty="0"/>
            </a:br>
            <a:r>
              <a:rPr lang="en-US" sz="4400" dirty="0"/>
              <a:t>The evolution of the export structure of the </a:t>
            </a:r>
            <a:r>
              <a:rPr lang="en-US" sz="4400" dirty="0" smtClean="0"/>
              <a:t>WBC II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8229600" cy="4373563"/>
          </a:xfrm>
        </p:spPr>
        <p:txBody>
          <a:bodyPr>
            <a:normAutofit/>
          </a:bodyPr>
          <a:lstStyle/>
          <a:p>
            <a:r>
              <a:rPr lang="en-US" sz="2800" dirty="0" smtClean="0"/>
              <a:t>… but also managed to </a:t>
            </a:r>
            <a:r>
              <a:rPr lang="en-US" sz="2800" b="1" dirty="0" smtClean="0"/>
              <a:t>change the composition </a:t>
            </a:r>
            <a:r>
              <a:rPr lang="en-US" sz="2800" dirty="0" smtClean="0"/>
              <a:t>of their exports</a:t>
            </a:r>
            <a:endParaRPr lang="en-US" sz="2800" dirty="0"/>
          </a:p>
        </p:txBody>
      </p:sp>
      <p:graphicFrame>
        <p:nvGraphicFramePr>
          <p:cNvPr id="6" name="Chart 5"/>
          <p:cNvGraphicFramePr/>
          <p:nvPr>
            <p:extLst>
              <p:ext uri="{D42A27DB-BD31-4B8C-83A1-F6EECF244321}">
                <p14:modId xmlns:p14="http://schemas.microsoft.com/office/powerpoint/2010/main" val="3032016564"/>
              </p:ext>
            </p:extLst>
          </p:nvPr>
        </p:nvGraphicFramePr>
        <p:xfrm>
          <a:off x="1524000" y="2819400"/>
          <a:ext cx="5715000" cy="3581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8967247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/>
            </a:r>
            <a:br>
              <a:rPr lang="en-US" dirty="0"/>
            </a:br>
            <a:r>
              <a:rPr lang="en-US" sz="4400" dirty="0"/>
              <a:t>The evolution of the export structure of the </a:t>
            </a:r>
            <a:r>
              <a:rPr lang="en-US" sz="4400" dirty="0" smtClean="0"/>
              <a:t>WBC III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8229600" cy="4373563"/>
          </a:xfrm>
        </p:spPr>
        <p:txBody>
          <a:bodyPr>
            <a:normAutofit/>
          </a:bodyPr>
          <a:lstStyle/>
          <a:p>
            <a:r>
              <a:rPr lang="en-US" sz="2800" dirty="0" smtClean="0"/>
              <a:t>…and succeeded in </a:t>
            </a:r>
            <a:r>
              <a:rPr lang="en-US" sz="2800" b="1" dirty="0" smtClean="0"/>
              <a:t>improving the skill and technology structure</a:t>
            </a:r>
            <a:r>
              <a:rPr lang="en-US" sz="2800" dirty="0" smtClean="0"/>
              <a:t> of manufacturing exports</a:t>
            </a:r>
            <a:endParaRPr lang="en-US" sz="2800" dirty="0"/>
          </a:p>
        </p:txBody>
      </p:sp>
      <p:graphicFrame>
        <p:nvGraphicFramePr>
          <p:cNvPr id="5" name="Chart 4"/>
          <p:cNvGraphicFramePr/>
          <p:nvPr>
            <p:extLst>
              <p:ext uri="{D42A27DB-BD31-4B8C-83A1-F6EECF244321}">
                <p14:modId xmlns:p14="http://schemas.microsoft.com/office/powerpoint/2010/main" val="3868425214"/>
              </p:ext>
            </p:extLst>
          </p:nvPr>
        </p:nvGraphicFramePr>
        <p:xfrm>
          <a:off x="1524000" y="3048000"/>
          <a:ext cx="6248400" cy="3581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2089164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8229600" cy="4373563"/>
          </a:xfrm>
        </p:spPr>
        <p:txBody>
          <a:bodyPr>
            <a:normAutofit/>
          </a:bodyPr>
          <a:lstStyle/>
          <a:p>
            <a:r>
              <a:rPr lang="en-US" sz="2800" dirty="0"/>
              <a:t>A growing volume of international trade research has focused on whether </a:t>
            </a:r>
            <a:r>
              <a:rPr lang="en-US" sz="2800" b="1" dirty="0" smtClean="0"/>
              <a:t>the overall variety of exports and their qualitative composition matters for economic growth</a:t>
            </a:r>
          </a:p>
          <a:p>
            <a:r>
              <a:rPr lang="en-US" sz="2800" dirty="0"/>
              <a:t>process of learning and the adoption of new technologies is </a:t>
            </a:r>
            <a:r>
              <a:rPr lang="en-US" sz="2800" b="1" dirty="0" smtClean="0"/>
              <a:t>costly</a:t>
            </a:r>
          </a:p>
          <a:p>
            <a:r>
              <a:rPr lang="en-US" sz="2800" b="1" dirty="0"/>
              <a:t>encouraging technological learning and technology imports</a:t>
            </a:r>
            <a:r>
              <a:rPr lang="en-US" sz="2800" dirty="0"/>
              <a:t> may lead to higher growth rates</a:t>
            </a:r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</p:spPr>
        <p:txBody>
          <a:bodyPr anchor="ctr">
            <a:noAutofit/>
          </a:bodyPr>
          <a:lstStyle/>
          <a:p>
            <a:r>
              <a:rPr lang="en-US" sz="4800" dirty="0" smtClean="0"/>
              <a:t>Theoretical background</a:t>
            </a:r>
            <a:endParaRPr lang="en-US" sz="4800" dirty="0"/>
          </a:p>
        </p:txBody>
      </p:sp>
    </p:spTree>
    <p:extLst>
      <p:ext uri="{BB962C8B-B14F-4D97-AF65-F5344CB8AC3E}">
        <p14:creationId xmlns:p14="http://schemas.microsoft.com/office/powerpoint/2010/main" val="29937905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>
            <a:noAutofit/>
          </a:bodyPr>
          <a:lstStyle/>
          <a:p>
            <a:r>
              <a:rPr lang="en-US" sz="4800" dirty="0" smtClean="0"/>
              <a:t>Related literature</a:t>
            </a:r>
            <a:endParaRPr lang="en-US" sz="4800" dirty="0"/>
          </a:p>
        </p:txBody>
      </p:sp>
      <p:pic>
        <p:nvPicPr>
          <p:cNvPr id="2049" name="Picture 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1295400"/>
            <a:ext cx="8229600" cy="50482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57785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xecutive">
  <a:themeElements>
    <a:clrScheme name="Executive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Executi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xecutiv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10578</TotalTime>
  <Words>1359</Words>
  <Application>Microsoft Macintosh PowerPoint</Application>
  <PresentationFormat>On-screen Show (4:3)</PresentationFormat>
  <Paragraphs>239</Paragraphs>
  <Slides>23</Slides>
  <Notes>23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4" baseType="lpstr">
      <vt:lpstr>Executive</vt:lpstr>
      <vt:lpstr>PowerPoint Presentation</vt:lpstr>
      <vt:lpstr>Contents</vt:lpstr>
      <vt:lpstr>Introduction I</vt:lpstr>
      <vt:lpstr>Introduction II</vt:lpstr>
      <vt:lpstr> The evolution of the export structure of the WBC I</vt:lpstr>
      <vt:lpstr> The evolution of the export structure of the WBC II</vt:lpstr>
      <vt:lpstr> The evolution of the export structure of the WBC III</vt:lpstr>
      <vt:lpstr>Theoretical background</vt:lpstr>
      <vt:lpstr>Related literature</vt:lpstr>
      <vt:lpstr>The export sophistication of the WBC – Measuring export sophistication I</vt:lpstr>
      <vt:lpstr>The export sophistication of the WBC – Measuring export sophistication II</vt:lpstr>
      <vt:lpstr>The export sophistication of the WBC – Data availability and main PRODY and EXPY statistics I</vt:lpstr>
      <vt:lpstr>The export sophistication of the WBC – Data availability and main PRODY and EXPY statistics II</vt:lpstr>
      <vt:lpstr>Evolution of export sophistication in the WBC I</vt:lpstr>
      <vt:lpstr>Evolution of export sophistication in the WBC II</vt:lpstr>
      <vt:lpstr>Evolution of export sophistication in the WBC III</vt:lpstr>
      <vt:lpstr>PowerPoint Presentation</vt:lpstr>
      <vt:lpstr>Econometric methodology</vt:lpstr>
      <vt:lpstr>PowerPoint Presentation</vt:lpstr>
      <vt:lpstr>PowerPoint Presentation</vt:lpstr>
      <vt:lpstr>Main results</vt:lpstr>
      <vt:lpstr>Conclusions</vt:lpstr>
      <vt:lpstr>Conclusions</vt:lpstr>
    </vt:vector>
  </TitlesOfParts>
  <Company>The World Bank Group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Bojan Shimbov</dc:creator>
  <cp:lastModifiedBy>Celestino Suárez Burguet</cp:lastModifiedBy>
  <cp:revision>122</cp:revision>
  <cp:lastPrinted>2016-01-19T10:33:53Z</cp:lastPrinted>
  <dcterms:created xsi:type="dcterms:W3CDTF">2015-08-26T12:35:01Z</dcterms:created>
  <dcterms:modified xsi:type="dcterms:W3CDTF">2016-09-12T08:32:18Z</dcterms:modified>
</cp:coreProperties>
</file>