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3661" r:id="rId1"/>
  </p:sldMasterIdLst>
  <p:notesMasterIdLst>
    <p:notesMasterId r:id="rId29"/>
  </p:notesMasterIdLst>
  <p:sldIdLst>
    <p:sldId id="256" r:id="rId2"/>
    <p:sldId id="282" r:id="rId3"/>
    <p:sldId id="344" r:id="rId4"/>
    <p:sldId id="343" r:id="rId5"/>
    <p:sldId id="347" r:id="rId6"/>
    <p:sldId id="345" r:id="rId7"/>
    <p:sldId id="342" r:id="rId8"/>
    <p:sldId id="375" r:id="rId9"/>
    <p:sldId id="376" r:id="rId10"/>
    <p:sldId id="350" r:id="rId11"/>
    <p:sldId id="353" r:id="rId12"/>
    <p:sldId id="377" r:id="rId13"/>
    <p:sldId id="355" r:id="rId14"/>
    <p:sldId id="357" r:id="rId15"/>
    <p:sldId id="358" r:id="rId16"/>
    <p:sldId id="361" r:id="rId17"/>
    <p:sldId id="363" r:id="rId18"/>
    <p:sldId id="362" r:id="rId19"/>
    <p:sldId id="366" r:id="rId20"/>
    <p:sldId id="369" r:id="rId21"/>
    <p:sldId id="368" r:id="rId22"/>
    <p:sldId id="370" r:id="rId23"/>
    <p:sldId id="372" r:id="rId24"/>
    <p:sldId id="373" r:id="rId25"/>
    <p:sldId id="319" r:id="rId26"/>
    <p:sldId id="374" r:id="rId27"/>
    <p:sldId id="336" r:id="rId28"/>
  </p:sldIdLst>
  <p:sldSz cx="9144000" cy="6858000" type="screen4x3"/>
  <p:notesSz cx="6858000" cy="9144000"/>
  <p:defaultTextStyle>
    <a:defPPr>
      <a:defRPr lang="en-GB"/>
    </a:defPPr>
    <a:lvl1pPr algn="l" rtl="0" eaLnBrk="0" fontAlgn="base" hangingPunct="0">
      <a:spcBef>
        <a:spcPct val="0"/>
      </a:spcBef>
      <a:spcAft>
        <a:spcPct val="0"/>
      </a:spcAft>
      <a:defRPr sz="2400" kern="1200" baseline="-25000">
        <a:solidFill>
          <a:schemeClr val="tx1"/>
        </a:solidFill>
        <a:latin typeface="Times New Roman" pitchFamily="1" charset="0"/>
        <a:ea typeface="+mn-ea"/>
        <a:cs typeface="+mn-cs"/>
      </a:defRPr>
    </a:lvl1pPr>
    <a:lvl2pPr marL="457200" algn="l" rtl="0" eaLnBrk="0" fontAlgn="base" hangingPunct="0">
      <a:spcBef>
        <a:spcPct val="0"/>
      </a:spcBef>
      <a:spcAft>
        <a:spcPct val="0"/>
      </a:spcAft>
      <a:defRPr sz="2400" kern="1200" baseline="-25000">
        <a:solidFill>
          <a:schemeClr val="tx1"/>
        </a:solidFill>
        <a:latin typeface="Times New Roman" pitchFamily="1" charset="0"/>
        <a:ea typeface="+mn-ea"/>
        <a:cs typeface="+mn-cs"/>
      </a:defRPr>
    </a:lvl2pPr>
    <a:lvl3pPr marL="914400" algn="l" rtl="0" eaLnBrk="0" fontAlgn="base" hangingPunct="0">
      <a:spcBef>
        <a:spcPct val="0"/>
      </a:spcBef>
      <a:spcAft>
        <a:spcPct val="0"/>
      </a:spcAft>
      <a:defRPr sz="2400" kern="1200" baseline="-25000">
        <a:solidFill>
          <a:schemeClr val="tx1"/>
        </a:solidFill>
        <a:latin typeface="Times New Roman" pitchFamily="1" charset="0"/>
        <a:ea typeface="+mn-ea"/>
        <a:cs typeface="+mn-cs"/>
      </a:defRPr>
    </a:lvl3pPr>
    <a:lvl4pPr marL="1371600" algn="l" rtl="0" eaLnBrk="0" fontAlgn="base" hangingPunct="0">
      <a:spcBef>
        <a:spcPct val="0"/>
      </a:spcBef>
      <a:spcAft>
        <a:spcPct val="0"/>
      </a:spcAft>
      <a:defRPr sz="2400" kern="1200" baseline="-25000">
        <a:solidFill>
          <a:schemeClr val="tx1"/>
        </a:solidFill>
        <a:latin typeface="Times New Roman" pitchFamily="1" charset="0"/>
        <a:ea typeface="+mn-ea"/>
        <a:cs typeface="+mn-cs"/>
      </a:defRPr>
    </a:lvl4pPr>
    <a:lvl5pPr marL="1828800" algn="l" rtl="0" eaLnBrk="0" fontAlgn="base" hangingPunct="0">
      <a:spcBef>
        <a:spcPct val="0"/>
      </a:spcBef>
      <a:spcAft>
        <a:spcPct val="0"/>
      </a:spcAft>
      <a:defRPr sz="2400" kern="1200" baseline="-25000">
        <a:solidFill>
          <a:schemeClr val="tx1"/>
        </a:solidFill>
        <a:latin typeface="Times New Roman" pitchFamily="1" charset="0"/>
        <a:ea typeface="+mn-ea"/>
        <a:cs typeface="+mn-cs"/>
      </a:defRPr>
    </a:lvl5pPr>
    <a:lvl6pPr marL="2286000" algn="l" defTabSz="914400" rtl="0" eaLnBrk="1" latinLnBrk="0" hangingPunct="1">
      <a:defRPr sz="2400" kern="1200" baseline="-25000">
        <a:solidFill>
          <a:schemeClr val="tx1"/>
        </a:solidFill>
        <a:latin typeface="Times New Roman" pitchFamily="1" charset="0"/>
        <a:ea typeface="+mn-ea"/>
        <a:cs typeface="+mn-cs"/>
      </a:defRPr>
    </a:lvl6pPr>
    <a:lvl7pPr marL="2743200" algn="l" defTabSz="914400" rtl="0" eaLnBrk="1" latinLnBrk="0" hangingPunct="1">
      <a:defRPr sz="2400" kern="1200" baseline="-25000">
        <a:solidFill>
          <a:schemeClr val="tx1"/>
        </a:solidFill>
        <a:latin typeface="Times New Roman" pitchFamily="1" charset="0"/>
        <a:ea typeface="+mn-ea"/>
        <a:cs typeface="+mn-cs"/>
      </a:defRPr>
    </a:lvl7pPr>
    <a:lvl8pPr marL="3200400" algn="l" defTabSz="914400" rtl="0" eaLnBrk="1" latinLnBrk="0" hangingPunct="1">
      <a:defRPr sz="2400" kern="1200" baseline="-25000">
        <a:solidFill>
          <a:schemeClr val="tx1"/>
        </a:solidFill>
        <a:latin typeface="Times New Roman" pitchFamily="1" charset="0"/>
        <a:ea typeface="+mn-ea"/>
        <a:cs typeface="+mn-cs"/>
      </a:defRPr>
    </a:lvl8pPr>
    <a:lvl9pPr marL="3657600" algn="l" defTabSz="914400" rtl="0" eaLnBrk="1" latinLnBrk="0" hangingPunct="1">
      <a:defRPr sz="2400" kern="1200" baseline="-25000">
        <a:solidFill>
          <a:schemeClr val="tx1"/>
        </a:solidFill>
        <a:latin typeface="Times New Roman" pitchFamily="1"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14B6"/>
    <a:srgbClr val="7E002F"/>
    <a:srgbClr val="FF3300"/>
    <a:srgbClr val="0000FF"/>
    <a:srgbClr val="00FF00"/>
    <a:srgbClr val="000099"/>
    <a:srgbClr val="CC0066"/>
    <a:srgbClr val="DDDDDD"/>
    <a:srgbClr val="CC0099"/>
    <a:srgbClr val="4040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2787"/>
    <p:restoredTop sz="97101" autoAdjust="0"/>
  </p:normalViewPr>
  <p:slideViewPr>
    <p:cSldViewPr>
      <p:cViewPr>
        <p:scale>
          <a:sx n="73" d="100"/>
          <a:sy n="73" d="100"/>
        </p:scale>
        <p:origin x="-420" y="-3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s>
</file>

<file path=ppt/drawings/_rels/vmlDrawing3.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17.wmf"/><Relationship Id="rId7" Type="http://schemas.openxmlformats.org/officeDocument/2006/relationships/image" Target="../media/image24.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3.wmf"/><Relationship Id="rId5" Type="http://schemas.openxmlformats.org/officeDocument/2006/relationships/image" Target="../media/image19.wmf"/><Relationship Id="rId4"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aseline="0"/>
            </a:lvl1pPr>
          </a:lstStyle>
          <a:p>
            <a:endParaRPr lang="en-US"/>
          </a:p>
        </p:txBody>
      </p:sp>
      <p:sp>
        <p:nvSpPr>
          <p:cNvPr id="46083"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aseline="0"/>
            </a:lvl1pPr>
          </a:lstStyle>
          <a:p>
            <a:endParaRPr lang="en-US"/>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6085"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6086"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aseline="0"/>
            </a:lvl1pPr>
          </a:lstStyle>
          <a:p>
            <a:endParaRPr lang="en-US"/>
          </a:p>
        </p:txBody>
      </p:sp>
      <p:sp>
        <p:nvSpPr>
          <p:cNvPr id="46087"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aseline="0"/>
            </a:lvl1pPr>
          </a:lstStyle>
          <a:p>
            <a:fld id="{FD6A7B4D-DB4F-4007-AC41-60E8D042E051}" type="slidenum">
              <a:rPr lang="en-US"/>
              <a:pPr/>
              <a:t>‹Nº›</a:t>
            </a:fld>
            <a:endParaRPr lang="en-US"/>
          </a:p>
        </p:txBody>
      </p:sp>
    </p:spTree>
    <p:extLst>
      <p:ext uri="{BB962C8B-B14F-4D97-AF65-F5344CB8AC3E}">
        <p14:creationId xmlns:p14="http://schemas.microsoft.com/office/powerpoint/2010/main" val="31806589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Narrow" pitchFamily="1" charset="0"/>
        <a:ea typeface="+mn-ea"/>
        <a:cs typeface="+mn-cs"/>
      </a:defRPr>
    </a:lvl1pPr>
    <a:lvl2pPr marL="457200" algn="l" rtl="0" eaLnBrk="0" fontAlgn="base" hangingPunct="0">
      <a:spcBef>
        <a:spcPct val="30000"/>
      </a:spcBef>
      <a:spcAft>
        <a:spcPct val="0"/>
      </a:spcAft>
      <a:defRPr sz="1200" kern="1200">
        <a:solidFill>
          <a:schemeClr val="tx1"/>
        </a:solidFill>
        <a:latin typeface="Arial Narrow" pitchFamily="1" charset="0"/>
        <a:ea typeface="+mn-ea"/>
        <a:cs typeface="+mn-cs"/>
      </a:defRPr>
    </a:lvl2pPr>
    <a:lvl3pPr marL="914400" algn="l" rtl="0" eaLnBrk="0" fontAlgn="base" hangingPunct="0">
      <a:spcBef>
        <a:spcPct val="30000"/>
      </a:spcBef>
      <a:spcAft>
        <a:spcPct val="0"/>
      </a:spcAft>
      <a:defRPr sz="1200" kern="1200">
        <a:solidFill>
          <a:schemeClr val="tx1"/>
        </a:solidFill>
        <a:latin typeface="Arial Narrow" pitchFamily="1" charset="0"/>
        <a:ea typeface="+mn-ea"/>
        <a:cs typeface="+mn-cs"/>
      </a:defRPr>
    </a:lvl3pPr>
    <a:lvl4pPr marL="1371600" algn="l" rtl="0" eaLnBrk="0" fontAlgn="base" hangingPunct="0">
      <a:spcBef>
        <a:spcPct val="30000"/>
      </a:spcBef>
      <a:spcAft>
        <a:spcPct val="0"/>
      </a:spcAft>
      <a:defRPr sz="1200" kern="1200">
        <a:solidFill>
          <a:schemeClr val="tx1"/>
        </a:solidFill>
        <a:latin typeface="Arial Narrow" pitchFamily="1" charset="0"/>
        <a:ea typeface="+mn-ea"/>
        <a:cs typeface="+mn-cs"/>
      </a:defRPr>
    </a:lvl4pPr>
    <a:lvl5pPr marL="1828800" algn="l" rtl="0" eaLnBrk="0" fontAlgn="base" hangingPunct="0">
      <a:spcBef>
        <a:spcPct val="30000"/>
      </a:spcBef>
      <a:spcAft>
        <a:spcPct val="0"/>
      </a:spcAft>
      <a:defRPr sz="1200" kern="1200">
        <a:solidFill>
          <a:schemeClr val="tx1"/>
        </a:solidFill>
        <a:latin typeface="Arial Narrow" pitchFamily="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3A511E-4EB7-486B-9AFA-7C643856ED6E}" type="slidenum">
              <a:rPr lang="en-US"/>
              <a:pPr/>
              <a:t>0</a:t>
            </a:fld>
            <a:endParaRPr lang="en-US"/>
          </a:p>
        </p:txBody>
      </p:sp>
      <p:sp>
        <p:nvSpPr>
          <p:cNvPr id="176130" name="Rectangle 2"/>
          <p:cNvSpPr>
            <a:spLocks noGrp="1" noRot="1" noChangeAspect="1" noChangeArrowheads="1" noTextEdit="1"/>
          </p:cNvSpPr>
          <p:nvPr>
            <p:ph type="sldImg"/>
          </p:nvPr>
        </p:nvSpPr>
        <p:spPr>
          <a:ln/>
        </p:spPr>
      </p:sp>
      <p:sp>
        <p:nvSpPr>
          <p:cNvPr id="176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This table shows that althought</a:t>
            </a:r>
            <a:r>
              <a:rPr lang="nl-BE" baseline="0" dirty="0"/>
              <a:t> the stationarity of the series is assured, the coefficients of their lagged variables is closed to one. What is the role of lagged variables? </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13</a:t>
            </a:fld>
            <a:endParaRPr lang="en-US"/>
          </a:p>
        </p:txBody>
      </p:sp>
    </p:spTree>
    <p:extLst>
      <p:ext uri="{BB962C8B-B14F-4D97-AF65-F5344CB8AC3E}">
        <p14:creationId xmlns:p14="http://schemas.microsoft.com/office/powerpoint/2010/main" val="3700099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Lagged variables</a:t>
            </a:r>
            <a:r>
              <a:rPr lang="nl-BE" baseline="0" dirty="0"/>
              <a:t> ok, but they misalignmens are already deviations, they are not expected to last forever. So, a better approach would be considering it as following AR processes of order p. A linear view of a estimated restricted to the behaviour of a non-linear compact definition. What we expect? An up and down behaviour intrinsecally in most estimations. What do we get?</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14</a:t>
            </a:fld>
            <a:endParaRPr lang="en-US"/>
          </a:p>
        </p:txBody>
      </p:sp>
    </p:spTree>
    <p:extLst>
      <p:ext uri="{BB962C8B-B14F-4D97-AF65-F5344CB8AC3E}">
        <p14:creationId xmlns:p14="http://schemas.microsoft.com/office/powerpoint/2010/main" val="8079880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Red circles</a:t>
            </a:r>
            <a:r>
              <a:rPr lang="nl-BE" baseline="0" dirty="0"/>
              <a:t> indicate that the initial response to a exogenous shock is indeed overreacted, coefficient larger than one. The periods thereafter show negative AR coefficient, which is in line with the stationarity structure, but also with the up and down behaviour. So what can we say so far?</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15</a:t>
            </a:fld>
            <a:endParaRPr lang="en-US"/>
          </a:p>
        </p:txBody>
      </p:sp>
    </p:spTree>
    <p:extLst>
      <p:ext uri="{BB962C8B-B14F-4D97-AF65-F5344CB8AC3E}">
        <p14:creationId xmlns:p14="http://schemas.microsoft.com/office/powerpoint/2010/main" val="1125752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How</a:t>
            </a:r>
            <a:r>
              <a:rPr lang="nl-BE" baseline="0" dirty="0"/>
              <a:t> can we see it graphically?</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16</a:t>
            </a:fld>
            <a:endParaRPr lang="en-US"/>
          </a:p>
        </p:txBody>
      </p:sp>
    </p:spTree>
    <p:extLst>
      <p:ext uri="{BB962C8B-B14F-4D97-AF65-F5344CB8AC3E}">
        <p14:creationId xmlns:p14="http://schemas.microsoft.com/office/powerpoint/2010/main" val="1078893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The</a:t>
            </a:r>
            <a:r>
              <a:rPr lang="nl-BE" baseline="0" dirty="0"/>
              <a:t> shaded are shows us the necessary periods to achieve the equilibrium after a shock has hit the economy, for example in Argentina it is around 13 months. The vertical line shows the period in which the 50% of the adjustment has occurred. Five months in Argentina. So, a devaluation will improve competitiveness only in 5 months, who can take a decision based on that? Difficult, isn´t ? What the other measures say?</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17</a:t>
            </a:fld>
            <a:endParaRPr lang="en-US"/>
          </a:p>
        </p:txBody>
      </p:sp>
    </p:spTree>
    <p:extLst>
      <p:ext uri="{BB962C8B-B14F-4D97-AF65-F5344CB8AC3E}">
        <p14:creationId xmlns:p14="http://schemas.microsoft.com/office/powerpoint/2010/main" val="1489474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Similar results. Devaluation again reduce</a:t>
            </a:r>
            <a:r>
              <a:rPr lang="nl-BE" baseline="0" dirty="0"/>
              <a:t> misalignments. CPI also in Argentina? It could mean inflation impacts more on non-tradable prices than tradables. Again, inflation is not helpfull. Graphically?</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18</a:t>
            </a:fld>
            <a:endParaRPr lang="en-US"/>
          </a:p>
        </p:txBody>
      </p:sp>
    </p:spTree>
    <p:extLst>
      <p:ext uri="{BB962C8B-B14F-4D97-AF65-F5344CB8AC3E}">
        <p14:creationId xmlns:p14="http://schemas.microsoft.com/office/powerpoint/2010/main" val="894147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Similar as before; expected. In</a:t>
            </a:r>
            <a:r>
              <a:rPr lang="nl-BE" baseline="0" dirty="0"/>
              <a:t> general, the necessary periods for the 100% adjusment in this case is larger.  What can we conclude up to now?</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19</a:t>
            </a:fld>
            <a:endParaRPr lang="en-US"/>
          </a:p>
        </p:txBody>
      </p:sp>
    </p:spTree>
    <p:extLst>
      <p:ext uri="{BB962C8B-B14F-4D97-AF65-F5344CB8AC3E}">
        <p14:creationId xmlns:p14="http://schemas.microsoft.com/office/powerpoint/2010/main" val="9071221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Similar slide as before,</a:t>
            </a:r>
            <a:r>
              <a:rPr lang="nl-BE" baseline="0" dirty="0"/>
              <a:t> but SRER added. So, we are just mentioning what is expected with the theory. Fascinating isn´t?</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20</a:t>
            </a:fld>
            <a:endParaRPr lang="en-US"/>
          </a:p>
        </p:txBody>
      </p:sp>
    </p:spTree>
    <p:extLst>
      <p:ext uri="{BB962C8B-B14F-4D97-AF65-F5344CB8AC3E}">
        <p14:creationId xmlns:p14="http://schemas.microsoft.com/office/powerpoint/2010/main" val="36534865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Conclusions</a:t>
            </a:r>
            <a:r>
              <a:rPr lang="nl-BE" baseline="0" dirty="0"/>
              <a:t> are similar for this real exchange rate concept, but devaluation has no role in here. It means in the long run, devaluation does not affect relative prices and therefore what can it do for investment. Nothing! What are our conclusions up to now.</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21</a:t>
            </a:fld>
            <a:endParaRPr lang="en-US"/>
          </a:p>
        </p:txBody>
      </p:sp>
    </p:spTree>
    <p:extLst>
      <p:ext uri="{BB962C8B-B14F-4D97-AF65-F5344CB8AC3E}">
        <p14:creationId xmlns:p14="http://schemas.microsoft.com/office/powerpoint/2010/main" val="15974803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Similar to the previos ones,</a:t>
            </a:r>
            <a:r>
              <a:rPr lang="nl-BE" baseline="0" dirty="0"/>
              <a:t> althoug a sentece has added to the first line, devaluation has no role..... </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22</a:t>
            </a:fld>
            <a:endParaRPr lang="en-US"/>
          </a:p>
        </p:txBody>
      </p:sp>
    </p:spTree>
    <p:extLst>
      <p:ext uri="{BB962C8B-B14F-4D97-AF65-F5344CB8AC3E}">
        <p14:creationId xmlns:p14="http://schemas.microsoft.com/office/powerpoint/2010/main" val="166850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Competitiveness in a broad</a:t>
            </a:r>
            <a:r>
              <a:rPr lang="nl-BE" baseline="0" dirty="0"/>
              <a:t> view, domestic goods vs foreign goods. Bilateral view (red circle) and multilateral approach (formule below). Based on the law of one price (blue circle). Is it that all goods are tradable internationally? Nop, then... Next slide</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2</a:t>
            </a:fld>
            <a:endParaRPr lang="en-US"/>
          </a:p>
        </p:txBody>
      </p:sp>
    </p:spTree>
    <p:extLst>
      <p:ext uri="{BB962C8B-B14F-4D97-AF65-F5344CB8AC3E}">
        <p14:creationId xmlns:p14="http://schemas.microsoft.com/office/powerpoint/2010/main" val="27927533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Again, the</a:t>
            </a:r>
            <a:r>
              <a:rPr lang="nl-BE" baseline="0" dirty="0"/>
              <a:t> up and down overshooting behaviour is presented. The horizontal blue arrows indicate the long run for these measures is extended with respected to the other RER measures. What are our conclusions?</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23</a:t>
            </a:fld>
            <a:endParaRPr lang="en-US"/>
          </a:p>
        </p:txBody>
      </p:sp>
    </p:spTree>
    <p:extLst>
      <p:ext uri="{BB962C8B-B14F-4D97-AF65-F5344CB8AC3E}">
        <p14:creationId xmlns:p14="http://schemas.microsoft.com/office/powerpoint/2010/main" val="3813220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ARMA Models, autoregressive</a:t>
            </a:r>
            <a:r>
              <a:rPr lang="nl-BE" baseline="0" dirty="0"/>
              <a:t> ok for error. </a:t>
            </a:r>
            <a:r>
              <a:rPr lang="nl-BE" baseline="0"/>
              <a:t>MA as meaning smooth errors is quite difficult to justify theoretically since misalignments are already error measures.</a:t>
            </a:r>
            <a:endParaRPr lang="nl-BE" dirty="0"/>
          </a:p>
          <a:p>
            <a:r>
              <a:rPr lang="nl-BE" dirty="0"/>
              <a:t>VEC MODELS: If coefficients that relate</a:t>
            </a:r>
            <a:r>
              <a:rPr lang="nl-BE" baseline="0" dirty="0"/>
              <a:t> prices and exchange rates are not one. What could we say about the RER concepts? EP*/P implies a one coefficient in their measurement.</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26</a:t>
            </a:fld>
            <a:endParaRPr lang="en-US"/>
          </a:p>
        </p:txBody>
      </p:sp>
    </p:spTree>
    <p:extLst>
      <p:ext uri="{BB962C8B-B14F-4D97-AF65-F5344CB8AC3E}">
        <p14:creationId xmlns:p14="http://schemas.microsoft.com/office/powerpoint/2010/main" val="1280472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Inside view: Tradable</a:t>
            </a:r>
            <a:r>
              <a:rPr lang="nl-BE" baseline="0" dirty="0"/>
              <a:t> sector vs Non-tradable sector</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3</a:t>
            </a:fld>
            <a:endParaRPr lang="en-US"/>
          </a:p>
        </p:txBody>
      </p:sp>
    </p:spTree>
    <p:extLst>
      <p:ext uri="{BB962C8B-B14F-4D97-AF65-F5344CB8AC3E}">
        <p14:creationId xmlns:p14="http://schemas.microsoft.com/office/powerpoint/2010/main" val="3585010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Proxy measures of the StRER.</a:t>
            </a:r>
            <a:r>
              <a:rPr lang="nl-BE" baseline="0" dirty="0"/>
              <a:t> SRER is not StRER per se (explain the price index concepts, and then if PN in both sides are eliminated, SRER depends on the StRER powered to the difference in l minus gamma. SRER1 is an index of tradable and non-tradable, but they are extracted from the CPI (consumer price index) and thus they are limited to the good included in there.</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4</a:t>
            </a:fld>
            <a:endParaRPr lang="en-US"/>
          </a:p>
        </p:txBody>
      </p:sp>
    </p:spTree>
    <p:extLst>
      <p:ext uri="{BB962C8B-B14F-4D97-AF65-F5344CB8AC3E}">
        <p14:creationId xmlns:p14="http://schemas.microsoft.com/office/powerpoint/2010/main" val="3110333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What is a</a:t>
            </a:r>
            <a:r>
              <a:rPr lang="nl-BE" baseline="0" dirty="0"/>
              <a:t> misalignment, PPP example. Assuming inflation and devaluation go along, the real exchange should not change. What happens, however, is that prices go faster than exchange rates. A misalignment occurs and in this case solvency and sustainability problems arise. When the adjustment comes, it comes with force and the exchange rate does not jump to D, but even more; the so-called overshooting phenomen shines. But, overshooting occurs only during a currency crisis? We should think it happens anytime a shock moves us from the equilibrium point. So, we ask in this paper whether the overshooting is an intrinsic phenomen in various countries. We also evaluate how persistent misalignments are. If it last one year, is its adjusment linear or a large proportion of it happens in the first months? We should think it is not linear, a process of up and down occurs when facing a shock (overshooting in action). The intuition of this graph can also be extended to the other real exchange rate measures? Yes, so we start presenting the data.</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5</a:t>
            </a:fld>
            <a:endParaRPr lang="en-US"/>
          </a:p>
        </p:txBody>
      </p:sp>
    </p:spTree>
    <p:extLst>
      <p:ext uri="{BB962C8B-B14F-4D97-AF65-F5344CB8AC3E}">
        <p14:creationId xmlns:p14="http://schemas.microsoft.com/office/powerpoint/2010/main" val="3123510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This</a:t>
            </a:r>
            <a:r>
              <a:rPr lang="nl-BE" baseline="0" dirty="0"/>
              <a:t> table present different period of analysis for different RER measures. Most of the data comes from ECLAC, but the multilateral Argentinean RER from the BCRA, which has adjusted the data for previous price levels measurements problems.  </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6</a:t>
            </a:fld>
            <a:endParaRPr lang="en-US"/>
          </a:p>
        </p:txBody>
      </p:sp>
    </p:spTree>
    <p:extLst>
      <p:ext uri="{BB962C8B-B14F-4D97-AF65-F5344CB8AC3E}">
        <p14:creationId xmlns:p14="http://schemas.microsoft.com/office/powerpoint/2010/main" val="1254850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Comportamiento dinámico.</a:t>
            </a:r>
            <a:r>
              <a:rPr lang="nl-BE" baseline="0" dirty="0"/>
              <a:t> Ordenado y formal por metodos econometricos, conceptos y fundamentals diferentes. Conceptos aporte. Manejo y datos de LA: originalidad. Atención: Diferencias en los conceptos. RER con los datos de la PEN World table, hasta 2011 y del Banco mundial; </a:t>
            </a:r>
            <a:r>
              <a:rPr lang="nl-BE" b="1" baseline="0" dirty="0"/>
              <a:t>DATOS ANUALES</a:t>
            </a:r>
            <a:r>
              <a:rPr lang="nl-BE" baseline="0" dirty="0"/>
              <a:t>. </a:t>
            </a:r>
          </a:p>
          <a:p>
            <a:r>
              <a:rPr lang="nl-BE" baseline="0" dirty="0"/>
              <a:t>Empírica: UR tests, esperado. Rezagos: Agregar para determinar p, BOX y JENKINS; para series estacionales ok. Correlación o correlación parcial; </a:t>
            </a:r>
            <a:r>
              <a:rPr lang="nl-BE" b="1" baseline="0" dirty="0"/>
              <a:t>AR MA</a:t>
            </a:r>
            <a:r>
              <a:rPr lang="nl-BE" baseline="0" dirty="0"/>
              <a:t>, ir a proceso generador de datos sin ir a ecuación 13.</a:t>
            </a:r>
          </a:p>
          <a:p>
            <a:r>
              <a:rPr lang="nl-BE" dirty="0"/>
              <a:t>Desalineamiento e inflación y devaluación.</a:t>
            </a:r>
            <a:r>
              <a:rPr lang="nl-BE" baseline="0" dirty="0"/>
              <a:t> Son estos determinantes componentes, dan bien. NO SIGNIFICATIVIDAD. VARIABLES de shocks fiscales y monetarios (gasto y market presure index). Cuanto demoramos en ajustarnos; decir que esta por detras de ese factor que dispara, análisis estructural. Timing de ajuste, hacer eso con descomposición estructural, linkear shocks observado con estructural.</a:t>
            </a:r>
          </a:p>
          <a:p>
            <a:r>
              <a:rPr lang="nl-BE" baseline="0" dirty="0"/>
              <a:t>Técnicamente ok: Argentina o Uruguay, intangible o no previsto. Idiosincracía y sociedad, Lenicov es 40%. Parto con resultados erroneos, hubo devaluación real. Intangilble o volátil. Factor X, como encuadra en esto. </a:t>
            </a:r>
            <a:r>
              <a:rPr lang="nl-BE" baseline="0"/>
              <a:t>Cortar analisis a 90.</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9</a:t>
            </a:fld>
            <a:endParaRPr lang="en-US"/>
          </a:p>
        </p:txBody>
      </p:sp>
    </p:spTree>
    <p:extLst>
      <p:ext uri="{BB962C8B-B14F-4D97-AF65-F5344CB8AC3E}">
        <p14:creationId xmlns:p14="http://schemas.microsoft.com/office/powerpoint/2010/main" val="38779071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a:t>Here is to distinguish</a:t>
            </a:r>
            <a:r>
              <a:rPr lang="nl-BE" baseline="0" dirty="0"/>
              <a:t> between the observed real exchange rate concepts and its long-run value, shown by the HP filter for monthly data. Their difference refers to the misalignments. In this research, however, misalignments are measured in terms of their long run value, see next slide.</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10</a:t>
            </a:fld>
            <a:endParaRPr lang="en-US"/>
          </a:p>
        </p:txBody>
      </p:sp>
    </p:spTree>
    <p:extLst>
      <p:ext uri="{BB962C8B-B14F-4D97-AF65-F5344CB8AC3E}">
        <p14:creationId xmlns:p14="http://schemas.microsoft.com/office/powerpoint/2010/main" val="1630476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BE" baseline="0" dirty="0"/>
              <a:t>This table confirms the stationary of all real exchange rate concepts. What about its persistence? Is there adjusmtent to another equilibrium point instantaneous? We regress them against their lagged variable then.</a:t>
            </a:r>
            <a:endParaRPr lang="nl-BE" dirty="0"/>
          </a:p>
        </p:txBody>
      </p:sp>
      <p:sp>
        <p:nvSpPr>
          <p:cNvPr id="4" name="Slide Number Placeholder 3"/>
          <p:cNvSpPr>
            <a:spLocks noGrp="1"/>
          </p:cNvSpPr>
          <p:nvPr>
            <p:ph type="sldNum" sz="quarter" idx="10"/>
          </p:nvPr>
        </p:nvSpPr>
        <p:spPr/>
        <p:txBody>
          <a:bodyPr/>
          <a:lstStyle/>
          <a:p>
            <a:fld id="{FD6A7B4D-DB4F-4007-AC41-60E8D042E051}" type="slidenum">
              <a:rPr lang="en-US" smtClean="0"/>
              <a:pPr/>
              <a:t>12</a:t>
            </a:fld>
            <a:endParaRPr lang="en-US"/>
          </a:p>
        </p:txBody>
      </p:sp>
    </p:spTree>
    <p:extLst>
      <p:ext uri="{BB962C8B-B14F-4D97-AF65-F5344CB8AC3E}">
        <p14:creationId xmlns:p14="http://schemas.microsoft.com/office/powerpoint/2010/main" val="1312398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a:t>Click to edit Master title style</a:t>
            </a:r>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16" name="Date Placeholder 15"/>
          <p:cNvSpPr>
            <a:spLocks noGrp="1"/>
          </p:cNvSpPr>
          <p:nvPr>
            <p:ph type="dt" sz="half" idx="10"/>
          </p:nvPr>
        </p:nvSpPr>
        <p:spPr/>
        <p:txBody>
          <a:bodyPr/>
          <a:lstStyle/>
          <a:p>
            <a:fld id="{74CBEAF9-9E58-4CC8-A6FF-6DD8A58DEEA4}" type="datetimeFigureOut">
              <a:rPr lang="en-US" smtClean="0"/>
              <a:pPr/>
              <a:t>10/2/2016</a:t>
            </a:fld>
            <a:endParaRPr lang="en-US"/>
          </a:p>
        </p:txBody>
      </p:sp>
      <p:sp>
        <p:nvSpPr>
          <p:cNvPr id="2" name="Footer Placeholder 1"/>
          <p:cNvSpPr>
            <a:spLocks noGrp="1"/>
          </p:cNvSpPr>
          <p:nvPr>
            <p:ph type="ftr" sz="quarter" idx="11"/>
          </p:nvPr>
        </p:nvSpPr>
        <p:spPr/>
        <p:txBody>
          <a:bodyPr/>
          <a:lstStyle/>
          <a:p>
            <a:endParaRPr kumimoji="0" lang="en-US"/>
          </a:p>
        </p:txBody>
      </p:sp>
      <p:sp>
        <p:nvSpPr>
          <p:cNvPr id="15" name="Slide Number Placeholder 14"/>
          <p:cNvSpPr>
            <a:spLocks noGrp="1"/>
          </p:cNvSpPr>
          <p:nvPr>
            <p:ph type="sldNum" sz="quarter" idx="12"/>
          </p:nvPr>
        </p:nvSpPr>
        <p:spPr>
          <a:xfrm>
            <a:off x="8229600" y="6473952"/>
            <a:ext cx="758952" cy="246888"/>
          </a:xfrm>
        </p:spPr>
        <p:txBody>
          <a:bodyPr/>
          <a:lstStyle/>
          <a:p>
            <a:fld id="{CA15C064-DD44-4CAC-873E-2D1F54821676}" type="slidenum">
              <a:rPr kumimoji="0" lang="en-US" smtClean="0"/>
              <a:pPr/>
              <a:t>‹Nº›</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4CBEAF9-9E58-4CC8-A6FF-6DD8A58DEEA4}" type="datetimeFigureOut">
              <a:rPr lang="en-US" smtClean="0"/>
              <a:pPr/>
              <a:t>10/2/2016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4CBEAF9-9E58-4CC8-A6FF-6DD8A58DEEA4}" type="datetimeFigureOut">
              <a:rPr lang="en-US" smtClean="0"/>
              <a:pPr/>
              <a:t>10/2/2016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33413" y="1395413"/>
            <a:ext cx="7870825" cy="635000"/>
          </a:xfrm>
        </p:spPr>
        <p:txBody>
          <a:bodyPr/>
          <a:lstStyle/>
          <a:p>
            <a:r>
              <a:rPr lang="en-US"/>
              <a:t>Click to edit Master title style</a:t>
            </a:r>
            <a:endParaRPr lang="nl-BE"/>
          </a:p>
        </p:txBody>
      </p:sp>
      <p:sp>
        <p:nvSpPr>
          <p:cNvPr id="3" name="Chart Placeholder 2"/>
          <p:cNvSpPr>
            <a:spLocks noGrp="1"/>
          </p:cNvSpPr>
          <p:nvPr>
            <p:ph type="chart" idx="1"/>
          </p:nvPr>
        </p:nvSpPr>
        <p:spPr>
          <a:xfrm>
            <a:off x="633413" y="2411413"/>
            <a:ext cx="7870825" cy="3554412"/>
          </a:xfrm>
        </p:spPr>
        <p:txBody>
          <a:bodyPr/>
          <a:lstStyle/>
          <a:p>
            <a:r>
              <a:rPr lang="en-US"/>
              <a:t>Click icon to add chart</a:t>
            </a:r>
            <a:endParaRPr lang="nl-BE"/>
          </a:p>
        </p:txBody>
      </p:sp>
    </p:spTree>
    <p:extLst>
      <p:ext uri="{BB962C8B-B14F-4D97-AF65-F5344CB8AC3E}">
        <p14:creationId xmlns:p14="http://schemas.microsoft.com/office/powerpoint/2010/main" val="918895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a:t>Click to edit Master title style</a:t>
            </a:r>
          </a:p>
        </p:txBody>
      </p:sp>
      <p:sp>
        <p:nvSpPr>
          <p:cNvPr id="27" name="Content Placeholder 26"/>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Date Placeholder 24"/>
          <p:cNvSpPr>
            <a:spLocks noGrp="1"/>
          </p:cNvSpPr>
          <p:nvPr>
            <p:ph type="dt" sz="half" idx="10"/>
          </p:nvPr>
        </p:nvSpPr>
        <p:spPr/>
        <p:txBody>
          <a:bodyPr/>
          <a:lstStyle/>
          <a:p>
            <a:fld id="{74CBEAF9-9E58-4CC8-A6FF-6DD8A58DEEA4}" type="datetimeFigureOut">
              <a:rPr lang="en-US" smtClean="0"/>
              <a:pPr/>
              <a:t>10/2/2016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kumimoji="0" lang="en-US"/>
          </a:p>
        </p:txBody>
      </p:sp>
      <p:sp>
        <p:nvSpPr>
          <p:cNvPr id="16" name="Slide Number Placeholder 15"/>
          <p:cNvSpPr>
            <a:spLocks noGrp="1"/>
          </p:cNvSpPr>
          <p:nvPr>
            <p:ph type="sldNum" sz="quarter" idx="12"/>
          </p:nvPr>
        </p:nvSpPr>
        <p:spPr>
          <a:xfrm>
            <a:off x="8229600" y="6473952"/>
            <a:ext cx="758952" cy="246888"/>
          </a:xfrm>
        </p:spPr>
        <p:txBody>
          <a:bodyPr/>
          <a:lstStyle/>
          <a:p>
            <a:fld id="{CA15C064-DD44-4CAC-873E-2D1F54821676}" type="slidenum">
              <a:rPr kumimoji="0" lang="en-US" smtClean="0"/>
              <a:pPr/>
              <a:t>‹Nº›</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9" name="Date Placeholder 18"/>
          <p:cNvSpPr>
            <a:spLocks noGrp="1"/>
          </p:cNvSpPr>
          <p:nvPr>
            <p:ph type="dt" sz="half" idx="10"/>
          </p:nvPr>
        </p:nvSpPr>
        <p:spPr/>
        <p:txBody>
          <a:bodyPr/>
          <a:lstStyle/>
          <a:p>
            <a:fld id="{74CBEAF9-9E58-4CC8-A6FF-6DD8A58DEEA4}" type="datetimeFigureOut">
              <a:rPr lang="en-US" smtClean="0"/>
              <a:pPr/>
              <a:t>10/2/2016</a:t>
            </a:fld>
            <a:endParaRPr lang="en-US"/>
          </a:p>
        </p:txBody>
      </p:sp>
      <p:sp>
        <p:nvSpPr>
          <p:cNvPr id="11" name="Footer Placeholder 10"/>
          <p:cNvSpPr>
            <a:spLocks noGrp="1"/>
          </p:cNvSpPr>
          <p:nvPr>
            <p:ph type="ftr" sz="quarter" idx="11"/>
          </p:nvPr>
        </p:nvSpPr>
        <p:spPr/>
        <p:txBody>
          <a:bodyPr/>
          <a:lstStyle/>
          <a:p>
            <a:endParaRPr kumimoji="0" lang="en-US"/>
          </a:p>
        </p:txBody>
      </p:sp>
      <p:sp>
        <p:nvSpPr>
          <p:cNvPr id="16" name="Slide Number Placeholder 15"/>
          <p:cNvSpPr>
            <a:spLocks noGrp="1"/>
          </p:cNvSpPr>
          <p:nvPr>
            <p:ph type="sldNum" sz="quarter" idx="12"/>
          </p:nvPr>
        </p:nvSpPr>
        <p:spPr/>
        <p:txBody>
          <a:bodyPr/>
          <a:lstStyle/>
          <a:p>
            <a:fld id="{CA15C064-DD44-4CAC-873E-2D1F54821676}" type="slidenum">
              <a:rPr kumimoji="0" lang="en-US" smtClean="0"/>
              <a:pPr/>
              <a:t>‹Nº›</a:t>
            </a:fld>
            <a:endParaRPr kumimoji="0"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a:t>Click to edit Master title style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a:t>Click to edit Master title style</a:t>
            </a:r>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1" name="Date Placeholder 20"/>
          <p:cNvSpPr>
            <a:spLocks noGrp="1"/>
          </p:cNvSpPr>
          <p:nvPr>
            <p:ph type="dt" sz="half" idx="10"/>
          </p:nvPr>
        </p:nvSpPr>
        <p:spPr/>
        <p:txBody>
          <a:bodyPr/>
          <a:lstStyle/>
          <a:p>
            <a:fld id="{74CBEAF9-9E58-4CC8-A6FF-6DD8A58DEEA4}" type="datetimeFigureOut">
              <a:rPr lang="en-US" smtClean="0"/>
              <a:pPr/>
              <a:t>10/2/2016</a:t>
            </a:fld>
            <a:endParaRPr lang="en-US"/>
          </a:p>
        </p:txBody>
      </p:sp>
      <p:sp>
        <p:nvSpPr>
          <p:cNvPr id="10" name="Footer Placeholder 9"/>
          <p:cNvSpPr>
            <a:spLocks noGrp="1"/>
          </p:cNvSpPr>
          <p:nvPr>
            <p:ph type="ftr" sz="quarter" idx="11"/>
          </p:nvPr>
        </p:nvSpPr>
        <p:spPr/>
        <p:txBody>
          <a:bodyPr/>
          <a:lstStyle/>
          <a:p>
            <a:endParaRPr kumimoji="0" lang="en-US"/>
          </a:p>
        </p:txBody>
      </p:sp>
      <p:sp>
        <p:nvSpPr>
          <p:cNvPr id="31" name="Slide Number Placeholder 30"/>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a:t>Click to edit Master title style</a:t>
            </a:r>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9"/>
          <p:cNvSpPr>
            <a:spLocks noGrp="1"/>
          </p:cNvSpPr>
          <p:nvPr>
            <p:ph type="dt" sz="half" idx="10"/>
          </p:nvPr>
        </p:nvSpPr>
        <p:spPr/>
        <p:txBody>
          <a:bodyPr/>
          <a:lstStyle/>
          <a:p>
            <a:fld id="{74CBEAF9-9E58-4CC8-A6FF-6DD8A58DEEA4}" type="datetimeFigureOut">
              <a:rPr lang="en-US" smtClean="0"/>
              <a:pPr/>
              <a:t>10/2/2016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229600" y="6477000"/>
            <a:ext cx="762000" cy="246888"/>
          </a:xfrm>
        </p:spPr>
        <p:txBody>
          <a:bodyPr/>
          <a:lstStyle/>
          <a:p>
            <a:fld id="{CA15C064-DD44-4CAC-873E-2D1F54821676}" type="slidenum">
              <a:rPr kumimoji="0" lang="en-US" smtClean="0"/>
              <a:pPr/>
              <a:t>‹Nº›</a:t>
            </a:fld>
            <a:endParaRPr kumimoji="0"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a:t>Click to edit Master title style</a:t>
            </a:r>
          </a:p>
        </p:txBody>
      </p:sp>
      <p:sp>
        <p:nvSpPr>
          <p:cNvPr id="12" name="Date Placeholder 11"/>
          <p:cNvSpPr>
            <a:spLocks noGrp="1"/>
          </p:cNvSpPr>
          <p:nvPr>
            <p:ph type="dt" sz="half" idx="10"/>
          </p:nvPr>
        </p:nvSpPr>
        <p:spPr/>
        <p:txBody>
          <a:bodyPr/>
          <a:lstStyle/>
          <a:p>
            <a:fld id="{74CBEAF9-9E58-4CC8-A6FF-6DD8A58DEEA4}" type="datetimeFigureOut">
              <a:rPr lang="en-US" smtClean="0"/>
              <a:pPr/>
              <a:t>10/2/2016</a:t>
            </a:fld>
            <a:endParaRPr lang="en-US"/>
          </a:p>
        </p:txBody>
      </p:sp>
      <p:sp>
        <p:nvSpPr>
          <p:cNvPr id="21" name="Footer Placeholder 20"/>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4CBEAF9-9E58-4CC8-A6FF-6DD8A58DEEA4}" type="datetimeFigureOut">
              <a:rPr lang="en-US" smtClean="0"/>
              <a:pPr/>
              <a:t>10/2/2016</a:t>
            </a:fld>
            <a:endParaRPr lang="en-US"/>
          </a:p>
        </p:txBody>
      </p:sp>
      <p:sp>
        <p:nvSpPr>
          <p:cNvPr id="24" name="Footer Placeholder 23"/>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a:t>Click to edit Master title style</a:t>
            </a:r>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Date Placeholder 24"/>
          <p:cNvSpPr>
            <a:spLocks noGrp="1"/>
          </p:cNvSpPr>
          <p:nvPr>
            <p:ph type="dt" sz="half" idx="10"/>
          </p:nvPr>
        </p:nvSpPr>
        <p:spPr/>
        <p:txBody>
          <a:bodyPr/>
          <a:lstStyle/>
          <a:p>
            <a:fld id="{74CBEAF9-9E58-4CC8-A6FF-6DD8A58DEEA4}" type="datetimeFigureOut">
              <a:rPr lang="en-US" smtClean="0"/>
              <a:pPr/>
              <a:t>10/2/2016</a:t>
            </a:fld>
            <a:endParaRPr lang="en-US"/>
          </a:p>
        </p:txBody>
      </p:sp>
      <p:sp>
        <p:nvSpPr>
          <p:cNvPr id="29" name="Footer Placeholder 28"/>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‹Nº›</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a:t>Click icon to add picture</a:t>
            </a:r>
            <a:endParaRPr kumimoji="0" lang="en-US" dirty="0"/>
          </a:p>
        </p:txBody>
      </p:sp>
      <p:sp>
        <p:nvSpPr>
          <p:cNvPr id="7" name="Date Placeholder 6"/>
          <p:cNvSpPr>
            <a:spLocks noGrp="1"/>
          </p:cNvSpPr>
          <p:nvPr>
            <p:ph type="dt" sz="half" idx="10"/>
          </p:nvPr>
        </p:nvSpPr>
        <p:spPr/>
        <p:txBody>
          <a:bodyPr/>
          <a:lstStyle/>
          <a:p>
            <a:fld id="{74CBEAF9-9E58-4CC8-A6FF-6DD8A58DEEA4}" type="datetimeFigureOut">
              <a:rPr lang="en-US" smtClean="0"/>
              <a:pPr/>
              <a:t>10/2/2016</a:t>
            </a:fld>
            <a:endParaRPr lang="en-US"/>
          </a:p>
        </p:txBody>
      </p:sp>
      <p:sp>
        <p:nvSpPr>
          <p:cNvPr id="5" name="Footer Placeholder 4"/>
          <p:cNvSpPr>
            <a:spLocks noGrp="1"/>
          </p:cNvSpPr>
          <p:nvPr>
            <p:ph type="ftr" sz="quarter" idx="11"/>
          </p:nvPr>
        </p:nvSpPr>
        <p:spPr/>
        <p:txBody>
          <a:bodyPr/>
          <a:lstStyle/>
          <a:p>
            <a:endParaRPr kumimoji="0" lang="en-US"/>
          </a:p>
        </p:txBody>
      </p:sp>
      <p:sp>
        <p:nvSpPr>
          <p:cNvPr id="31" name="Slide Number Placeholder 30"/>
          <p:cNvSpPr>
            <a:spLocks noGrp="1"/>
          </p:cNvSpPr>
          <p:nvPr>
            <p:ph type="sldNum" sz="quarter" idx="12"/>
          </p:nvPr>
        </p:nvSpPr>
        <p:spPr/>
        <p:txBody>
          <a:bodyPr/>
          <a:lstStyle/>
          <a:p>
            <a:fld id="{CA15C064-DD44-4CAC-873E-2D1F54821676}" type="slidenum">
              <a:rPr kumimoji="0" lang="en-US" smtClean="0"/>
              <a:pPr/>
              <a:t>‹Nº›</a:t>
            </a:fld>
            <a:endParaRPr kumimoji="0"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a:t>Click to edit Master title style</a:t>
            </a:r>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lgn="l" eaLnBrk="1" latinLnBrk="0" hangingPunct="1"/>
            <a:fld id="{74CBEAF9-9E58-4CC8-A6FF-6DD8A58DEEA4}" type="datetimeFigureOut">
              <a:rPr lang="en-US" smtClean="0"/>
              <a:pPr algn="l" eaLnBrk="1" latinLnBrk="0" hangingPunct="1"/>
              <a:t>10/2/2016</a:t>
            </a:fld>
            <a:endParaRPr lang="en-US" dirty="0">
              <a:solidFill>
                <a:schemeClr val="accent1">
                  <a:shade val="75000"/>
                </a:schemeClr>
              </a:solidFill>
            </a:endParaRPr>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lgn="r" eaLnBrk="1" latinLnBrk="0" hangingPunct="1"/>
            <a:endParaRPr kumimoji="0" lang="en-US" dirty="0">
              <a:solidFill>
                <a:schemeClr val="accent1">
                  <a:shade val="75000"/>
                </a:schemeClr>
              </a:solidFill>
            </a:endParaRPr>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A15C064-DD44-4CAC-873E-2D1F54821676}" type="slidenum">
              <a:rPr kumimoji="0" lang="en-US" smtClean="0"/>
              <a:pPr/>
              <a:t>‹Nº›</a:t>
            </a:fld>
            <a:endParaRPr kumimoji="0" lang="en-US" dirty="0">
              <a:solidFill>
                <a:schemeClr val="accent1">
                  <a:shade val="75000"/>
                </a:schemeClr>
              </a:solidFill>
            </a:endParaRPr>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a:t>Click to edit Master title style</a:t>
            </a:r>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30.wmf"/><Relationship Id="rId4" Type="http://schemas.openxmlformats.org/officeDocument/2006/relationships/oleObject" Target="../embeddings/oleObject18.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21.bin"/><Relationship Id="rId3" Type="http://schemas.openxmlformats.org/officeDocument/2006/relationships/notesSlide" Target="../notesSlides/notesSlide11.xml"/><Relationship Id="rId7" Type="http://schemas.openxmlformats.org/officeDocument/2006/relationships/image" Target="../media/image33.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20.bin"/><Relationship Id="rId5" Type="http://schemas.openxmlformats.org/officeDocument/2006/relationships/image" Target="../media/image32.wmf"/><Relationship Id="rId4" Type="http://schemas.openxmlformats.org/officeDocument/2006/relationships/oleObject" Target="../embeddings/oleObject19.bin"/><Relationship Id="rId9" Type="http://schemas.openxmlformats.org/officeDocument/2006/relationships/image" Target="../media/image34.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38.wmf"/><Relationship Id="rId4" Type="http://schemas.openxmlformats.org/officeDocument/2006/relationships/oleObject" Target="../embeddings/oleObject22.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0.png"/><Relationship Id="rId3" Type="http://schemas.openxmlformats.org/officeDocument/2006/relationships/notesSlide" Target="../notesSlides/notesSlide2.xml"/><Relationship Id="rId7" Type="http://schemas.openxmlformats.org/officeDocument/2006/relationships/image" Target="../media/image8.png"/><Relationship Id="rId12" Type="http://schemas.openxmlformats.org/officeDocument/2006/relationships/image" Target="../media/image9.png"/><Relationship Id="rId17" Type="http://schemas.openxmlformats.org/officeDocument/2006/relationships/image" Target="../media/image14.png"/><Relationship Id="rId2" Type="http://schemas.openxmlformats.org/officeDocument/2006/relationships/slideLayout" Target="../slideLayouts/slideLayout7.xml"/><Relationship Id="rId16" Type="http://schemas.openxmlformats.org/officeDocument/2006/relationships/image" Target="../media/image13.png"/><Relationship Id="rId1" Type="http://schemas.openxmlformats.org/officeDocument/2006/relationships/vmlDrawing" Target="../drawings/vmlDrawing1.vml"/><Relationship Id="rId6" Type="http://schemas.openxmlformats.org/officeDocument/2006/relationships/image" Target="../media/image7.jpeg"/><Relationship Id="rId11" Type="http://schemas.openxmlformats.org/officeDocument/2006/relationships/image" Target="../media/image6.wmf"/><Relationship Id="rId5" Type="http://schemas.openxmlformats.org/officeDocument/2006/relationships/image" Target="../media/image4.wmf"/><Relationship Id="rId15" Type="http://schemas.openxmlformats.org/officeDocument/2006/relationships/image" Target="../media/image12.png"/><Relationship Id="rId10" Type="http://schemas.openxmlformats.org/officeDocument/2006/relationships/oleObject" Target="../embeddings/oleObject3.bin"/><Relationship Id="rId4" Type="http://schemas.openxmlformats.org/officeDocument/2006/relationships/oleObject" Target="../embeddings/oleObject1.bin"/><Relationship Id="rId9" Type="http://schemas.openxmlformats.org/officeDocument/2006/relationships/image" Target="../media/image5.wmf"/><Relationship Id="rId1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19.wmf"/><Relationship Id="rId18" Type="http://schemas.openxmlformats.org/officeDocument/2006/relationships/image" Target="../media/image10.png"/><Relationship Id="rId3" Type="http://schemas.openxmlformats.org/officeDocument/2006/relationships/notesSlide" Target="../notesSlides/notesSlide3.xml"/><Relationship Id="rId21" Type="http://schemas.openxmlformats.org/officeDocument/2006/relationships/image" Target="../media/image13.png"/><Relationship Id="rId7" Type="http://schemas.openxmlformats.org/officeDocument/2006/relationships/image" Target="../media/image16.wmf"/><Relationship Id="rId12" Type="http://schemas.openxmlformats.org/officeDocument/2006/relationships/oleObject" Target="../embeddings/oleObject8.bin"/><Relationship Id="rId17" Type="http://schemas.openxmlformats.org/officeDocument/2006/relationships/image" Target="../media/image9.png"/><Relationship Id="rId2" Type="http://schemas.openxmlformats.org/officeDocument/2006/relationships/slideLayout" Target="../slideLayouts/slideLayout7.xml"/><Relationship Id="rId16" Type="http://schemas.openxmlformats.org/officeDocument/2006/relationships/image" Target="../media/image21.png"/><Relationship Id="rId20" Type="http://schemas.openxmlformats.org/officeDocument/2006/relationships/image" Target="../media/image12.png"/><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18.wmf"/><Relationship Id="rId5" Type="http://schemas.openxmlformats.org/officeDocument/2006/relationships/image" Target="../media/image15.wmf"/><Relationship Id="rId15" Type="http://schemas.openxmlformats.org/officeDocument/2006/relationships/image" Target="../media/image20.wmf"/><Relationship Id="rId10" Type="http://schemas.openxmlformats.org/officeDocument/2006/relationships/oleObject" Target="../embeddings/oleObject7.bin"/><Relationship Id="rId19" Type="http://schemas.openxmlformats.org/officeDocument/2006/relationships/image" Target="../media/image11.png"/><Relationship Id="rId4" Type="http://schemas.openxmlformats.org/officeDocument/2006/relationships/oleObject" Target="../embeddings/oleObject4.bin"/><Relationship Id="rId9" Type="http://schemas.openxmlformats.org/officeDocument/2006/relationships/image" Target="../media/image17.wmf"/><Relationship Id="rId14" Type="http://schemas.openxmlformats.org/officeDocument/2006/relationships/oleObject" Target="../embeddings/oleObject9.bin"/><Relationship Id="rId22"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2.bin"/><Relationship Id="rId13" Type="http://schemas.openxmlformats.org/officeDocument/2006/relationships/image" Target="../media/image19.wmf"/><Relationship Id="rId18" Type="http://schemas.openxmlformats.org/officeDocument/2006/relationships/oleObject" Target="../embeddings/oleObject17.bin"/><Relationship Id="rId26" Type="http://schemas.openxmlformats.org/officeDocument/2006/relationships/image" Target="../media/image21.png"/><Relationship Id="rId3" Type="http://schemas.openxmlformats.org/officeDocument/2006/relationships/notesSlide" Target="../notesSlides/notesSlide4.xml"/><Relationship Id="rId21" Type="http://schemas.openxmlformats.org/officeDocument/2006/relationships/image" Target="../media/image13.png"/><Relationship Id="rId7" Type="http://schemas.openxmlformats.org/officeDocument/2006/relationships/image" Target="../media/image16.wmf"/><Relationship Id="rId12" Type="http://schemas.openxmlformats.org/officeDocument/2006/relationships/oleObject" Target="../embeddings/oleObject14.bin"/><Relationship Id="rId17" Type="http://schemas.openxmlformats.org/officeDocument/2006/relationships/image" Target="../media/image24.wmf"/><Relationship Id="rId25" Type="http://schemas.openxmlformats.org/officeDocument/2006/relationships/image" Target="../media/image11.png"/><Relationship Id="rId2" Type="http://schemas.openxmlformats.org/officeDocument/2006/relationships/slideLayout" Target="../slideLayouts/slideLayout7.xml"/><Relationship Id="rId16" Type="http://schemas.openxmlformats.org/officeDocument/2006/relationships/oleObject" Target="../embeddings/oleObject16.bin"/><Relationship Id="rId20" Type="http://schemas.openxmlformats.org/officeDocument/2006/relationships/image" Target="../media/image12.png"/><Relationship Id="rId1" Type="http://schemas.openxmlformats.org/officeDocument/2006/relationships/vmlDrawing" Target="../drawings/vmlDrawing3.vml"/><Relationship Id="rId6" Type="http://schemas.openxmlformats.org/officeDocument/2006/relationships/oleObject" Target="../embeddings/oleObject11.bin"/><Relationship Id="rId11" Type="http://schemas.openxmlformats.org/officeDocument/2006/relationships/image" Target="../media/image22.wmf"/><Relationship Id="rId24" Type="http://schemas.openxmlformats.org/officeDocument/2006/relationships/image" Target="../media/image10.png"/><Relationship Id="rId5" Type="http://schemas.openxmlformats.org/officeDocument/2006/relationships/image" Target="../media/image15.wmf"/><Relationship Id="rId15" Type="http://schemas.openxmlformats.org/officeDocument/2006/relationships/image" Target="../media/image23.wmf"/><Relationship Id="rId23" Type="http://schemas.openxmlformats.org/officeDocument/2006/relationships/image" Target="../media/image9.png"/><Relationship Id="rId10" Type="http://schemas.openxmlformats.org/officeDocument/2006/relationships/oleObject" Target="../embeddings/oleObject13.bin"/><Relationship Id="rId19" Type="http://schemas.openxmlformats.org/officeDocument/2006/relationships/image" Target="../media/image25.wmf"/><Relationship Id="rId4" Type="http://schemas.openxmlformats.org/officeDocument/2006/relationships/oleObject" Target="../embeddings/oleObject10.bin"/><Relationship Id="rId9" Type="http://schemas.openxmlformats.org/officeDocument/2006/relationships/image" Target="../media/image17.wmf"/><Relationship Id="rId14" Type="http://schemas.openxmlformats.org/officeDocument/2006/relationships/oleObject" Target="../embeddings/oleObject15.bin"/><Relationship Id="rId22" Type="http://schemas.openxmlformats.org/officeDocument/2006/relationships/image" Target="../media/image1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ctrTitle"/>
          </p:nvPr>
        </p:nvSpPr>
        <p:spPr>
          <a:xfrm>
            <a:off x="611560" y="836712"/>
            <a:ext cx="8072494" cy="3522692"/>
          </a:xfrm>
        </p:spPr>
        <p:txBody>
          <a:bodyPr>
            <a:normAutofit fontScale="90000"/>
          </a:bodyPr>
          <a:lstStyle/>
          <a:p>
            <a:pPr algn="just" hangingPunct="0"/>
            <a:r>
              <a:rPr lang="en-US" b="1" i="1" dirty="0">
                <a:effectLst/>
              </a:rPr>
              <a:t>CHARACTERIZING REAL EXCHANGE RATE MISALIGNMENTS IN </a:t>
            </a:r>
            <a:r>
              <a:rPr lang="en-US" b="1" i="1" dirty="0" smtClean="0">
                <a:effectLst/>
              </a:rPr>
              <a:t>LATIN-AMERICA:</a:t>
            </a:r>
            <a:br>
              <a:rPr lang="en-US" b="1" i="1" dirty="0" smtClean="0">
                <a:effectLst/>
              </a:rPr>
            </a:br>
            <a:r>
              <a:rPr lang="en-US" sz="2200" b="1" i="1" dirty="0" smtClean="0">
                <a:effectLst/>
              </a:rPr>
              <a:t/>
            </a:r>
            <a:br>
              <a:rPr lang="en-US" sz="2200" b="1" i="1" dirty="0" smtClean="0">
                <a:effectLst/>
              </a:rPr>
            </a:br>
            <a:r>
              <a:rPr lang="en-US" b="1" i="1" cap="none" dirty="0" smtClean="0">
                <a:solidFill>
                  <a:srgbClr val="002060"/>
                </a:solidFill>
                <a:effectLst/>
              </a:rPr>
              <a:t>The </a:t>
            </a:r>
            <a:r>
              <a:rPr lang="en-US" b="1" i="1" cap="none" dirty="0">
                <a:solidFill>
                  <a:srgbClr val="002060"/>
                </a:solidFill>
                <a:effectLst/>
              </a:rPr>
              <a:t>case of Argentina, Brazil, Chile, Colombia, Costa Rica, Ecuador, El Salvador, Mexico, Peru, Uruguay and Venezuela.</a:t>
            </a:r>
            <a:endParaRPr lang="nl-BE" b="1" i="1" cap="none" dirty="0">
              <a:solidFill>
                <a:srgbClr val="002060"/>
              </a:solidFill>
              <a:effectLst/>
            </a:endParaRPr>
          </a:p>
        </p:txBody>
      </p:sp>
      <p:sp>
        <p:nvSpPr>
          <p:cNvPr id="173059" name="Rectangle 3"/>
          <p:cNvSpPr>
            <a:spLocks noGrp="1" noChangeArrowheads="1"/>
          </p:cNvSpPr>
          <p:nvPr>
            <p:ph type="subTitle" idx="1"/>
          </p:nvPr>
        </p:nvSpPr>
        <p:spPr>
          <a:xfrm>
            <a:off x="5148064" y="4149080"/>
            <a:ext cx="3823810" cy="922424"/>
          </a:xfrm>
        </p:spPr>
        <p:txBody>
          <a:bodyPr>
            <a:normAutofit/>
          </a:bodyPr>
          <a:lstStyle/>
          <a:p>
            <a:pPr algn="r"/>
            <a:r>
              <a:rPr lang="en-US" dirty="0" err="1"/>
              <a:t>Zarzosa</a:t>
            </a:r>
            <a:r>
              <a:rPr lang="en-US" dirty="0"/>
              <a:t> Valdivia, Fernando</a:t>
            </a:r>
          </a:p>
          <a:p>
            <a:pPr algn="r"/>
            <a:r>
              <a:rPr lang="en-US" dirty="0"/>
              <a:t>Catalano, </a:t>
            </a:r>
            <a:r>
              <a:rPr lang="en-US" dirty="0" err="1"/>
              <a:t>María</a:t>
            </a:r>
            <a:r>
              <a:rPr lang="en-US" dirty="0"/>
              <a:t> Victoria</a:t>
            </a:r>
          </a:p>
        </p:txBody>
      </p:sp>
      <p:sp>
        <p:nvSpPr>
          <p:cNvPr id="5" name="TextBox 4"/>
          <p:cNvSpPr txBox="1"/>
          <p:nvPr/>
        </p:nvSpPr>
        <p:spPr>
          <a:xfrm>
            <a:off x="-3251" y="5517812"/>
            <a:ext cx="9144000" cy="430887"/>
          </a:xfrm>
          <a:prstGeom prst="rect">
            <a:avLst/>
          </a:prstGeom>
          <a:noFill/>
        </p:spPr>
        <p:txBody>
          <a:bodyPr wrap="square" rtlCol="0">
            <a:spAutoFit/>
          </a:bodyPr>
          <a:lstStyle/>
          <a:p>
            <a:pPr algn="ctr"/>
            <a:r>
              <a:rPr lang="nl-BE" sz="2200" i="1" baseline="0" dirty="0">
                <a:latin typeface="+mj-lt"/>
              </a:rPr>
              <a:t> XIV ARNOLDSHAIN SEMINAR, </a:t>
            </a:r>
            <a:r>
              <a:rPr lang="nl-BE" sz="2200" i="1" baseline="0" dirty="0" smtClean="0">
                <a:latin typeface="+mj-lt"/>
              </a:rPr>
              <a:t>Córdoba - 03-06, September </a:t>
            </a:r>
            <a:r>
              <a:rPr lang="nl-BE" sz="2200" i="1" baseline="0" dirty="0">
                <a:latin typeface="+mj-lt"/>
              </a:rPr>
              <a:t>2016</a:t>
            </a:r>
          </a:p>
        </p:txBody>
      </p:sp>
      <p:grpSp>
        <p:nvGrpSpPr>
          <p:cNvPr id="6" name="Group 23"/>
          <p:cNvGrpSpPr/>
          <p:nvPr/>
        </p:nvGrpSpPr>
        <p:grpSpPr>
          <a:xfrm>
            <a:off x="0" y="5733256"/>
            <a:ext cx="4214810" cy="1124744"/>
            <a:chOff x="0" y="5958284"/>
            <a:chExt cx="4214810" cy="899716"/>
          </a:xfrm>
        </p:grpSpPr>
        <p:pic>
          <p:nvPicPr>
            <p:cNvPr id="7" name="Picture 2" descr="C:\Users\zarfer\Downloads\Logo-UNC.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5958284"/>
              <a:ext cx="1043608" cy="899716"/>
            </a:xfrm>
            <a:prstGeom prst="rect">
              <a:avLst/>
            </a:prstGeom>
            <a:noFill/>
          </p:spPr>
        </p:pic>
        <p:sp>
          <p:nvSpPr>
            <p:cNvPr id="8" name="TextBox 7"/>
            <p:cNvSpPr txBox="1"/>
            <p:nvPr/>
          </p:nvSpPr>
          <p:spPr>
            <a:xfrm>
              <a:off x="928662" y="6369390"/>
              <a:ext cx="3286148" cy="369299"/>
            </a:xfrm>
            <a:prstGeom prst="rect">
              <a:avLst/>
            </a:prstGeom>
            <a:noFill/>
          </p:spPr>
          <p:txBody>
            <a:bodyPr wrap="square" rtlCol="0">
              <a:spAutoFit/>
            </a:bodyPr>
            <a:lstStyle/>
            <a:p>
              <a:pPr algn="ctr"/>
              <a:r>
                <a:rPr lang="nl-BE" i="1" dirty="0">
                  <a:latin typeface="+mj-lt"/>
                </a:rPr>
                <a:t>Universidad</a:t>
              </a:r>
              <a:r>
                <a:rPr lang="nl-BE" i="1" baseline="0" dirty="0">
                  <a:latin typeface="+mj-lt"/>
                </a:rPr>
                <a:t> </a:t>
              </a:r>
              <a:r>
                <a:rPr lang="nl-BE" i="1" dirty="0">
                  <a:latin typeface="+mj-lt"/>
                </a:rPr>
                <a:t>Nacional de Córdoba</a:t>
              </a: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23" name="Picture 3"/>
          <p:cNvPicPr>
            <a:picLocks noChangeAspect="1" noChangeArrowheads="1"/>
          </p:cNvPicPr>
          <p:nvPr/>
        </p:nvPicPr>
        <p:blipFill>
          <a:blip r:embed="rId3"/>
          <a:srcRect/>
          <a:stretch>
            <a:fillRect/>
          </a:stretch>
        </p:blipFill>
        <p:spPr bwMode="auto">
          <a:xfrm>
            <a:off x="214282" y="428604"/>
            <a:ext cx="8715435" cy="62865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3572" name="Picture 4"/>
          <p:cNvPicPr>
            <a:picLocks noChangeAspect="1" noChangeArrowheads="1"/>
          </p:cNvPicPr>
          <p:nvPr/>
        </p:nvPicPr>
        <p:blipFill>
          <a:blip r:embed="rId3"/>
          <a:srcRect/>
          <a:stretch>
            <a:fillRect/>
          </a:stretch>
        </p:blipFill>
        <p:spPr bwMode="auto">
          <a:xfrm>
            <a:off x="1000100" y="1571612"/>
            <a:ext cx="7500990" cy="4572032"/>
          </a:xfrm>
          <a:prstGeom prst="rect">
            <a:avLst/>
          </a:prstGeom>
          <a:noFill/>
          <a:ln w="9525">
            <a:noFill/>
            <a:miter lim="800000"/>
            <a:headEnd/>
            <a:tailEnd/>
          </a:ln>
          <a:effectLst/>
        </p:spPr>
      </p:pic>
      <mc:AlternateContent xmlns:mc="http://schemas.openxmlformats.org/markup-compatibility/2006" xmlns:a14="http://schemas.microsoft.com/office/drawing/2010/main">
        <mc:Choice Requires="a14">
          <p:sp>
            <p:nvSpPr>
              <p:cNvPr id="4" name="Title 3"/>
              <p:cNvSpPr>
                <a:spLocks noGrp="1"/>
              </p:cNvSpPr>
              <p:nvPr>
                <p:ph type="title"/>
              </p:nvPr>
            </p:nvSpPr>
            <p:spPr>
              <a:xfrm>
                <a:off x="0" y="188640"/>
                <a:ext cx="9144000" cy="838200"/>
              </a:xfrm>
            </p:spPr>
            <p:txBody>
              <a:bodyPr>
                <a:normAutofit/>
              </a:bodyPr>
              <a:lstStyle/>
              <a:p>
                <a:pPr algn="ctr"/>
                <a:r>
                  <a:rPr lang="es-AR" dirty="0" smtClean="0"/>
                  <a:t>Hodrick</a:t>
                </a:r>
                <a:r>
                  <a:rPr lang="es-AR" dirty="0"/>
                  <a:t> and </a:t>
                </a:r>
                <a:r>
                  <a:rPr lang="es-AR" dirty="0" err="1"/>
                  <a:t>prescott</a:t>
                </a:r>
                <a:r>
                  <a:rPr lang="es-AR" dirty="0"/>
                  <a:t> </a:t>
                </a:r>
                <a:r>
                  <a:rPr lang="es-AR" dirty="0" smtClean="0"/>
                  <a:t>(</a:t>
                </a:r>
                <a14:m>
                  <m:oMath xmlns:m="http://schemas.openxmlformats.org/officeDocument/2006/math">
                    <m:r>
                      <a:rPr lang="es-AR" b="0" i="1" smtClean="0">
                        <a:latin typeface="Cambria Math"/>
                        <a:ea typeface="Cambria Math"/>
                      </a:rPr>
                      <m:t>𝜆</m:t>
                    </m:r>
                    <m:r>
                      <a:rPr lang="es-AR" b="0" i="1" smtClean="0">
                        <a:latin typeface="Cambria Math"/>
                        <a:ea typeface="Cambria Math"/>
                      </a:rPr>
                      <m:t>=14400</m:t>
                    </m:r>
                  </m:oMath>
                </a14:m>
                <a:r>
                  <a:rPr lang="en-GB" dirty="0"/>
                  <a:t>)</a:t>
                </a:r>
                <a:r>
                  <a:rPr lang="es-AR" dirty="0"/>
                  <a:t> </a:t>
                </a:r>
              </a:p>
            </p:txBody>
          </p:sp>
        </mc:Choice>
        <mc:Fallback xmlns="">
          <p:sp>
            <p:nvSpPr>
              <p:cNvPr id="4" name="Title 3"/>
              <p:cNvSpPr>
                <a:spLocks noGrp="1" noRot="1" noChangeAspect="1" noMove="1" noResize="1" noEditPoints="1" noAdjustHandles="1" noChangeArrowheads="1" noChangeShapeType="1" noTextEdit="1"/>
              </p:cNvSpPr>
              <p:nvPr>
                <p:ph type="title"/>
              </p:nvPr>
            </p:nvSpPr>
            <p:spPr>
              <a:xfrm>
                <a:off x="0" y="188640"/>
                <a:ext cx="9144000" cy="838200"/>
              </a:xfrm>
              <a:blipFill rotWithShape="1">
                <a:blip r:embed="rId4"/>
                <a:stretch>
                  <a:fillRect b="-19708"/>
                </a:stretch>
              </a:blipFill>
            </p:spPr>
            <p:txBody>
              <a:bodyPr/>
              <a:lstStyle/>
              <a:p>
                <a:r>
                  <a:rPr lang="es-ES_tradnl">
                    <a:noFill/>
                  </a:rPr>
                  <a:t> </a:t>
                </a:r>
              </a:p>
            </p:txBody>
          </p:sp>
        </mc:Fallback>
      </mc:AlternateContent>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rotWithShape="1">
          <a:blip r:embed="rId3"/>
          <a:srcRect t="5004"/>
          <a:stretch/>
        </p:blipFill>
        <p:spPr bwMode="auto">
          <a:xfrm>
            <a:off x="207940" y="874499"/>
            <a:ext cx="8715404" cy="5564788"/>
          </a:xfrm>
          <a:prstGeom prst="rect">
            <a:avLst/>
          </a:prstGeom>
          <a:noFill/>
          <a:ln w="9525">
            <a:noFill/>
            <a:miter lim="800000"/>
            <a:headEnd/>
            <a:tailEnd/>
          </a:ln>
          <a:effectLst/>
        </p:spPr>
      </p:pic>
      <p:graphicFrame>
        <p:nvGraphicFramePr>
          <p:cNvPr id="5" name="Object 1"/>
          <p:cNvGraphicFramePr>
            <a:graphicFrameLocks noChangeAspect="1"/>
          </p:cNvGraphicFramePr>
          <p:nvPr>
            <p:extLst>
              <p:ext uri="{D42A27DB-BD31-4B8C-83A1-F6EECF244321}">
                <p14:modId xmlns:p14="http://schemas.microsoft.com/office/powerpoint/2010/main" val="309648124"/>
              </p:ext>
            </p:extLst>
          </p:nvPr>
        </p:nvGraphicFramePr>
        <p:xfrm>
          <a:off x="5178986" y="1268760"/>
          <a:ext cx="3000396" cy="1000132"/>
        </p:xfrm>
        <a:graphic>
          <a:graphicData uri="http://schemas.openxmlformats.org/presentationml/2006/ole">
            <mc:AlternateContent xmlns:mc="http://schemas.openxmlformats.org/markup-compatibility/2006">
              <mc:Choice xmlns:v="urn:schemas-microsoft-com:vml" Requires="v">
                <p:oleObj spid="_x0000_s505864" name="Equation" r:id="rId4" imgW="1435100" imgH="533400" progId="Equation.DSMT4">
                  <p:embed/>
                </p:oleObj>
              </mc:Choice>
              <mc:Fallback>
                <p:oleObj name="Equation" r:id="rId4" imgW="1435100" imgH="5334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8986" y="1268760"/>
                        <a:ext cx="3000396" cy="1000132"/>
                      </a:xfrm>
                      <a:prstGeom prst="rect">
                        <a:avLst/>
                      </a:prstGeom>
                      <a:solidFill>
                        <a:srgbClr val="FFFFFF"/>
                      </a:solidFill>
                    </p:spPr>
                  </p:pic>
                </p:oleObj>
              </mc:Fallback>
            </mc:AlternateContent>
          </a:graphicData>
        </a:graphic>
      </p:graphicFrame>
      <p:sp>
        <p:nvSpPr>
          <p:cNvPr id="6" name="5 CuadroTexto"/>
          <p:cNvSpPr txBox="1"/>
          <p:nvPr/>
        </p:nvSpPr>
        <p:spPr>
          <a:xfrm>
            <a:off x="-6358" y="387042"/>
            <a:ext cx="9144000" cy="420628"/>
          </a:xfrm>
          <a:prstGeom prst="rect">
            <a:avLst/>
          </a:prstGeom>
          <a:noFill/>
        </p:spPr>
        <p:txBody>
          <a:bodyPr wrap="square" rtlCol="0">
            <a:spAutoFit/>
          </a:bodyPr>
          <a:lstStyle/>
          <a:p>
            <a:pPr algn="ctr"/>
            <a:r>
              <a:rPr lang="es-AR" sz="3200" dirty="0" err="1" smtClean="0">
                <a:solidFill>
                  <a:schemeClr val="accent6">
                    <a:lumMod val="50000"/>
                  </a:schemeClr>
                </a:solidFill>
                <a:latin typeface="+mj-lt"/>
              </a:rPr>
              <a:t>Misalignments</a:t>
            </a:r>
            <a:r>
              <a:rPr lang="es-AR" sz="3200" dirty="0" smtClean="0">
                <a:solidFill>
                  <a:schemeClr val="accent6">
                    <a:lumMod val="50000"/>
                  </a:schemeClr>
                </a:solidFill>
                <a:latin typeface="+mj-lt"/>
              </a:rPr>
              <a:t> (%)</a:t>
            </a:r>
            <a:endParaRPr lang="es-AR" sz="3200" dirty="0">
              <a:solidFill>
                <a:schemeClr val="accent6">
                  <a:lumMod val="50000"/>
                </a:schemeClr>
              </a:solidFill>
              <a:latin typeface="+mj-lt"/>
            </a:endParaRPr>
          </a:p>
        </p:txBody>
      </p:sp>
    </p:spTree>
    <p:extLst>
      <p:ext uri="{BB962C8B-B14F-4D97-AF65-F5344CB8AC3E}">
        <p14:creationId xmlns:p14="http://schemas.microsoft.com/office/powerpoint/2010/main" val="38671391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4" y="188640"/>
            <a:ext cx="9144000" cy="838200"/>
          </a:xfrm>
        </p:spPr>
        <p:txBody>
          <a:bodyPr>
            <a:normAutofit/>
          </a:bodyPr>
          <a:lstStyle/>
          <a:p>
            <a:pPr algn="ctr"/>
            <a:r>
              <a:rPr lang="en-US" b="1" dirty="0"/>
              <a:t>RER Misalignments’ Unit Root Tests</a:t>
            </a:r>
            <a:endParaRPr lang="es-AR" dirty="0"/>
          </a:p>
        </p:txBody>
      </p:sp>
      <p:graphicFrame>
        <p:nvGraphicFramePr>
          <p:cNvPr id="4" name="Table 3"/>
          <p:cNvGraphicFramePr>
            <a:graphicFrameLocks noGrp="1"/>
          </p:cNvGraphicFramePr>
          <p:nvPr>
            <p:extLst>
              <p:ext uri="{D42A27DB-BD31-4B8C-83A1-F6EECF244321}">
                <p14:modId xmlns:p14="http://schemas.microsoft.com/office/powerpoint/2010/main" val="1952730838"/>
              </p:ext>
            </p:extLst>
          </p:nvPr>
        </p:nvGraphicFramePr>
        <p:xfrm>
          <a:off x="467544" y="1556792"/>
          <a:ext cx="8072492" cy="4643469"/>
        </p:xfrm>
        <a:graphic>
          <a:graphicData uri="http://schemas.openxmlformats.org/drawingml/2006/table">
            <a:tbl>
              <a:tblPr/>
              <a:tblGrid>
                <a:gridCol w="2209379">
                  <a:extLst>
                    <a:ext uri="{9D8B030D-6E8A-4147-A177-3AD203B41FA5}">
                      <a16:colId xmlns="" xmlns:a16="http://schemas.microsoft.com/office/drawing/2014/main" val="20000"/>
                    </a:ext>
                  </a:extLst>
                </a:gridCol>
                <a:gridCol w="1954371">
                  <a:extLst>
                    <a:ext uri="{9D8B030D-6E8A-4147-A177-3AD203B41FA5}">
                      <a16:colId xmlns="" xmlns:a16="http://schemas.microsoft.com/office/drawing/2014/main" val="20001"/>
                    </a:ext>
                  </a:extLst>
                </a:gridCol>
                <a:gridCol w="1954371">
                  <a:extLst>
                    <a:ext uri="{9D8B030D-6E8A-4147-A177-3AD203B41FA5}">
                      <a16:colId xmlns="" xmlns:a16="http://schemas.microsoft.com/office/drawing/2014/main" val="20002"/>
                    </a:ext>
                  </a:extLst>
                </a:gridCol>
                <a:gridCol w="1954371">
                  <a:extLst>
                    <a:ext uri="{9D8B030D-6E8A-4147-A177-3AD203B41FA5}">
                      <a16:colId xmlns="" xmlns:a16="http://schemas.microsoft.com/office/drawing/2014/main" val="20003"/>
                    </a:ext>
                  </a:extLst>
                </a:gridCol>
              </a:tblGrid>
              <a:tr h="313310">
                <a:tc rowSpan="2">
                  <a:txBody>
                    <a:bodyPr/>
                    <a:lstStyle/>
                    <a:p>
                      <a:pPr algn="ctr" hangingPunct="0">
                        <a:spcAft>
                          <a:spcPts val="0"/>
                        </a:spcAft>
                      </a:pPr>
                      <a:r>
                        <a:rPr lang="nl-BE" sz="1800" b="1" dirty="0">
                          <a:solidFill>
                            <a:srgbClr val="000000"/>
                          </a:solidFill>
                          <a:latin typeface="+mj-lt"/>
                          <a:ea typeface="Times New Roman"/>
                          <a:cs typeface="Times New Roman"/>
                        </a:rPr>
                        <a:t>Country</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fontAlgn="auto" hangingPunct="1">
                        <a:spcAft>
                          <a:spcPts val="0"/>
                        </a:spcAft>
                      </a:pPr>
                      <a:r>
                        <a:rPr lang="en-GB" sz="1800" b="1">
                          <a:solidFill>
                            <a:srgbClr val="000000"/>
                          </a:solidFill>
                          <a:latin typeface="+mj-lt"/>
                          <a:ea typeface="Times New Roman"/>
                          <a:cs typeface="Times New Roman"/>
                        </a:rPr>
                        <a:t>Augmented Dickey-Fuller statistic: Observed Values</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AR"/>
                    </a:p>
                  </a:txBody>
                  <a:tcPr/>
                </a:tc>
                <a:tc hMerge="1">
                  <a:txBody>
                    <a:bodyPr/>
                    <a:lstStyle/>
                    <a:p>
                      <a:endParaRPr lang="es-AR"/>
                    </a:p>
                  </a:txBody>
                  <a:tcPr/>
                </a:tc>
                <a:extLst>
                  <a:ext uri="{0D108BD9-81ED-4DB2-BD59-A6C34878D82A}">
                    <a16:rowId xmlns="" xmlns:a16="http://schemas.microsoft.com/office/drawing/2014/main" val="10000"/>
                  </a:ext>
                </a:extLst>
              </a:tr>
              <a:tr h="313310">
                <a:tc vMerge="1">
                  <a:txBody>
                    <a:bodyPr/>
                    <a:lstStyle/>
                    <a:p>
                      <a:endParaRPr lang="es-AR"/>
                    </a:p>
                  </a:txBody>
                  <a:tcPr/>
                </a:tc>
                <a:tc>
                  <a:txBody>
                    <a:bodyPr/>
                    <a:lstStyle/>
                    <a:p>
                      <a:pPr algn="ctr" fontAlgn="auto" hangingPunct="1">
                        <a:spcAft>
                          <a:spcPts val="0"/>
                        </a:spcAft>
                      </a:pPr>
                      <a:r>
                        <a:rPr lang="nl-BE" sz="1800" b="1">
                          <a:solidFill>
                            <a:srgbClr val="000000"/>
                          </a:solidFill>
                          <a:latin typeface="+mj-lt"/>
                          <a:ea typeface="Times New Roman"/>
                          <a:cs typeface="Times New Roman"/>
                        </a:rPr>
                        <a:t>RER</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b="1">
                          <a:solidFill>
                            <a:srgbClr val="000000"/>
                          </a:solidFill>
                          <a:latin typeface="+mj-lt"/>
                          <a:ea typeface="Times New Roman"/>
                          <a:cs typeface="Times New Roman"/>
                        </a:rPr>
                        <a:t>SRER</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b="1">
                          <a:solidFill>
                            <a:srgbClr val="000000"/>
                          </a:solidFill>
                          <a:latin typeface="+mj-lt"/>
                          <a:ea typeface="Times New Roman"/>
                          <a:cs typeface="Times New Roman"/>
                        </a:rPr>
                        <a:t>SRER1</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Argentina</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-5.81***</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-5.376***</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-5.828***</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Brazil</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-7.116***</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-5.162***</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-5.397***</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Colombia</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-6.057***</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-5.656***</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-3.715***</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Chile</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-7.389***</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-7.146***</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-4.221***</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Costa Rica</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-6.954***</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4.31***</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-5.099***</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Ecuador</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-4.624***</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-4.29***</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-5.577***</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El Salvador</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-8.976***</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-4.172***</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5.495***</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Mexico</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-5.815***</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-6.537***</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-5.662***</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Peru</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-9.431***</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-6.643***</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-7.056***</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Uruguay</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-6.261***</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-3.547***</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dirty="0">
                          <a:solidFill>
                            <a:srgbClr val="000000"/>
                          </a:solidFill>
                          <a:latin typeface="+mj-lt"/>
                          <a:ea typeface="Times New Roman"/>
                          <a:cs typeface="Times New Roman"/>
                        </a:rPr>
                        <a:t>-7.216***</a:t>
                      </a:r>
                      <a:endParaRPr lang="es-AR" sz="18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313310">
                <a:tc>
                  <a:txBody>
                    <a:bodyPr/>
                    <a:lstStyle/>
                    <a:p>
                      <a:pPr algn="ctr" fontAlgn="auto" hangingPunct="1">
                        <a:spcAft>
                          <a:spcPts val="0"/>
                        </a:spcAft>
                      </a:pPr>
                      <a:r>
                        <a:rPr lang="nl-BE" sz="1800">
                          <a:solidFill>
                            <a:srgbClr val="000000"/>
                          </a:solidFill>
                          <a:latin typeface="+mj-lt"/>
                          <a:ea typeface="Times New Roman"/>
                          <a:cs typeface="Times New Roman"/>
                        </a:rPr>
                        <a:t>Venezuela</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-6.049***</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-4.466***</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800">
                          <a:solidFill>
                            <a:srgbClr val="000000"/>
                          </a:solidFill>
                          <a:latin typeface="+mj-lt"/>
                          <a:ea typeface="Times New Roman"/>
                          <a:cs typeface="Times New Roman"/>
                        </a:rPr>
                        <a:t>-5.539***</a:t>
                      </a:r>
                      <a:endParaRPr lang="es-AR" sz="18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570439">
                <a:tc gridSpan="4">
                  <a:txBody>
                    <a:bodyPr/>
                    <a:lstStyle/>
                    <a:p>
                      <a:pPr algn="just" fontAlgn="auto" hangingPunct="1">
                        <a:spcAft>
                          <a:spcPts val="0"/>
                        </a:spcAft>
                      </a:pPr>
                      <a:r>
                        <a:rPr lang="en-GB" sz="1800" dirty="0">
                          <a:solidFill>
                            <a:srgbClr val="000000"/>
                          </a:solidFill>
                          <a:latin typeface="+mj-lt"/>
                          <a:ea typeface="Times New Roman"/>
                          <a:cs typeface="Times New Roman"/>
                        </a:rPr>
                        <a:t>*** indicates that the null hypothesis of the existence one-unit root (Ho) is rejected at the 1% level</a:t>
                      </a:r>
                      <a:endParaRPr lang="es-AR" sz="1800" dirty="0">
                        <a:latin typeface="+mj-lt"/>
                        <a:ea typeface="Times New Roman"/>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AR"/>
                    </a:p>
                  </a:txBody>
                  <a:tcPr/>
                </a:tc>
                <a:tc hMerge="1">
                  <a:txBody>
                    <a:bodyPr/>
                    <a:lstStyle/>
                    <a:p>
                      <a:endParaRPr lang="es-AR"/>
                    </a:p>
                  </a:txBody>
                  <a:tcPr/>
                </a:tc>
                <a:tc hMerge="1">
                  <a:txBody>
                    <a:bodyPr/>
                    <a:lstStyle/>
                    <a:p>
                      <a:endParaRPr lang="es-AR"/>
                    </a:p>
                  </a:txBody>
                  <a:tcPr/>
                </a:tc>
                <a:extLst>
                  <a:ext uri="{0D108BD9-81ED-4DB2-BD59-A6C34878D82A}">
                    <a16:rowId xmlns="" xmlns:a16="http://schemas.microsoft.com/office/drawing/2014/main" val="10013"/>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838200"/>
          </a:xfrm>
        </p:spPr>
        <p:txBody>
          <a:bodyPr>
            <a:normAutofit fontScale="90000"/>
          </a:bodyPr>
          <a:lstStyle/>
          <a:p>
            <a:pPr algn="ctr"/>
            <a:r>
              <a:rPr lang="en-GB" b="1" dirty="0"/>
              <a:t>Misalignments and their lagged variable</a:t>
            </a:r>
            <a:endParaRPr lang="es-AR" dirty="0"/>
          </a:p>
        </p:txBody>
      </p:sp>
      <p:graphicFrame>
        <p:nvGraphicFramePr>
          <p:cNvPr id="4" name="Table 3"/>
          <p:cNvGraphicFramePr>
            <a:graphicFrameLocks noGrp="1"/>
          </p:cNvGraphicFramePr>
          <p:nvPr>
            <p:extLst>
              <p:ext uri="{D42A27DB-BD31-4B8C-83A1-F6EECF244321}">
                <p14:modId xmlns:p14="http://schemas.microsoft.com/office/powerpoint/2010/main" val="2160029496"/>
              </p:ext>
            </p:extLst>
          </p:nvPr>
        </p:nvGraphicFramePr>
        <p:xfrm>
          <a:off x="179512" y="1270301"/>
          <a:ext cx="8676216" cy="5242533"/>
        </p:xfrm>
        <a:graphic>
          <a:graphicData uri="http://schemas.openxmlformats.org/drawingml/2006/table">
            <a:tbl>
              <a:tblPr/>
              <a:tblGrid>
                <a:gridCol w="1008112">
                  <a:extLst>
                    <a:ext uri="{9D8B030D-6E8A-4147-A177-3AD203B41FA5}">
                      <a16:colId xmlns="" xmlns:a16="http://schemas.microsoft.com/office/drawing/2014/main" val="20000"/>
                    </a:ext>
                  </a:extLst>
                </a:gridCol>
                <a:gridCol w="936104">
                  <a:extLst>
                    <a:ext uri="{9D8B030D-6E8A-4147-A177-3AD203B41FA5}">
                      <a16:colId xmlns="" xmlns:a16="http://schemas.microsoft.com/office/drawing/2014/main" val="20001"/>
                    </a:ext>
                  </a:extLst>
                </a:gridCol>
                <a:gridCol w="1008000">
                  <a:extLst>
                    <a:ext uri="{9D8B030D-6E8A-4147-A177-3AD203B41FA5}">
                      <a16:colId xmlns="" xmlns:a16="http://schemas.microsoft.com/office/drawing/2014/main" val="20002"/>
                    </a:ext>
                  </a:extLst>
                </a:gridCol>
                <a:gridCol w="612000">
                  <a:extLst>
                    <a:ext uri="{9D8B030D-6E8A-4147-A177-3AD203B41FA5}">
                      <a16:colId xmlns="" xmlns:a16="http://schemas.microsoft.com/office/drawing/2014/main" val="20003"/>
                    </a:ext>
                  </a:extLst>
                </a:gridCol>
                <a:gridCol w="936000">
                  <a:extLst>
                    <a:ext uri="{9D8B030D-6E8A-4147-A177-3AD203B41FA5}">
                      <a16:colId xmlns="" xmlns:a16="http://schemas.microsoft.com/office/drawing/2014/main" val="20004"/>
                    </a:ext>
                  </a:extLst>
                </a:gridCol>
                <a:gridCol w="1008000">
                  <a:extLst>
                    <a:ext uri="{9D8B030D-6E8A-4147-A177-3AD203B41FA5}">
                      <a16:colId xmlns="" xmlns:a16="http://schemas.microsoft.com/office/drawing/2014/main" val="20005"/>
                    </a:ext>
                  </a:extLst>
                </a:gridCol>
                <a:gridCol w="612000">
                  <a:extLst>
                    <a:ext uri="{9D8B030D-6E8A-4147-A177-3AD203B41FA5}">
                      <a16:colId xmlns="" xmlns:a16="http://schemas.microsoft.com/office/drawing/2014/main" val="20006"/>
                    </a:ext>
                  </a:extLst>
                </a:gridCol>
                <a:gridCol w="936000">
                  <a:extLst>
                    <a:ext uri="{9D8B030D-6E8A-4147-A177-3AD203B41FA5}">
                      <a16:colId xmlns="" xmlns:a16="http://schemas.microsoft.com/office/drawing/2014/main" val="20007"/>
                    </a:ext>
                  </a:extLst>
                </a:gridCol>
                <a:gridCol w="1008000">
                  <a:extLst>
                    <a:ext uri="{9D8B030D-6E8A-4147-A177-3AD203B41FA5}">
                      <a16:colId xmlns="" xmlns:a16="http://schemas.microsoft.com/office/drawing/2014/main" val="20008"/>
                    </a:ext>
                  </a:extLst>
                </a:gridCol>
                <a:gridCol w="612000">
                  <a:extLst>
                    <a:ext uri="{9D8B030D-6E8A-4147-A177-3AD203B41FA5}">
                      <a16:colId xmlns="" xmlns:a16="http://schemas.microsoft.com/office/drawing/2014/main" val="20009"/>
                    </a:ext>
                  </a:extLst>
                </a:gridCol>
              </a:tblGrid>
              <a:tr h="209056">
                <a:tc>
                  <a:txBody>
                    <a:bodyPr/>
                    <a:lstStyle/>
                    <a:p>
                      <a:pPr algn="ctr" fontAlgn="auto" hangingPunct="1">
                        <a:spcAft>
                          <a:spcPts val="0"/>
                        </a:spcAft>
                      </a:pPr>
                      <a:r>
                        <a:rPr lang="nl-BE" sz="1400" b="1" dirty="0">
                          <a:solidFill>
                            <a:srgbClr val="000000"/>
                          </a:solidFill>
                          <a:latin typeface="Arial"/>
                          <a:ea typeface="Times New Roman"/>
                          <a:cs typeface="Times New Roman"/>
                        </a:rPr>
                        <a:t>Country</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Variable</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RER</a:t>
                      </a:r>
                      <a:r>
                        <a:rPr lang="nl-BE" sz="1400" b="1" baseline="-25000" dirty="0">
                          <a:solidFill>
                            <a:srgbClr val="000000"/>
                          </a:solidFill>
                          <a:latin typeface="Arial"/>
                          <a:ea typeface="Times New Roman"/>
                          <a:cs typeface="Times New Roman"/>
                        </a:rPr>
                        <a:t>t-1</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R</a:t>
                      </a:r>
                      <a:r>
                        <a:rPr lang="nl-BE" sz="1400" b="1" baseline="30000" dirty="0">
                          <a:solidFill>
                            <a:srgbClr val="000000"/>
                          </a:solidFill>
                          <a:latin typeface="Arial"/>
                          <a:ea typeface="Times New Roman"/>
                          <a:cs typeface="Times New Roman"/>
                        </a:rPr>
                        <a:t>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Variable</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SRER</a:t>
                      </a:r>
                      <a:r>
                        <a:rPr lang="nl-BE" sz="1400" b="1" baseline="-25000" dirty="0">
                          <a:solidFill>
                            <a:srgbClr val="000000"/>
                          </a:solidFill>
                          <a:latin typeface="Arial"/>
                          <a:ea typeface="Times New Roman"/>
                          <a:cs typeface="Times New Roman"/>
                        </a:rPr>
                        <a:t> t-1</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R</a:t>
                      </a:r>
                      <a:r>
                        <a:rPr lang="nl-BE" sz="1400" b="1" baseline="30000" dirty="0">
                          <a:solidFill>
                            <a:srgbClr val="000000"/>
                          </a:solidFill>
                          <a:latin typeface="Arial"/>
                          <a:ea typeface="Times New Roman"/>
                          <a:cs typeface="Times New Roman"/>
                        </a:rPr>
                        <a:t>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Variable</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SRER1</a:t>
                      </a:r>
                      <a:r>
                        <a:rPr lang="nl-BE" sz="1400" b="1" baseline="-25000" dirty="0">
                          <a:solidFill>
                            <a:srgbClr val="000000"/>
                          </a:solidFill>
                          <a:latin typeface="Arial"/>
                          <a:ea typeface="Times New Roman"/>
                          <a:cs typeface="Times New Roman"/>
                        </a:rPr>
                        <a:t> t-1</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Arial"/>
                          <a:ea typeface="Times New Roman"/>
                          <a:cs typeface="Times New Roman"/>
                        </a:rPr>
                        <a:t>R</a:t>
                      </a:r>
                      <a:r>
                        <a:rPr lang="nl-BE" sz="1400" b="1" baseline="30000" dirty="0">
                          <a:solidFill>
                            <a:srgbClr val="000000"/>
                          </a:solidFill>
                          <a:latin typeface="Arial"/>
                          <a:ea typeface="Times New Roman"/>
                          <a:cs typeface="Times New Roman"/>
                        </a:rPr>
                        <a:t>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224613">
                <a:tc rowSpan="4">
                  <a:txBody>
                    <a:bodyPr/>
                    <a:lstStyle/>
                    <a:p>
                      <a:pPr algn="ctr" fontAlgn="auto" hangingPunct="1">
                        <a:spcAft>
                          <a:spcPts val="0"/>
                        </a:spcAft>
                      </a:pPr>
                      <a:r>
                        <a:rPr lang="nl-BE" sz="1400" dirty="0">
                          <a:solidFill>
                            <a:srgbClr val="000000"/>
                          </a:solidFill>
                          <a:latin typeface="Arial"/>
                          <a:ea typeface="Times New Roman"/>
                          <a:cs typeface="Times New Roman"/>
                        </a:rPr>
                        <a:t>Argentina</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hangingPunct="0">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0.942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0.902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hangingPunct="0">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0.82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hangingPunct="0">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0.841</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0.777</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6000">
                <a:tc vMerge="1">
                  <a:txBody>
                    <a:bodyPr/>
                    <a:lstStyle/>
                    <a:p>
                      <a:endParaRPr lang="es-AR"/>
                    </a:p>
                  </a:txBody>
                  <a:tcPr/>
                </a:tc>
                <a:tc vMerge="1">
                  <a:txBody>
                    <a:bodyPr/>
                    <a:lstStyle/>
                    <a:p>
                      <a:endParaRPr lang="es-AR"/>
                    </a:p>
                  </a:txBody>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02"/>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03"/>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04"/>
                  </a:ext>
                </a:extLst>
              </a:tr>
              <a:tr h="36000">
                <a:tc rowSpan="3">
                  <a:txBody>
                    <a:bodyPr/>
                    <a:lstStyle/>
                    <a:p>
                      <a:pPr algn="ctr" fontAlgn="auto" hangingPunct="1">
                        <a:spcAft>
                          <a:spcPts val="0"/>
                        </a:spcAft>
                      </a:pPr>
                      <a:r>
                        <a:rPr lang="nl-BE" sz="1400" dirty="0">
                          <a:solidFill>
                            <a:srgbClr val="000000"/>
                          </a:solidFill>
                          <a:latin typeface="Arial"/>
                          <a:ea typeface="Times New Roman"/>
                          <a:cs typeface="Times New Roman"/>
                        </a:rPr>
                        <a:t>Brazil</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0.724</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0.94</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0.89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0.883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0.813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36000">
                <a:tc vMerge="1">
                  <a:txBody>
                    <a:bodyPr/>
                    <a:lstStyle/>
                    <a:p>
                      <a:endParaRPr lang="es-AR"/>
                    </a:p>
                  </a:txBody>
                  <a:tcPr/>
                </a:tc>
                <a:tc vMerge="1">
                  <a:txBody>
                    <a:bodyPr/>
                    <a:lstStyle/>
                    <a:p>
                      <a:endParaRPr lang="es-AR"/>
                    </a:p>
                  </a:txBody>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rowSpan="2">
                  <a:txBody>
                    <a:bodyPr/>
                    <a:lstStyle/>
                    <a:p>
                      <a:pPr marL="0" algn="ctr" rtl="0" eaLnBrk="1" fontAlgn="auto" latinLnBrk="0" hangingPunct="1">
                        <a:spcAft>
                          <a:spcPts val="0"/>
                        </a:spcAft>
                      </a:pPr>
                      <a:r>
                        <a:rPr kumimoji="0" lang="nl-BE" sz="1400" kern="1200" dirty="0">
                          <a:solidFill>
                            <a:srgbClr val="000000"/>
                          </a:solidFill>
                          <a:latin typeface="Arial"/>
                          <a:ea typeface="Times New Roman"/>
                          <a:cs typeface="Times New Roman"/>
                        </a:rPr>
                        <a:t>***</a:t>
                      </a:r>
                      <a:endParaRPr kumimoji="0" lang="es-AR" sz="1400" kern="1200" dirty="0">
                        <a:solidFill>
                          <a:srgbClr val="000000"/>
                        </a:solidFill>
                        <a:latin typeface="Arial"/>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06"/>
                  </a:ext>
                </a:extLst>
              </a:tr>
              <a:tr h="36000">
                <a:tc vMerge="1">
                  <a:txBody>
                    <a:bodyPr/>
                    <a:lstStyle/>
                    <a:p>
                      <a:endParaRPr lang="es-AR"/>
                    </a:p>
                  </a:txBody>
                  <a:tcPr/>
                </a:tc>
                <a:tc vMerge="1">
                  <a:txBody>
                    <a:bodyPr/>
                    <a:lstStyle/>
                    <a:p>
                      <a:endParaRPr lang="es-AR"/>
                    </a:p>
                  </a:txBody>
                  <a:tcPr/>
                </a:tc>
                <a:tc vMerge="1">
                  <a:txBody>
                    <a:bodyPr/>
                    <a:lstStyle/>
                    <a:p>
                      <a:pPr algn="ctr" fontAlgn="auto" hangingPunct="1">
                        <a:spcAft>
                          <a:spcPts val="0"/>
                        </a:spcAft>
                      </a:pPr>
                      <a:endParaRPr lang="es-AR" sz="11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pPr algn="ctr" fontAlgn="auto" hangingPunct="1">
                        <a:spcAft>
                          <a:spcPts val="0"/>
                        </a:spcAft>
                      </a:pPr>
                      <a:endParaRPr lang="nl-BE" sz="1100">
                        <a:solidFill>
                          <a:srgbClr val="000000"/>
                        </a:solidFill>
                        <a:latin typeface="Arial"/>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07"/>
                  </a:ext>
                </a:extLst>
              </a:tr>
              <a:tr h="36000">
                <a:tc rowSpan="4">
                  <a:txBody>
                    <a:bodyPr/>
                    <a:lstStyle/>
                    <a:p>
                      <a:pPr algn="ctr" fontAlgn="auto" hangingPunct="1">
                        <a:spcAft>
                          <a:spcPts val="0"/>
                        </a:spcAft>
                      </a:pPr>
                      <a:r>
                        <a:rPr lang="nl-BE" sz="1400">
                          <a:solidFill>
                            <a:srgbClr val="000000"/>
                          </a:solidFill>
                          <a:latin typeface="Arial"/>
                          <a:ea typeface="Times New Roman"/>
                          <a:cs typeface="Times New Roman"/>
                        </a:rPr>
                        <a:t>Colombia</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0.877</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0.77</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0.72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0.913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0.852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09"/>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10"/>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11"/>
                  </a:ext>
                </a:extLst>
              </a:tr>
              <a:tr h="36000">
                <a:tc rowSpan="4">
                  <a:txBody>
                    <a:bodyPr/>
                    <a:lstStyle/>
                    <a:p>
                      <a:pPr algn="ctr" fontAlgn="auto" hangingPunct="1">
                        <a:spcAft>
                          <a:spcPts val="0"/>
                        </a:spcAft>
                      </a:pPr>
                      <a:r>
                        <a:rPr lang="nl-BE" sz="1400">
                          <a:solidFill>
                            <a:srgbClr val="000000"/>
                          </a:solidFill>
                          <a:latin typeface="Arial"/>
                          <a:ea typeface="Times New Roman"/>
                          <a:cs typeface="Times New Roman"/>
                        </a:rPr>
                        <a:t>Chile</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0.844</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0.712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0.86</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0.73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a:solidFill>
                            <a:srgbClr val="000000"/>
                          </a:solidFill>
                          <a:latin typeface="Arial"/>
                          <a:ea typeface="Times New Roman"/>
                          <a:cs typeface="Times New Roman"/>
                        </a:rPr>
                        <a:t>SRER1</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0.885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a:solidFill>
                            <a:srgbClr val="000000"/>
                          </a:solidFill>
                          <a:latin typeface="Arial"/>
                          <a:ea typeface="Times New Roman"/>
                          <a:cs typeface="Times New Roman"/>
                        </a:rPr>
                        <a:t>0.786</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13"/>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14"/>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15"/>
                  </a:ext>
                </a:extLst>
              </a:tr>
              <a:tr h="36000">
                <a:tc rowSpan="4">
                  <a:txBody>
                    <a:bodyPr/>
                    <a:lstStyle/>
                    <a:p>
                      <a:pPr algn="ctr" fontAlgn="auto" hangingPunct="1">
                        <a:spcAft>
                          <a:spcPts val="0"/>
                        </a:spcAft>
                      </a:pPr>
                      <a:r>
                        <a:rPr lang="nl-BE" sz="1400">
                          <a:solidFill>
                            <a:srgbClr val="000000"/>
                          </a:solidFill>
                          <a:latin typeface="Arial"/>
                          <a:ea typeface="Times New Roman"/>
                          <a:cs typeface="Times New Roman"/>
                        </a:rPr>
                        <a:t>Costa Rica</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0.874</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0.765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0.82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0.824</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4">
                  <a:txBody>
                    <a:bodyPr/>
                    <a:lstStyle/>
                    <a:p>
                      <a:pPr algn="ctr" fontAlgn="auto" hangingPunct="1">
                        <a:spcAft>
                          <a:spcPts val="0"/>
                        </a:spcAft>
                      </a:pPr>
                      <a:r>
                        <a:rPr lang="nl-BE" sz="1400" dirty="0">
                          <a:solidFill>
                            <a:srgbClr val="000000"/>
                          </a:solidFill>
                          <a:latin typeface="Arial"/>
                          <a:ea typeface="Times New Roman"/>
                          <a:cs typeface="Times New Roman"/>
                        </a:rPr>
                        <a:t>0.696</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rowSpan="3">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17"/>
                  </a:ext>
                </a:extLst>
              </a:tr>
              <a:tr h="36000">
                <a:tc vMerge="1">
                  <a:txBody>
                    <a:bodyPr/>
                    <a:lstStyle/>
                    <a:p>
                      <a:endParaRPr lang="es-AR"/>
                    </a:p>
                  </a:txBody>
                  <a:tcPr/>
                </a:tc>
                <a:tc vMerge="1">
                  <a:txBody>
                    <a:bodyPr/>
                    <a:lstStyle/>
                    <a:p>
                      <a:endParaRPr lang="es-AR"/>
                    </a:p>
                  </a:txBody>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extLst>
                  <a:ext uri="{0D108BD9-81ED-4DB2-BD59-A6C34878D82A}">
                    <a16:rowId xmlns="" xmlns:a16="http://schemas.microsoft.com/office/drawing/2014/main" val="10018"/>
                  </a:ext>
                </a:extLst>
              </a:tr>
              <a:tr h="36000">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19"/>
                  </a:ext>
                </a:extLst>
              </a:tr>
              <a:tr h="36000">
                <a:tc rowSpan="2">
                  <a:txBody>
                    <a:bodyPr/>
                    <a:lstStyle/>
                    <a:p>
                      <a:pPr algn="ctr" fontAlgn="auto" hangingPunct="1">
                        <a:spcAft>
                          <a:spcPts val="0"/>
                        </a:spcAft>
                      </a:pPr>
                      <a:r>
                        <a:rPr lang="nl-BE" sz="1400">
                          <a:solidFill>
                            <a:srgbClr val="000000"/>
                          </a:solidFill>
                          <a:latin typeface="Arial"/>
                          <a:ea typeface="Times New Roman"/>
                          <a:cs typeface="Times New Roman"/>
                        </a:rPr>
                        <a:t>Ecuador</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0.893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0.797</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0.902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a:solidFill>
                            <a:srgbClr val="000000"/>
                          </a:solidFill>
                          <a:latin typeface="Arial"/>
                          <a:ea typeface="Times New Roman"/>
                          <a:cs typeface="Times New Roman"/>
                        </a:rPr>
                        <a:t>0.82</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a:solidFill>
                            <a:srgbClr val="000000"/>
                          </a:solidFill>
                          <a:latin typeface="Arial"/>
                          <a:ea typeface="Times New Roman"/>
                          <a:cs typeface="Times New Roman"/>
                        </a:rPr>
                        <a:t>***</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21"/>
                  </a:ext>
                </a:extLst>
              </a:tr>
              <a:tr h="36000">
                <a:tc rowSpan="2">
                  <a:txBody>
                    <a:bodyPr/>
                    <a:lstStyle/>
                    <a:p>
                      <a:pPr algn="ctr" fontAlgn="auto" hangingPunct="1">
                        <a:spcAft>
                          <a:spcPts val="0"/>
                        </a:spcAft>
                      </a:pPr>
                      <a:r>
                        <a:rPr lang="nl-BE" sz="1400">
                          <a:solidFill>
                            <a:srgbClr val="000000"/>
                          </a:solidFill>
                          <a:latin typeface="Arial"/>
                          <a:ea typeface="Times New Roman"/>
                          <a:cs typeface="Times New Roman"/>
                        </a:rPr>
                        <a:t>El Salvador</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0.703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0.815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0.683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23"/>
                  </a:ext>
                </a:extLst>
              </a:tr>
              <a:tr h="36000">
                <a:tc rowSpan="2">
                  <a:txBody>
                    <a:bodyPr/>
                    <a:lstStyle/>
                    <a:p>
                      <a:pPr algn="ctr" fontAlgn="auto" hangingPunct="1">
                        <a:spcAft>
                          <a:spcPts val="0"/>
                        </a:spcAft>
                      </a:pPr>
                      <a:r>
                        <a:rPr lang="nl-BE" sz="1400">
                          <a:solidFill>
                            <a:srgbClr val="000000"/>
                          </a:solidFill>
                          <a:latin typeface="Arial"/>
                          <a:ea typeface="Times New Roman"/>
                          <a:cs typeface="Times New Roman"/>
                        </a:rPr>
                        <a:t>Mexico</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0.872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0.759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a:solidFill>
                            <a:srgbClr val="000000"/>
                          </a:solidFill>
                          <a:latin typeface="Arial"/>
                          <a:ea typeface="Times New Roman"/>
                          <a:cs typeface="Times New Roman"/>
                        </a:rPr>
                        <a:t>0.8</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0.882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a:solidFill>
                            <a:srgbClr val="000000"/>
                          </a:solidFill>
                          <a:latin typeface="Arial"/>
                          <a:ea typeface="Times New Roman"/>
                          <a:cs typeface="Times New Roman"/>
                        </a:rPr>
                        <a:t>0.777</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4"/>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a:solidFill>
                            <a:srgbClr val="000000"/>
                          </a:solidFill>
                          <a:latin typeface="Arial"/>
                          <a:ea typeface="Times New Roman"/>
                          <a:cs typeface="Times New Roman"/>
                        </a:rPr>
                        <a:t>***</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a:solidFill>
                            <a:srgbClr val="000000"/>
                          </a:solidFill>
                          <a:latin typeface="Arial"/>
                          <a:ea typeface="Times New Roman"/>
                          <a:cs typeface="Times New Roman"/>
                        </a:rPr>
                        <a:t>***</a:t>
                      </a:r>
                      <a:endParaRPr lang="es-AR" sz="140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25"/>
                  </a:ext>
                </a:extLst>
              </a:tr>
              <a:tr h="36000">
                <a:tc rowSpan="2">
                  <a:txBody>
                    <a:bodyPr/>
                    <a:lstStyle/>
                    <a:p>
                      <a:pPr algn="ctr" fontAlgn="auto" hangingPunct="1">
                        <a:spcAft>
                          <a:spcPts val="0"/>
                        </a:spcAft>
                      </a:pPr>
                      <a:r>
                        <a:rPr lang="nl-BE" sz="1400">
                          <a:solidFill>
                            <a:srgbClr val="000000"/>
                          </a:solidFill>
                          <a:latin typeface="Arial"/>
                          <a:ea typeface="Times New Roman"/>
                          <a:cs typeface="Times New Roman"/>
                        </a:rPr>
                        <a:t>Peru</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0.82</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0.693</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0.87</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0.667</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0.489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6"/>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27"/>
                  </a:ext>
                </a:extLst>
              </a:tr>
              <a:tr h="36000">
                <a:tc rowSpan="2">
                  <a:txBody>
                    <a:bodyPr/>
                    <a:lstStyle/>
                    <a:p>
                      <a:pPr algn="ctr" fontAlgn="auto" hangingPunct="1">
                        <a:spcAft>
                          <a:spcPts val="0"/>
                        </a:spcAft>
                      </a:pPr>
                      <a:r>
                        <a:rPr lang="nl-BE" sz="1400">
                          <a:solidFill>
                            <a:srgbClr val="000000"/>
                          </a:solidFill>
                          <a:latin typeface="Arial"/>
                          <a:ea typeface="Times New Roman"/>
                          <a:cs typeface="Times New Roman"/>
                        </a:rPr>
                        <a:t>Uruguay</a:t>
                      </a:r>
                      <a:endParaRPr lang="es-AR" sz="140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0.856</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0.735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0.81</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0.728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0.56</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8"/>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29"/>
                  </a:ext>
                </a:extLst>
              </a:tr>
              <a:tr h="36000">
                <a:tc rowSpan="2">
                  <a:txBody>
                    <a:bodyPr/>
                    <a:lstStyle/>
                    <a:p>
                      <a:pPr algn="ctr" fontAlgn="auto" hangingPunct="1">
                        <a:spcAft>
                          <a:spcPts val="0"/>
                        </a:spcAft>
                      </a:pPr>
                      <a:r>
                        <a:rPr lang="nl-BE" sz="1400" dirty="0">
                          <a:solidFill>
                            <a:srgbClr val="000000"/>
                          </a:solidFill>
                          <a:latin typeface="Arial"/>
                          <a:ea typeface="Times New Roman"/>
                          <a:cs typeface="Times New Roman"/>
                        </a:rPr>
                        <a:t>Venezuela</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0.845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0.71</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0.86</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0.75</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rowSpan="2">
                  <a:txBody>
                    <a:bodyPr/>
                    <a:lstStyle/>
                    <a:p>
                      <a:pPr algn="ctr" fontAlgn="auto" hangingPunct="1">
                        <a:spcAft>
                          <a:spcPts val="0"/>
                        </a:spcAft>
                      </a:pPr>
                      <a:r>
                        <a:rPr lang="nl-BE" sz="1400" b="1" dirty="0">
                          <a:solidFill>
                            <a:srgbClr val="000000"/>
                          </a:solidFill>
                          <a:latin typeface="Arial"/>
                          <a:ea typeface="Times New Roman"/>
                          <a:cs typeface="Times New Roman"/>
                        </a:rPr>
                        <a:t>SRER1</a:t>
                      </a: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Arial"/>
                          <a:ea typeface="Times New Roman"/>
                          <a:cs typeface="Times New Roman"/>
                        </a:rPr>
                        <a:t>0.789</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2">
                  <a:txBody>
                    <a:bodyPr/>
                    <a:lstStyle/>
                    <a:p>
                      <a:pPr algn="ctr" fontAlgn="auto" hangingPunct="1">
                        <a:spcAft>
                          <a:spcPts val="0"/>
                        </a:spcAft>
                      </a:pPr>
                      <a:r>
                        <a:rPr lang="nl-BE" sz="1400" dirty="0">
                          <a:solidFill>
                            <a:srgbClr val="000000"/>
                          </a:solidFill>
                          <a:latin typeface="Arial"/>
                          <a:ea typeface="Times New Roman"/>
                          <a:cs typeface="Times New Roman"/>
                        </a:rPr>
                        <a:t>0.638</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extLst>
                  <a:ext uri="{0D108BD9-81ED-4DB2-BD59-A6C34878D82A}">
                    <a16:rowId xmlns="" xmlns:a16="http://schemas.microsoft.com/office/drawing/2014/main" val="10030"/>
                  </a:ext>
                </a:extLst>
              </a:tr>
              <a:tr h="36000">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chemeClr val="accent6">
                          <a:lumMod val="50000"/>
                        </a:schemeClr>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chemeClr val="accent6">
                          <a:lumMod val="50000"/>
                        </a:schemeClr>
                      </a:solidFill>
                      <a:prstDash val="solid"/>
                      <a:round/>
                      <a:headEnd type="none" w="med" len="med"/>
                      <a:tailEnd type="none" w="med" len="med"/>
                    </a:lnB>
                  </a:tcPr>
                </a:tc>
                <a:tc vMerge="1">
                  <a:txBody>
                    <a:bodyPr/>
                    <a:lstStyle/>
                    <a:p>
                      <a:endParaRPr lang="es-AR"/>
                    </a:p>
                  </a:txBody>
                  <a:tcPr/>
                </a:tc>
                <a:tc vMerge="1">
                  <a:txBody>
                    <a:bodyPr/>
                    <a:lstStyle/>
                    <a:p>
                      <a:endParaRPr lang="es-AR"/>
                    </a:p>
                  </a:txBody>
                  <a:tcPr/>
                </a:tc>
                <a:tc>
                  <a:txBody>
                    <a:bodyPr/>
                    <a:lstStyle/>
                    <a:p>
                      <a:pPr algn="ctr" fontAlgn="auto" hangingPunct="1">
                        <a:spcAft>
                          <a:spcPts val="0"/>
                        </a:spcAft>
                      </a:pPr>
                      <a:r>
                        <a:rPr lang="nl-BE" sz="1400" dirty="0">
                          <a:solidFill>
                            <a:srgbClr val="000000"/>
                          </a:solidFill>
                          <a:latin typeface="Arial"/>
                          <a:ea typeface="Times New Roman"/>
                          <a:cs typeface="Times New Roman"/>
                        </a:rPr>
                        <a:t>***</a:t>
                      </a: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38100" cap="flat" cmpd="sng" algn="ctr">
                      <a:solidFill>
                        <a:schemeClr val="accent6">
                          <a:lumMod val="50000"/>
                        </a:schemeClr>
                      </a:solidFill>
                      <a:prstDash val="solid"/>
                      <a:round/>
                      <a:headEnd type="none" w="med" len="med"/>
                      <a:tailEnd type="none" w="med" len="med"/>
                    </a:lnB>
                  </a:tcPr>
                </a:tc>
                <a:tc vMerge="1">
                  <a:txBody>
                    <a:bodyPr/>
                    <a:lstStyle/>
                    <a:p>
                      <a:endParaRPr lang="es-AR"/>
                    </a:p>
                  </a:txBody>
                  <a:tcPr/>
                </a:tc>
                <a:extLst>
                  <a:ext uri="{0D108BD9-81ED-4DB2-BD59-A6C34878D82A}">
                    <a16:rowId xmlns="" xmlns:a16="http://schemas.microsoft.com/office/drawing/2014/main" val="10031"/>
                  </a:ext>
                </a:extLst>
              </a:tr>
            </a:tbl>
          </a:graphicData>
        </a:graphic>
      </p:graphicFrame>
      <p:sp>
        <p:nvSpPr>
          <p:cNvPr id="5" name="Oval 4"/>
          <p:cNvSpPr/>
          <p:nvPr/>
        </p:nvSpPr>
        <p:spPr>
          <a:xfrm>
            <a:off x="2267744" y="1500174"/>
            <a:ext cx="785818" cy="428628"/>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Oval 5"/>
          <p:cNvSpPr/>
          <p:nvPr/>
        </p:nvSpPr>
        <p:spPr>
          <a:xfrm>
            <a:off x="2267744" y="4333606"/>
            <a:ext cx="785818" cy="42862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Oval 6"/>
          <p:cNvSpPr/>
          <p:nvPr/>
        </p:nvSpPr>
        <p:spPr>
          <a:xfrm>
            <a:off x="4783607" y="2000240"/>
            <a:ext cx="785818" cy="428628"/>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Oval 7"/>
          <p:cNvSpPr/>
          <p:nvPr/>
        </p:nvSpPr>
        <p:spPr>
          <a:xfrm>
            <a:off x="4783607" y="2461277"/>
            <a:ext cx="785818" cy="42862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Oval 8"/>
          <p:cNvSpPr/>
          <p:nvPr/>
        </p:nvSpPr>
        <p:spPr>
          <a:xfrm>
            <a:off x="7366395" y="5191793"/>
            <a:ext cx="785818" cy="43204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Oval 9"/>
          <p:cNvSpPr/>
          <p:nvPr/>
        </p:nvSpPr>
        <p:spPr>
          <a:xfrm>
            <a:off x="7385081" y="2445072"/>
            <a:ext cx="785818" cy="461037"/>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838200"/>
          </a:xfrm>
        </p:spPr>
        <p:txBody>
          <a:bodyPr/>
          <a:lstStyle/>
          <a:p>
            <a:pPr algn="ctr"/>
            <a:r>
              <a:rPr lang="en-US" dirty="0"/>
              <a:t>autoregressive model of order </a:t>
            </a:r>
            <a:r>
              <a:rPr lang="en-US" i="1" dirty="0"/>
              <a:t>p</a:t>
            </a:r>
            <a:endParaRPr lang="es-AR" dirty="0"/>
          </a:p>
        </p:txBody>
      </p:sp>
      <p:sp>
        <p:nvSpPr>
          <p:cNvPr id="12" name="Content Placeholder 11"/>
          <p:cNvSpPr>
            <a:spLocks noGrp="1"/>
          </p:cNvSpPr>
          <p:nvPr>
            <p:ph idx="1"/>
          </p:nvPr>
        </p:nvSpPr>
        <p:spPr>
          <a:xfrm>
            <a:off x="214282" y="1285860"/>
            <a:ext cx="8686800" cy="1731962"/>
          </a:xfrm>
        </p:spPr>
        <p:txBody>
          <a:bodyPr/>
          <a:lstStyle/>
          <a:p>
            <a:pPr algn="just"/>
            <a:r>
              <a:rPr lang="en-GB" dirty="0"/>
              <a:t>Lagged variables are theoretically justified when it is expected that there will be long lags between policy changes and their impacts</a:t>
            </a:r>
            <a:endParaRPr lang="es-AR" dirty="0"/>
          </a:p>
        </p:txBody>
      </p:sp>
      <p:sp>
        <p:nvSpPr>
          <p:cNvPr id="504837"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sp>
        <p:nvSpPr>
          <p:cNvPr id="504839"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pSp>
        <p:nvGrpSpPr>
          <p:cNvPr id="11" name="Group 10"/>
          <p:cNvGrpSpPr/>
          <p:nvPr/>
        </p:nvGrpSpPr>
        <p:grpSpPr>
          <a:xfrm>
            <a:off x="214282" y="3071810"/>
            <a:ext cx="8786875" cy="1666881"/>
            <a:chOff x="-1" y="1714489"/>
            <a:chExt cx="9001157" cy="1666881"/>
          </a:xfrm>
        </p:grpSpPr>
        <p:graphicFrame>
          <p:nvGraphicFramePr>
            <p:cNvPr id="504834" name="Object 2"/>
            <p:cNvGraphicFramePr>
              <a:graphicFrameLocks noChangeAspect="1"/>
            </p:cNvGraphicFramePr>
            <p:nvPr>
              <p:extLst>
                <p:ext uri="{D42A27DB-BD31-4B8C-83A1-F6EECF244321}">
                  <p14:modId xmlns:p14="http://schemas.microsoft.com/office/powerpoint/2010/main" val="628516501"/>
                </p:ext>
              </p:extLst>
            </p:nvPr>
          </p:nvGraphicFramePr>
          <p:xfrm>
            <a:off x="-1" y="1714489"/>
            <a:ext cx="2484761" cy="619126"/>
          </p:xfrm>
          <a:graphic>
            <a:graphicData uri="http://schemas.openxmlformats.org/presentationml/2006/ole">
              <mc:AlternateContent xmlns:mc="http://schemas.openxmlformats.org/markup-compatibility/2006">
                <mc:Choice xmlns:v="urn:schemas-microsoft-com:vml" Requires="v">
                  <p:oleObj spid="_x0000_s504998" name="Equation" r:id="rId4" imgW="914400" imgH="253800" progId="Equation.DSMT4">
                    <p:embed/>
                  </p:oleObj>
                </mc:Choice>
                <mc:Fallback>
                  <p:oleObj name="Equation" r:id="rId4" imgW="914400" imgH="25380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714489"/>
                          <a:ext cx="2484761" cy="619126"/>
                        </a:xfrm>
                        <a:prstGeom prst="rect">
                          <a:avLst/>
                        </a:prstGeom>
                        <a:noFill/>
                      </p:spPr>
                    </p:pic>
                  </p:oleObj>
                </mc:Fallback>
              </mc:AlternateContent>
            </a:graphicData>
          </a:graphic>
        </p:graphicFrame>
        <p:graphicFrame>
          <p:nvGraphicFramePr>
            <p:cNvPr id="504835" name="Object 3"/>
            <p:cNvGraphicFramePr>
              <a:graphicFrameLocks noChangeAspect="1"/>
            </p:cNvGraphicFramePr>
            <p:nvPr>
              <p:extLst>
                <p:ext uri="{D42A27DB-BD31-4B8C-83A1-F6EECF244321}">
                  <p14:modId xmlns:p14="http://schemas.microsoft.com/office/powerpoint/2010/main" val="2398254877"/>
                </p:ext>
              </p:extLst>
            </p:nvPr>
          </p:nvGraphicFramePr>
          <p:xfrm>
            <a:off x="0" y="2447192"/>
            <a:ext cx="2571736" cy="934178"/>
          </p:xfrm>
          <a:graphic>
            <a:graphicData uri="http://schemas.openxmlformats.org/presentationml/2006/ole">
              <mc:AlternateContent xmlns:mc="http://schemas.openxmlformats.org/markup-compatibility/2006">
                <mc:Choice xmlns:v="urn:schemas-microsoft-com:vml" Requires="v">
                  <p:oleObj spid="_x0000_s504999" name="Equation" r:id="rId6" imgW="1066680" imgH="431640" progId="Equation.DSMT4">
                    <p:embed/>
                  </p:oleObj>
                </mc:Choice>
                <mc:Fallback>
                  <p:oleObj name="Equation" r:id="rId6" imgW="1066680" imgH="431640" progId="Equation.DSMT4">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2447192"/>
                          <a:ext cx="2571736" cy="934178"/>
                        </a:xfrm>
                        <a:prstGeom prst="rect">
                          <a:avLst/>
                        </a:prstGeom>
                        <a:noFill/>
                      </p:spPr>
                    </p:pic>
                  </p:oleObj>
                </mc:Fallback>
              </mc:AlternateContent>
            </a:graphicData>
          </a:graphic>
        </p:graphicFrame>
        <p:graphicFrame>
          <p:nvGraphicFramePr>
            <p:cNvPr id="504838" name="Object 6"/>
            <p:cNvGraphicFramePr>
              <a:graphicFrameLocks noChangeAspect="1"/>
            </p:cNvGraphicFramePr>
            <p:nvPr>
              <p:extLst>
                <p:ext uri="{D42A27DB-BD31-4B8C-83A1-F6EECF244321}">
                  <p14:modId xmlns:p14="http://schemas.microsoft.com/office/powerpoint/2010/main" val="111297464"/>
                </p:ext>
              </p:extLst>
            </p:nvPr>
          </p:nvGraphicFramePr>
          <p:xfrm>
            <a:off x="3428992" y="1928802"/>
            <a:ext cx="5572164" cy="1001737"/>
          </p:xfrm>
          <a:graphic>
            <a:graphicData uri="http://schemas.openxmlformats.org/presentationml/2006/ole">
              <mc:AlternateContent xmlns:mc="http://schemas.openxmlformats.org/markup-compatibility/2006">
                <mc:Choice xmlns:v="urn:schemas-microsoft-com:vml" Requires="v">
                  <p:oleObj spid="_x0000_s505000" name="Equation" r:id="rId8" imgW="2362200" imgH="457200" progId="Equation.DSMT4">
                    <p:embed/>
                  </p:oleObj>
                </mc:Choice>
                <mc:Fallback>
                  <p:oleObj name="Equation" r:id="rId8" imgW="2362200" imgH="457200" progId="Equation.DSMT4">
                    <p:embed/>
                    <p:pic>
                      <p:nvPicPr>
                        <p:cNvPr id="0" name="Picture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428992" y="1928802"/>
                          <a:ext cx="5572164" cy="1001737"/>
                        </a:xfrm>
                        <a:prstGeom prst="rect">
                          <a:avLst/>
                        </a:prstGeom>
                        <a:noFill/>
                      </p:spPr>
                    </p:pic>
                  </p:oleObj>
                </mc:Fallback>
              </mc:AlternateContent>
            </a:graphicData>
          </a:graphic>
        </p:graphicFrame>
        <p:sp>
          <p:nvSpPr>
            <p:cNvPr id="10" name="Right Arrow 9"/>
            <p:cNvSpPr/>
            <p:nvPr/>
          </p:nvSpPr>
          <p:spPr>
            <a:xfrm>
              <a:off x="2707664" y="2357431"/>
              <a:ext cx="64294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sp>
        <p:nvSpPr>
          <p:cNvPr id="13" name="Content Placeholder 11"/>
          <p:cNvSpPr txBox="1">
            <a:spLocks/>
          </p:cNvSpPr>
          <p:nvPr/>
        </p:nvSpPr>
        <p:spPr>
          <a:xfrm>
            <a:off x="214282" y="4857760"/>
            <a:ext cx="8686800" cy="2000240"/>
          </a:xfrm>
          <a:prstGeom prst="rect">
            <a:avLst/>
          </a:prstGeom>
        </p:spPr>
        <p:txBody>
          <a:bodyPr vert="horz">
            <a:normAutofit fontScale="85000" lnSpcReduction="20000"/>
          </a:bodyPr>
          <a:lstStyle/>
          <a:p>
            <a:pPr marL="342900" lvl="0" indent="-342900" algn="just" eaLnBrk="1" fontAlgn="auto" hangingPunct="1">
              <a:spcBef>
                <a:spcPct val="20000"/>
              </a:spcBef>
              <a:spcAft>
                <a:spcPts val="0"/>
              </a:spcAft>
              <a:buClr>
                <a:schemeClr val="accent1"/>
              </a:buClr>
              <a:buSzPct val="70000"/>
              <a:buFont typeface="Wingdings 2"/>
              <a:buChar char=""/>
            </a:pPr>
            <a:r>
              <a:rPr kumimoji="0" lang="en-GB" sz="3200" b="0" i="0" u="none" strike="noStrike" kern="1200" cap="none" spc="0" normalizeH="0" baseline="0" noProof="0" dirty="0">
                <a:ln>
                  <a:noFill/>
                </a:ln>
                <a:solidFill>
                  <a:schemeClr val="tx2"/>
                </a:solidFill>
                <a:effectLst/>
                <a:uLnTx/>
                <a:uFillTx/>
                <a:latin typeface="+mn-lt"/>
                <a:ea typeface="+mn-ea"/>
                <a:cs typeface="+mn-cs"/>
              </a:rPr>
              <a:t>Lagrange Multiplier </a:t>
            </a:r>
            <a:r>
              <a:rPr lang="en-GB" sz="3200" baseline="0" dirty="0">
                <a:solidFill>
                  <a:schemeClr val="tx2"/>
                </a:solidFill>
                <a:latin typeface="+mn-lt"/>
              </a:rPr>
              <a:t>autoregressive test is applied sequentially to determine the level of </a:t>
            </a:r>
            <a:r>
              <a:rPr lang="en-GB" sz="3200" i="1" baseline="0" dirty="0">
                <a:solidFill>
                  <a:schemeClr val="tx2"/>
                </a:solidFill>
                <a:latin typeface="+mn-lt"/>
              </a:rPr>
              <a:t>p</a:t>
            </a:r>
            <a:r>
              <a:rPr lang="en-GB" sz="3200" baseline="0" dirty="0">
                <a:solidFill>
                  <a:schemeClr val="tx2"/>
                </a:solidFill>
                <a:latin typeface="+mn-lt"/>
              </a:rPr>
              <a:t>.</a:t>
            </a:r>
          </a:p>
          <a:p>
            <a:pPr marL="342900" lvl="0" indent="-342900" algn="just" eaLnBrk="1" fontAlgn="auto" hangingPunct="1">
              <a:spcBef>
                <a:spcPct val="20000"/>
              </a:spcBef>
              <a:spcAft>
                <a:spcPts val="0"/>
              </a:spcAft>
              <a:buClr>
                <a:schemeClr val="accent1"/>
              </a:buClr>
              <a:buSzPct val="70000"/>
              <a:buFont typeface="Wingdings 2"/>
              <a:buChar char=""/>
            </a:pPr>
            <a:r>
              <a:rPr lang="en-GB" sz="3200" baseline="0" dirty="0">
                <a:solidFill>
                  <a:schemeClr val="tx2"/>
                </a:solidFill>
                <a:latin typeface="+mn-lt"/>
              </a:rPr>
              <a:t>Crisis dummy variables have been added; one-off shocks might imply additional autoregressive levels, otherwise.</a:t>
            </a:r>
            <a:endParaRPr lang="es-AR" sz="3200" baseline="0" dirty="0">
              <a:solidFill>
                <a:schemeClr val="tx2"/>
              </a:solidFill>
              <a:latin typeface="+mn-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642942"/>
          </a:xfrm>
        </p:spPr>
        <p:txBody>
          <a:bodyPr>
            <a:normAutofit/>
          </a:bodyPr>
          <a:lstStyle/>
          <a:p>
            <a:pPr algn="ctr"/>
            <a:r>
              <a:rPr lang="en-GB" b="1" dirty="0"/>
              <a:t>AR estimated models: RER</a:t>
            </a:r>
            <a:endParaRPr lang="es-AR" dirty="0"/>
          </a:p>
        </p:txBody>
      </p:sp>
      <p:graphicFrame>
        <p:nvGraphicFramePr>
          <p:cNvPr id="4" name="Table 3"/>
          <p:cNvGraphicFramePr>
            <a:graphicFrameLocks noGrp="1"/>
          </p:cNvGraphicFramePr>
          <p:nvPr/>
        </p:nvGraphicFramePr>
        <p:xfrm>
          <a:off x="142841" y="1071546"/>
          <a:ext cx="9001159" cy="5257800"/>
        </p:xfrm>
        <a:graphic>
          <a:graphicData uri="http://schemas.openxmlformats.org/drawingml/2006/table">
            <a:tbl>
              <a:tblPr/>
              <a:tblGrid>
                <a:gridCol w="1053132">
                  <a:extLst>
                    <a:ext uri="{9D8B030D-6E8A-4147-A177-3AD203B41FA5}">
                      <a16:colId xmlns="" xmlns:a16="http://schemas.microsoft.com/office/drawing/2014/main" val="20000"/>
                    </a:ext>
                  </a:extLst>
                </a:gridCol>
                <a:gridCol w="729969">
                  <a:extLst>
                    <a:ext uri="{9D8B030D-6E8A-4147-A177-3AD203B41FA5}">
                      <a16:colId xmlns="" xmlns:a16="http://schemas.microsoft.com/office/drawing/2014/main" val="20001"/>
                    </a:ext>
                  </a:extLst>
                </a:gridCol>
                <a:gridCol w="729969">
                  <a:extLst>
                    <a:ext uri="{9D8B030D-6E8A-4147-A177-3AD203B41FA5}">
                      <a16:colId xmlns="" xmlns:a16="http://schemas.microsoft.com/office/drawing/2014/main" val="20002"/>
                    </a:ext>
                  </a:extLst>
                </a:gridCol>
                <a:gridCol w="729969">
                  <a:extLst>
                    <a:ext uri="{9D8B030D-6E8A-4147-A177-3AD203B41FA5}">
                      <a16:colId xmlns="" xmlns:a16="http://schemas.microsoft.com/office/drawing/2014/main" val="20003"/>
                    </a:ext>
                  </a:extLst>
                </a:gridCol>
                <a:gridCol w="729969">
                  <a:extLst>
                    <a:ext uri="{9D8B030D-6E8A-4147-A177-3AD203B41FA5}">
                      <a16:colId xmlns="" xmlns:a16="http://schemas.microsoft.com/office/drawing/2014/main" val="20004"/>
                    </a:ext>
                  </a:extLst>
                </a:gridCol>
                <a:gridCol w="729969">
                  <a:extLst>
                    <a:ext uri="{9D8B030D-6E8A-4147-A177-3AD203B41FA5}">
                      <a16:colId xmlns="" xmlns:a16="http://schemas.microsoft.com/office/drawing/2014/main" val="20005"/>
                    </a:ext>
                  </a:extLst>
                </a:gridCol>
                <a:gridCol w="729969">
                  <a:extLst>
                    <a:ext uri="{9D8B030D-6E8A-4147-A177-3AD203B41FA5}">
                      <a16:colId xmlns="" xmlns:a16="http://schemas.microsoft.com/office/drawing/2014/main" val="20006"/>
                    </a:ext>
                  </a:extLst>
                </a:gridCol>
                <a:gridCol w="729969">
                  <a:extLst>
                    <a:ext uri="{9D8B030D-6E8A-4147-A177-3AD203B41FA5}">
                      <a16:colId xmlns="" xmlns:a16="http://schemas.microsoft.com/office/drawing/2014/main" val="20007"/>
                    </a:ext>
                  </a:extLst>
                </a:gridCol>
                <a:gridCol w="729969">
                  <a:extLst>
                    <a:ext uri="{9D8B030D-6E8A-4147-A177-3AD203B41FA5}">
                      <a16:colId xmlns="" xmlns:a16="http://schemas.microsoft.com/office/drawing/2014/main" val="20008"/>
                    </a:ext>
                  </a:extLst>
                </a:gridCol>
                <a:gridCol w="729969">
                  <a:extLst>
                    <a:ext uri="{9D8B030D-6E8A-4147-A177-3AD203B41FA5}">
                      <a16:colId xmlns="" xmlns:a16="http://schemas.microsoft.com/office/drawing/2014/main" val="20009"/>
                    </a:ext>
                  </a:extLst>
                </a:gridCol>
                <a:gridCol w="701563">
                  <a:extLst>
                    <a:ext uri="{9D8B030D-6E8A-4147-A177-3AD203B41FA5}">
                      <a16:colId xmlns="" xmlns:a16="http://schemas.microsoft.com/office/drawing/2014/main" val="20010"/>
                    </a:ext>
                  </a:extLst>
                </a:gridCol>
                <a:gridCol w="676743">
                  <a:extLst>
                    <a:ext uri="{9D8B030D-6E8A-4147-A177-3AD203B41FA5}">
                      <a16:colId xmlns="" xmlns:a16="http://schemas.microsoft.com/office/drawing/2014/main" val="20011"/>
                    </a:ext>
                  </a:extLst>
                </a:gridCol>
              </a:tblGrid>
              <a:tr h="171842">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∆(E)</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∆(CPI)</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1</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2</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3</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4</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5</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6</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μ</a:t>
                      </a:r>
                      <a:r>
                        <a:rPr lang="nl-BE" sz="1500" b="1" baseline="-25000">
                          <a:solidFill>
                            <a:srgbClr val="000000"/>
                          </a:solidFill>
                          <a:latin typeface="Arial"/>
                          <a:ea typeface="Times New Roman"/>
                          <a:cs typeface="Times New Roman"/>
                        </a:rPr>
                        <a:t>7</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fontAlgn="auto" hangingPunct="1">
                        <a:spcAft>
                          <a:spcPts val="0"/>
                        </a:spcAft>
                      </a:pPr>
                      <a:r>
                        <a:rPr lang="nl-BE" sz="1500" b="1" dirty="0">
                          <a:solidFill>
                            <a:srgbClr val="000000"/>
                          </a:solidFill>
                          <a:latin typeface="Arial"/>
                          <a:ea typeface="Times New Roman"/>
                          <a:cs typeface="Times New Roman"/>
                        </a:rPr>
                        <a:t>Statistics</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AR"/>
                    </a:p>
                  </a:txBody>
                  <a:tcPr/>
                </a:tc>
                <a:extLst>
                  <a:ext uri="{0D108BD9-81ED-4DB2-BD59-A6C34878D82A}">
                    <a16:rowId xmlns="" xmlns:a16="http://schemas.microsoft.com/office/drawing/2014/main" val="10000"/>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ARGENTINA</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-14.54</a:t>
                      </a:r>
                      <a:endParaRPr lang="es-AR" sz="15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7.378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1.674</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-0.732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0.973</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1"/>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2.024</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BRAZIL</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-9.459</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2.63</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1.77</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-1.363</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0.706</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-0.27</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0.138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-0.127</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0.924</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3"/>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0.1</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COLOMBIA</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-7.656</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1.351</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-0.486</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0.876</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5"/>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2.41</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CHILE</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-8.76</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6.068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1.514</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-0.91</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0.322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-0.107</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0.867</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7"/>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dirty="0">
                          <a:solidFill>
                            <a:srgbClr val="000000"/>
                          </a:solidFill>
                          <a:latin typeface="Arial"/>
                          <a:ea typeface="Times New Roman"/>
                          <a:cs typeface="Times New Roman"/>
                        </a:rPr>
                        <a:t>LM</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0.488</a:t>
                      </a:r>
                      <a:endParaRPr lang="es-AR" sz="1500" dirty="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COSTA RICA</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-10.34</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10.838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1.562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-1.028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0.52</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-0.217</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0.885</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9"/>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0.017</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ECUADOR</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-9.873</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1.342</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-0.408</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0.936</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1"/>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dirty="0">
                          <a:solidFill>
                            <a:srgbClr val="000000"/>
                          </a:solidFill>
                          <a:latin typeface="Arial"/>
                          <a:ea typeface="Times New Roman"/>
                          <a:cs typeface="Times New Roman"/>
                        </a:rPr>
                        <a:t>LM</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0.156</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EL SALVADOR</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5.932</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0.856</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0.049</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0.905</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3"/>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2.606</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MEXICO</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-11.17</a:t>
                      </a:r>
                      <a:endParaRPr lang="es-AR" sz="15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1.879</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-1.578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0.944</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-0.485</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dirty="0">
                          <a:solidFill>
                            <a:srgbClr val="000000"/>
                          </a:solidFill>
                          <a:latin typeface="Arial"/>
                          <a:ea typeface="Times New Roman"/>
                          <a:cs typeface="Times New Roman"/>
                        </a:rPr>
                        <a:t>0.159</a:t>
                      </a:r>
                      <a:endParaRPr lang="es-AR" sz="1500" dirty="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0.941</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5"/>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2.443</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PERU</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-12.44</a:t>
                      </a:r>
                      <a:endParaRPr lang="es-AR" sz="15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10.68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1.658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-1.211</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0.397</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0.924</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7"/>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0.934</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171842">
                <a:tc rowSpan="2">
                  <a:txBody>
                    <a:bodyPr/>
                    <a:lstStyle/>
                    <a:p>
                      <a:pPr algn="ctr" fontAlgn="auto" hangingPunct="1">
                        <a:spcAft>
                          <a:spcPts val="0"/>
                        </a:spcAft>
                      </a:pPr>
                      <a:r>
                        <a:rPr lang="nl-BE" sz="1300" b="1" dirty="0">
                          <a:solidFill>
                            <a:srgbClr val="000000"/>
                          </a:solidFill>
                          <a:latin typeface="Arial"/>
                          <a:ea typeface="Times New Roman"/>
                          <a:cs typeface="Times New Roman"/>
                        </a:rPr>
                        <a:t>URUGUAY</a:t>
                      </a:r>
                      <a:endParaRPr lang="es-AR" sz="13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-10.37</a:t>
                      </a:r>
                      <a:endParaRPr lang="es-AR" sz="15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4.698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1.503</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-0.961</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0.456</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-0.133</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0.853</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9"/>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dirty="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0.396</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171842">
                <a:tc rowSpan="2">
                  <a:txBody>
                    <a:bodyPr/>
                    <a:lstStyle/>
                    <a:p>
                      <a:pPr algn="ctr" fontAlgn="auto" hangingPunct="1">
                        <a:spcAft>
                          <a:spcPts val="0"/>
                        </a:spcAft>
                      </a:pPr>
                      <a:r>
                        <a:rPr lang="nl-BE" sz="1200" b="1" dirty="0">
                          <a:solidFill>
                            <a:srgbClr val="000000"/>
                          </a:solidFill>
                          <a:latin typeface="Arial"/>
                          <a:ea typeface="Times New Roman"/>
                          <a:cs typeface="Times New Roman"/>
                        </a:rPr>
                        <a:t>VENEZUELA</a:t>
                      </a:r>
                      <a:endParaRPr lang="es-AR" sz="1200" dirty="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-6.381</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1.348</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-0.719</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0.334</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-0.116</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500" dirty="0">
                        <a:latin typeface="Calibri"/>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b="1">
                          <a:solidFill>
                            <a:srgbClr val="000000"/>
                          </a:solidFill>
                          <a:latin typeface="Arial"/>
                          <a:ea typeface="Times New Roman"/>
                          <a:cs typeface="Times New Roman"/>
                        </a:rPr>
                        <a:t>R2</a:t>
                      </a:r>
                      <a:endParaRPr lang="es-AR" sz="1500">
                        <a:latin typeface="Times New Roman"/>
                        <a:ea typeface="Times New Roman"/>
                        <a:cs typeface="Times New Roman"/>
                      </a:endParaRPr>
                    </a:p>
                  </a:txBody>
                  <a:tcPr marL="28911" marR="28911"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500">
                          <a:solidFill>
                            <a:srgbClr val="000000"/>
                          </a:solidFill>
                          <a:latin typeface="Arial"/>
                          <a:ea typeface="Times New Roman"/>
                          <a:cs typeface="Times New Roman"/>
                        </a:rPr>
                        <a:t>0.837</a:t>
                      </a:r>
                      <a:endParaRPr lang="es-AR" sz="150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1"/>
                  </a:ext>
                </a:extLst>
              </a:tr>
              <a:tr h="171842">
                <a:tc vMerge="1">
                  <a:txBody>
                    <a:bodyPr/>
                    <a:lstStyle/>
                    <a:p>
                      <a:endParaRPr lang="es-AR"/>
                    </a:p>
                  </a:txBody>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a:solidFill>
                            <a:srgbClr val="000000"/>
                          </a:solidFill>
                          <a:latin typeface="Arial"/>
                          <a:ea typeface="Times New Roman"/>
                          <a:cs typeface="Times New Roman"/>
                        </a:rPr>
                        <a:t>***</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a:t>
                      </a:r>
                      <a:endParaRPr lang="es-AR" sz="1500" dirty="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500">
                        <a:latin typeface="Calibri"/>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b="1">
                          <a:solidFill>
                            <a:srgbClr val="000000"/>
                          </a:solidFill>
                          <a:latin typeface="Arial"/>
                          <a:ea typeface="Times New Roman"/>
                          <a:cs typeface="Times New Roman"/>
                        </a:rPr>
                        <a:t>LM</a:t>
                      </a:r>
                      <a:endParaRPr lang="es-AR" sz="1500">
                        <a:latin typeface="Times New Roman"/>
                        <a:ea typeface="Times New Roman"/>
                        <a:cs typeface="Times New Roman"/>
                      </a:endParaRPr>
                    </a:p>
                  </a:txBody>
                  <a:tcPr marL="28911" marR="28911"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500" dirty="0">
                          <a:solidFill>
                            <a:srgbClr val="000000"/>
                          </a:solidFill>
                          <a:latin typeface="Arial"/>
                          <a:ea typeface="Times New Roman"/>
                          <a:cs typeface="Times New Roman"/>
                        </a:rPr>
                        <a:t>1.112</a:t>
                      </a:r>
                      <a:endParaRPr lang="es-AR" sz="1500" dirty="0">
                        <a:latin typeface="Times New Roman"/>
                        <a:ea typeface="Times New Roman"/>
                        <a:cs typeface="Times New Roman"/>
                      </a:endParaRPr>
                    </a:p>
                  </a:txBody>
                  <a:tcPr marL="28911" marR="2891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bl>
          </a:graphicData>
        </a:graphic>
      </p:graphicFrame>
      <p:sp>
        <p:nvSpPr>
          <p:cNvPr id="5" name="Oval 4"/>
          <p:cNvSpPr/>
          <p:nvPr/>
        </p:nvSpPr>
        <p:spPr>
          <a:xfrm>
            <a:off x="2540292" y="1071546"/>
            <a:ext cx="920144" cy="2928958"/>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Oval 5"/>
          <p:cNvSpPr/>
          <p:nvPr/>
        </p:nvSpPr>
        <p:spPr>
          <a:xfrm>
            <a:off x="2643174" y="4429132"/>
            <a:ext cx="817262" cy="1928826"/>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Oval 6"/>
          <p:cNvSpPr/>
          <p:nvPr/>
        </p:nvSpPr>
        <p:spPr>
          <a:xfrm>
            <a:off x="3275856" y="1071546"/>
            <a:ext cx="938954" cy="292895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Oval 7"/>
          <p:cNvSpPr/>
          <p:nvPr/>
        </p:nvSpPr>
        <p:spPr>
          <a:xfrm>
            <a:off x="3357554" y="4429132"/>
            <a:ext cx="857256" cy="1928826"/>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Oval 8"/>
          <p:cNvSpPr/>
          <p:nvPr/>
        </p:nvSpPr>
        <p:spPr>
          <a:xfrm>
            <a:off x="4214810" y="4386688"/>
            <a:ext cx="571504" cy="581028"/>
          </a:xfrm>
          <a:prstGeom prst="ellipse">
            <a:avLst/>
          </a:prstGeom>
          <a:noFill/>
          <a:ln w="317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Oval 9"/>
          <p:cNvSpPr/>
          <p:nvPr/>
        </p:nvSpPr>
        <p:spPr>
          <a:xfrm>
            <a:off x="4214810" y="1643050"/>
            <a:ext cx="571504" cy="581028"/>
          </a:xfrm>
          <a:prstGeom prst="ellipse">
            <a:avLst/>
          </a:prstGeom>
          <a:noFill/>
          <a:ln w="31750">
            <a:solidFill>
              <a:srgbClr val="FF33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838200"/>
          </a:xfrm>
        </p:spPr>
        <p:txBody>
          <a:bodyPr/>
          <a:lstStyle/>
          <a:p>
            <a:pPr algn="ctr"/>
            <a:r>
              <a:rPr lang="es-AR" dirty="0" err="1"/>
              <a:t>Estimated</a:t>
            </a:r>
            <a:r>
              <a:rPr lang="es-AR" dirty="0"/>
              <a:t> </a:t>
            </a:r>
            <a:r>
              <a:rPr lang="es-AR" dirty="0" err="1"/>
              <a:t>models</a:t>
            </a:r>
            <a:endParaRPr lang="es-AR" dirty="0"/>
          </a:p>
        </p:txBody>
      </p:sp>
      <p:sp>
        <p:nvSpPr>
          <p:cNvPr id="3" name="Content Placeholder 2"/>
          <p:cNvSpPr>
            <a:spLocks noGrp="1"/>
          </p:cNvSpPr>
          <p:nvPr>
            <p:ph idx="1"/>
          </p:nvPr>
        </p:nvSpPr>
        <p:spPr>
          <a:xfrm>
            <a:off x="0" y="1554162"/>
            <a:ext cx="9144000" cy="4525963"/>
          </a:xfrm>
        </p:spPr>
        <p:txBody>
          <a:bodyPr/>
          <a:lstStyle/>
          <a:p>
            <a:pPr>
              <a:lnSpc>
                <a:spcPct val="150000"/>
              </a:lnSpc>
            </a:pPr>
            <a:r>
              <a:rPr lang="es-AR" dirty="0"/>
              <a:t>Nominal </a:t>
            </a:r>
            <a:r>
              <a:rPr lang="es-AR" dirty="0" err="1"/>
              <a:t>devaluations</a:t>
            </a:r>
            <a:r>
              <a:rPr lang="es-AR" dirty="0"/>
              <a:t>, reduce RER </a:t>
            </a:r>
            <a:r>
              <a:rPr lang="es-AR" dirty="0" err="1"/>
              <a:t>Misalignments</a:t>
            </a:r>
            <a:endParaRPr lang="es-AR" dirty="0"/>
          </a:p>
          <a:p>
            <a:pPr>
              <a:lnSpc>
                <a:spcPct val="150000"/>
              </a:lnSpc>
            </a:pPr>
            <a:r>
              <a:rPr lang="es-AR" dirty="0"/>
              <a:t>AR(1) </a:t>
            </a:r>
            <a:r>
              <a:rPr lang="es-AR" dirty="0" err="1"/>
              <a:t>coefficient</a:t>
            </a:r>
            <a:r>
              <a:rPr lang="es-AR" dirty="0"/>
              <a:t> </a:t>
            </a:r>
            <a:r>
              <a:rPr lang="es-AR" dirty="0" err="1"/>
              <a:t>higher</a:t>
            </a:r>
            <a:r>
              <a:rPr lang="es-AR" dirty="0"/>
              <a:t> </a:t>
            </a:r>
            <a:r>
              <a:rPr lang="es-AR" dirty="0" err="1"/>
              <a:t>than</a:t>
            </a:r>
            <a:r>
              <a:rPr lang="es-AR" dirty="0"/>
              <a:t> </a:t>
            </a:r>
            <a:r>
              <a:rPr lang="es-AR" dirty="0" err="1"/>
              <a:t>one</a:t>
            </a:r>
            <a:r>
              <a:rPr lang="es-AR" dirty="0"/>
              <a:t>, in general</a:t>
            </a:r>
          </a:p>
          <a:p>
            <a:pPr>
              <a:lnSpc>
                <a:spcPct val="150000"/>
              </a:lnSpc>
            </a:pPr>
            <a:r>
              <a:rPr lang="es-AR" dirty="0"/>
              <a:t>AR(2) </a:t>
            </a:r>
            <a:r>
              <a:rPr lang="es-AR" dirty="0" err="1"/>
              <a:t>coefficient</a:t>
            </a:r>
            <a:r>
              <a:rPr lang="es-AR" dirty="0"/>
              <a:t>, </a:t>
            </a:r>
            <a:r>
              <a:rPr lang="es-AR" dirty="0" err="1"/>
              <a:t>negative</a:t>
            </a:r>
            <a:r>
              <a:rPr lang="es-AR" dirty="0"/>
              <a:t> in general</a:t>
            </a:r>
          </a:p>
          <a:p>
            <a:pPr>
              <a:lnSpc>
                <a:spcPct val="150000"/>
              </a:lnSpc>
            </a:pPr>
            <a:r>
              <a:rPr lang="es-AR" dirty="0"/>
              <a:t>AR(1) and (2) </a:t>
            </a:r>
            <a:r>
              <a:rPr lang="es-AR" dirty="0" err="1"/>
              <a:t>imply</a:t>
            </a:r>
            <a:r>
              <a:rPr lang="es-AR" dirty="0"/>
              <a:t> </a:t>
            </a:r>
            <a:r>
              <a:rPr lang="es-AR" dirty="0" err="1"/>
              <a:t>an</a:t>
            </a:r>
            <a:r>
              <a:rPr lang="es-AR" dirty="0"/>
              <a:t> </a:t>
            </a:r>
            <a:r>
              <a:rPr lang="es-AR" b="1" dirty="0"/>
              <a:t>Up and Down</a:t>
            </a:r>
            <a:r>
              <a:rPr lang="es-AR" dirty="0"/>
              <a:t> </a:t>
            </a:r>
            <a:r>
              <a:rPr lang="es-AR" dirty="0" err="1"/>
              <a:t>adjustment</a:t>
            </a:r>
            <a:r>
              <a:rPr lang="es-AR" dirty="0"/>
              <a:t> </a:t>
            </a:r>
            <a:r>
              <a:rPr lang="es-AR" dirty="0" err="1"/>
              <a:t>process</a:t>
            </a:r>
            <a:r>
              <a:rPr lang="es-AR" dirty="0"/>
              <a:t> (</a:t>
            </a:r>
            <a:r>
              <a:rPr lang="es-AR" dirty="0" err="1"/>
              <a:t>overshooting</a:t>
            </a:r>
            <a:r>
              <a:rPr lang="es-AR" dirty="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7906" name="Picture 2"/>
          <p:cNvPicPr>
            <a:picLocks noChangeAspect="1" noChangeArrowheads="1"/>
          </p:cNvPicPr>
          <p:nvPr/>
        </p:nvPicPr>
        <p:blipFill>
          <a:blip r:embed="rId3"/>
          <a:srcRect/>
          <a:stretch>
            <a:fillRect/>
          </a:stretch>
        </p:blipFill>
        <p:spPr bwMode="auto">
          <a:xfrm>
            <a:off x="357158" y="1071546"/>
            <a:ext cx="8429684" cy="5643602"/>
          </a:xfrm>
          <a:prstGeom prst="rect">
            <a:avLst/>
          </a:prstGeom>
          <a:noFill/>
          <a:ln w="9525">
            <a:noFill/>
            <a:miter lim="800000"/>
            <a:headEnd/>
            <a:tailEnd/>
          </a:ln>
          <a:effectLst/>
        </p:spPr>
      </p:pic>
      <p:sp>
        <p:nvSpPr>
          <p:cNvPr id="5" name="Title 4"/>
          <p:cNvSpPr>
            <a:spLocks noGrp="1"/>
          </p:cNvSpPr>
          <p:nvPr>
            <p:ph type="title"/>
          </p:nvPr>
        </p:nvSpPr>
        <p:spPr>
          <a:xfrm>
            <a:off x="0" y="203622"/>
            <a:ext cx="9144000" cy="838200"/>
          </a:xfrm>
        </p:spPr>
        <p:txBody>
          <a:bodyPr>
            <a:normAutofit/>
          </a:bodyPr>
          <a:lstStyle/>
          <a:p>
            <a:pPr algn="ctr"/>
            <a:r>
              <a:rPr lang="es-AR" dirty="0"/>
              <a:t>Impulse Response </a:t>
            </a:r>
            <a:r>
              <a:rPr lang="es-AR" dirty="0" err="1"/>
              <a:t>Functions</a:t>
            </a:r>
            <a:r>
              <a:rPr lang="es-AR" dirty="0"/>
              <a:t>: RER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1908"/>
            <a:ext cx="9144000" cy="838200"/>
          </a:xfrm>
        </p:spPr>
        <p:txBody>
          <a:bodyPr/>
          <a:lstStyle/>
          <a:p>
            <a:pPr algn="ctr"/>
            <a:r>
              <a:rPr lang="en-GB" b="1" dirty="0"/>
              <a:t>AR estimated models: SRER</a:t>
            </a:r>
            <a:endParaRPr lang="es-AR" dirty="0"/>
          </a:p>
        </p:txBody>
      </p:sp>
      <p:graphicFrame>
        <p:nvGraphicFramePr>
          <p:cNvPr id="4" name="Table 3"/>
          <p:cNvGraphicFramePr>
            <a:graphicFrameLocks noGrp="1"/>
          </p:cNvGraphicFramePr>
          <p:nvPr>
            <p:extLst>
              <p:ext uri="{D42A27DB-BD31-4B8C-83A1-F6EECF244321}">
                <p14:modId xmlns:p14="http://schemas.microsoft.com/office/powerpoint/2010/main" val="1534969195"/>
              </p:ext>
            </p:extLst>
          </p:nvPr>
        </p:nvGraphicFramePr>
        <p:xfrm>
          <a:off x="107504" y="1403988"/>
          <a:ext cx="8858314" cy="4907280"/>
        </p:xfrm>
        <a:graphic>
          <a:graphicData uri="http://schemas.openxmlformats.org/drawingml/2006/table">
            <a:tbl>
              <a:tblPr/>
              <a:tblGrid>
                <a:gridCol w="895696">
                  <a:extLst>
                    <a:ext uri="{9D8B030D-6E8A-4147-A177-3AD203B41FA5}">
                      <a16:colId xmlns="" xmlns:a16="http://schemas.microsoft.com/office/drawing/2014/main" val="20000"/>
                    </a:ext>
                  </a:extLst>
                </a:gridCol>
                <a:gridCol w="680318">
                  <a:extLst>
                    <a:ext uri="{9D8B030D-6E8A-4147-A177-3AD203B41FA5}">
                      <a16:colId xmlns="" xmlns:a16="http://schemas.microsoft.com/office/drawing/2014/main" val="20001"/>
                    </a:ext>
                  </a:extLst>
                </a:gridCol>
                <a:gridCol w="680318">
                  <a:extLst>
                    <a:ext uri="{9D8B030D-6E8A-4147-A177-3AD203B41FA5}">
                      <a16:colId xmlns="" xmlns:a16="http://schemas.microsoft.com/office/drawing/2014/main" val="20002"/>
                    </a:ext>
                  </a:extLst>
                </a:gridCol>
                <a:gridCol w="680318">
                  <a:extLst>
                    <a:ext uri="{9D8B030D-6E8A-4147-A177-3AD203B41FA5}">
                      <a16:colId xmlns="" xmlns:a16="http://schemas.microsoft.com/office/drawing/2014/main" val="20003"/>
                    </a:ext>
                  </a:extLst>
                </a:gridCol>
                <a:gridCol w="680318">
                  <a:extLst>
                    <a:ext uri="{9D8B030D-6E8A-4147-A177-3AD203B41FA5}">
                      <a16:colId xmlns="" xmlns:a16="http://schemas.microsoft.com/office/drawing/2014/main" val="20004"/>
                    </a:ext>
                  </a:extLst>
                </a:gridCol>
                <a:gridCol w="680318">
                  <a:extLst>
                    <a:ext uri="{9D8B030D-6E8A-4147-A177-3AD203B41FA5}">
                      <a16:colId xmlns="" xmlns:a16="http://schemas.microsoft.com/office/drawing/2014/main" val="20005"/>
                    </a:ext>
                  </a:extLst>
                </a:gridCol>
                <a:gridCol w="680318">
                  <a:extLst>
                    <a:ext uri="{9D8B030D-6E8A-4147-A177-3AD203B41FA5}">
                      <a16:colId xmlns="" xmlns:a16="http://schemas.microsoft.com/office/drawing/2014/main" val="20006"/>
                    </a:ext>
                  </a:extLst>
                </a:gridCol>
                <a:gridCol w="680318">
                  <a:extLst>
                    <a:ext uri="{9D8B030D-6E8A-4147-A177-3AD203B41FA5}">
                      <a16:colId xmlns="" xmlns:a16="http://schemas.microsoft.com/office/drawing/2014/main" val="20007"/>
                    </a:ext>
                  </a:extLst>
                </a:gridCol>
                <a:gridCol w="680318">
                  <a:extLst>
                    <a:ext uri="{9D8B030D-6E8A-4147-A177-3AD203B41FA5}">
                      <a16:colId xmlns="" xmlns:a16="http://schemas.microsoft.com/office/drawing/2014/main" val="20008"/>
                    </a:ext>
                  </a:extLst>
                </a:gridCol>
                <a:gridCol w="680318">
                  <a:extLst>
                    <a:ext uri="{9D8B030D-6E8A-4147-A177-3AD203B41FA5}">
                      <a16:colId xmlns="" xmlns:a16="http://schemas.microsoft.com/office/drawing/2014/main" val="20009"/>
                    </a:ext>
                  </a:extLst>
                </a:gridCol>
                <a:gridCol w="574281">
                  <a:extLst>
                    <a:ext uri="{9D8B030D-6E8A-4147-A177-3AD203B41FA5}">
                      <a16:colId xmlns="" xmlns:a16="http://schemas.microsoft.com/office/drawing/2014/main" val="20010"/>
                    </a:ext>
                  </a:extLst>
                </a:gridCol>
                <a:gridCol w="773347">
                  <a:extLst>
                    <a:ext uri="{9D8B030D-6E8A-4147-A177-3AD203B41FA5}">
                      <a16:colId xmlns="" xmlns:a16="http://schemas.microsoft.com/office/drawing/2014/main" val="20011"/>
                    </a:ext>
                  </a:extLst>
                </a:gridCol>
                <a:gridCol w="492128">
                  <a:extLst>
                    <a:ext uri="{9D8B030D-6E8A-4147-A177-3AD203B41FA5}">
                      <a16:colId xmlns="" xmlns:a16="http://schemas.microsoft.com/office/drawing/2014/main" val="20012"/>
                    </a:ext>
                  </a:extLst>
                </a:gridCol>
              </a:tblGrid>
              <a:tr h="151863">
                <a:tc>
                  <a:txBody>
                    <a:bodyPr/>
                    <a:lstStyle/>
                    <a:p>
                      <a:endParaRPr lang="es-AR" sz="12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nl-BE" sz="1400" b="1" kern="1200" dirty="0">
                          <a:solidFill>
                            <a:srgbClr val="000000"/>
                          </a:solidFill>
                          <a:latin typeface="+mn-lt"/>
                          <a:ea typeface="Times New Roman"/>
                          <a:cs typeface="Times New Roman"/>
                        </a:rPr>
                        <a:t>%∆(E)</a:t>
                      </a:r>
                      <a:endParaRPr kumimoji="0" lang="es-AR" sz="1400" kern="1200" dirty="0">
                        <a:solidFill>
                          <a:schemeClr val="tx1"/>
                        </a:solidFill>
                        <a:latin typeface="+mn-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%∆(CPI)</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μ</a:t>
                      </a:r>
                      <a:r>
                        <a:rPr lang="nl-BE" sz="1400" b="1" baseline="-25000" dirty="0">
                          <a:solidFill>
                            <a:srgbClr val="000000"/>
                          </a:solidFill>
                          <a:latin typeface="+mj-lt"/>
                          <a:ea typeface="Times New Roman"/>
                          <a:cs typeface="Times New Roman"/>
                        </a:rPr>
                        <a:t>1</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μ</a:t>
                      </a:r>
                      <a:r>
                        <a:rPr lang="nl-BE" sz="1400" b="1" baseline="-25000" dirty="0">
                          <a:solidFill>
                            <a:srgbClr val="000000"/>
                          </a:solidFill>
                          <a:latin typeface="+mj-lt"/>
                          <a:ea typeface="Times New Roman"/>
                          <a:cs typeface="Times New Roman"/>
                        </a:rPr>
                        <a:t>2</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μ</a:t>
                      </a:r>
                      <a:r>
                        <a:rPr lang="nl-BE" sz="1400" b="1" baseline="-25000" dirty="0">
                          <a:solidFill>
                            <a:srgbClr val="000000"/>
                          </a:solidFill>
                          <a:latin typeface="+mj-lt"/>
                          <a:ea typeface="Times New Roman"/>
                          <a:cs typeface="Times New Roman"/>
                        </a:rPr>
                        <a:t>3</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μ</a:t>
                      </a:r>
                      <a:r>
                        <a:rPr lang="nl-BE" sz="1400" b="1" baseline="-25000" dirty="0">
                          <a:solidFill>
                            <a:srgbClr val="000000"/>
                          </a:solidFill>
                          <a:latin typeface="+mj-lt"/>
                          <a:ea typeface="Times New Roman"/>
                          <a:cs typeface="Times New Roman"/>
                        </a:rPr>
                        <a:t>4</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μ</a:t>
                      </a:r>
                      <a:r>
                        <a:rPr lang="nl-BE" sz="1400" b="1" baseline="-25000" dirty="0">
                          <a:solidFill>
                            <a:srgbClr val="000000"/>
                          </a:solidFill>
                          <a:latin typeface="+mj-lt"/>
                          <a:ea typeface="Times New Roman"/>
                          <a:cs typeface="Times New Roman"/>
                        </a:rPr>
                        <a:t>5</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i</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ii</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b="1" dirty="0">
                          <a:solidFill>
                            <a:srgbClr val="000000"/>
                          </a:solidFill>
                          <a:latin typeface="+mj-lt"/>
                          <a:ea typeface="Times New Roman"/>
                          <a:cs typeface="Times New Roman"/>
                        </a:rPr>
                        <a:t>iii</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fontAlgn="auto" hangingPunct="1">
                        <a:spcAft>
                          <a:spcPts val="0"/>
                        </a:spcAft>
                      </a:pPr>
                      <a:r>
                        <a:rPr lang="nl-BE" sz="1200" b="1">
                          <a:solidFill>
                            <a:srgbClr val="000000"/>
                          </a:solidFill>
                          <a:latin typeface="+mj-lt"/>
                          <a:ea typeface="Times New Roman"/>
                          <a:cs typeface="Times New Roman"/>
                        </a:rPr>
                        <a:t>Statistics</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AR"/>
                    </a:p>
                  </a:txBody>
                  <a:tcPr/>
                </a:tc>
                <a:extLst>
                  <a:ext uri="{0D108BD9-81ED-4DB2-BD59-A6C34878D82A}">
                    <a16:rowId xmlns="" xmlns:a16="http://schemas.microsoft.com/office/drawing/2014/main" val="10000"/>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ARGENTINA</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-3.012</a:t>
                      </a:r>
                      <a:endParaRPr lang="es-AR" sz="14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-7.458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1.424</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-0.378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-0.112</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0.087</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-0.108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1.726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1.01</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0.955</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1"/>
                  </a:ext>
                </a:extLst>
              </a:tr>
              <a:tr h="0">
                <a:tc vMerge="1">
                  <a:txBody>
                    <a:bodyPr/>
                    <a:lstStyle/>
                    <a:p>
                      <a:endParaRPr lang="es-AR"/>
                    </a:p>
                  </a:txBody>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dirty="0">
                          <a:solidFill>
                            <a:srgbClr val="000000"/>
                          </a:solidFill>
                          <a:latin typeface="+mj-lt"/>
                          <a:ea typeface="Times New Roman"/>
                          <a:cs typeface="Times New Roman"/>
                        </a:rPr>
                        <a:t>LM</a:t>
                      </a:r>
                      <a:endParaRPr lang="es-AR" sz="12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1.075</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151863">
                <a:tc rowSpan="2">
                  <a:txBody>
                    <a:bodyPr/>
                    <a:lstStyle/>
                    <a:p>
                      <a:pPr algn="ctr" fontAlgn="auto" hangingPunct="1">
                        <a:spcAft>
                          <a:spcPts val="0"/>
                        </a:spcAft>
                      </a:pPr>
                      <a:r>
                        <a:rPr lang="nl-BE" sz="1200" b="1" dirty="0">
                          <a:solidFill>
                            <a:srgbClr val="000000"/>
                          </a:solidFill>
                          <a:latin typeface="+mj-lt"/>
                          <a:ea typeface="Times New Roman"/>
                          <a:cs typeface="Times New Roman"/>
                        </a:rPr>
                        <a:t>BRAZIL</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0.607</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1.453</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-0.404</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-0.143</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-0.47</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-0.411</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dirty="0">
                          <a:solidFill>
                            <a:srgbClr val="000000"/>
                          </a:solidFill>
                          <a:latin typeface="+mj-lt"/>
                          <a:ea typeface="Times New Roman"/>
                          <a:cs typeface="Times New Roman"/>
                        </a:rPr>
                        <a:t>0.94</a:t>
                      </a:r>
                      <a:endParaRPr lang="es-AR" sz="1200" dirty="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3"/>
                  </a:ext>
                </a:extLst>
              </a:tr>
              <a:tr h="170253">
                <a:tc vMerge="1">
                  <a:txBody>
                    <a:bodyPr/>
                    <a:lstStyle/>
                    <a:p>
                      <a:endParaRPr lang="es-AR"/>
                    </a:p>
                  </a:txBody>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dirty="0">
                          <a:solidFill>
                            <a:srgbClr val="000000"/>
                          </a:solidFill>
                          <a:latin typeface="+mj-lt"/>
                          <a:ea typeface="Times New Roman"/>
                          <a:cs typeface="Times New Roman"/>
                        </a:rPr>
                        <a:t>LM</a:t>
                      </a:r>
                      <a:endParaRPr lang="es-AR" sz="12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0.013</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COLOMBIA</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-1.192</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6.279</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1.192</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-0.361</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-0.158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0.574</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0.796</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5"/>
                  </a:ext>
                </a:extLst>
              </a:tr>
              <a:tr h="170253">
                <a:tc vMerge="1">
                  <a:txBody>
                    <a:bodyPr/>
                    <a:lstStyle/>
                    <a:p>
                      <a:endParaRPr lang="es-AR"/>
                    </a:p>
                  </a:txBody>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0.129</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CHILE</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-1.676</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1.204</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-0.41</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0.781</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7"/>
                  </a:ext>
                </a:extLst>
              </a:tr>
              <a:tr h="0">
                <a:tc vMerge="1">
                  <a:txBody>
                    <a:bodyPr/>
                    <a:lstStyle/>
                    <a:p>
                      <a:endParaRPr lang="es-AR"/>
                    </a:p>
                  </a:txBody>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0.486</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COSTA RICA</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7.755</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1.174</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-0.272</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0.856</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9"/>
                  </a:ext>
                </a:extLst>
              </a:tr>
              <a:tr h="0">
                <a:tc vMerge="1">
                  <a:txBody>
                    <a:bodyPr/>
                    <a:lstStyle/>
                    <a:p>
                      <a:endParaRPr lang="es-AR"/>
                    </a:p>
                  </a:txBody>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0.921</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ECUADOR</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-14.796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1.016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-0.178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-1.478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0.806</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1"/>
                  </a:ext>
                </a:extLst>
              </a:tr>
              <a:tr h="48606">
                <a:tc vMerge="1">
                  <a:txBody>
                    <a:bodyPr/>
                    <a:lstStyle/>
                    <a:p>
                      <a:endParaRPr lang="es-AR"/>
                    </a:p>
                  </a:txBody>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0.328</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EL SALVADOR</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7.424</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1.066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-0.167</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-0.465</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0.612</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-0.912</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0.838</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3"/>
                  </a:ext>
                </a:extLst>
              </a:tr>
              <a:tr h="31466">
                <a:tc vMerge="1">
                  <a:txBody>
                    <a:bodyPr/>
                    <a:lstStyle/>
                    <a:p>
                      <a:endParaRPr lang="es-AR"/>
                    </a:p>
                  </a:txBody>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1.778</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MEXICO</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-0.944</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-2.332</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1.338</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-0.494</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0.858</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5"/>
                  </a:ext>
                </a:extLst>
              </a:tr>
              <a:tr h="170253">
                <a:tc vMerge="1">
                  <a:txBody>
                    <a:bodyPr/>
                    <a:lstStyle/>
                    <a:p>
                      <a:endParaRPr lang="es-AR"/>
                    </a:p>
                  </a:txBody>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0.906</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PERU</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-1.219</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3.971</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1.37</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-0.517</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-0.162</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0.868</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7"/>
                  </a:ext>
                </a:extLst>
              </a:tr>
              <a:tr h="170253">
                <a:tc vMerge="1">
                  <a:txBody>
                    <a:bodyPr/>
                    <a:lstStyle/>
                    <a:p>
                      <a:endParaRPr lang="es-AR"/>
                    </a:p>
                  </a:txBody>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a:solidFill>
                            <a:srgbClr val="000000"/>
                          </a:solidFill>
                          <a:latin typeface="+mj-lt"/>
                          <a:ea typeface="Times New Roman"/>
                          <a:cs typeface="Times New Roman"/>
                        </a:rPr>
                        <a:t>LM</a:t>
                      </a:r>
                      <a:endParaRPr lang="es-AR" sz="12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0.023</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170253">
                <a:tc rowSpan="2">
                  <a:txBody>
                    <a:bodyPr/>
                    <a:lstStyle/>
                    <a:p>
                      <a:pPr algn="ctr" fontAlgn="auto" hangingPunct="1">
                        <a:spcAft>
                          <a:spcPts val="0"/>
                        </a:spcAft>
                      </a:pPr>
                      <a:r>
                        <a:rPr lang="nl-BE" sz="1200" b="1" dirty="0">
                          <a:solidFill>
                            <a:srgbClr val="000000"/>
                          </a:solidFill>
                          <a:latin typeface="+mj-lt"/>
                          <a:ea typeface="Times New Roman"/>
                          <a:cs typeface="Times New Roman"/>
                        </a:rPr>
                        <a:t>URUGUAY</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-1.268</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7.226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1.16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-0.251</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-0.409</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dirty="0">
                          <a:solidFill>
                            <a:srgbClr val="000000"/>
                          </a:solidFill>
                          <a:latin typeface="+mj-lt"/>
                          <a:ea typeface="Times New Roman"/>
                          <a:cs typeface="Times New Roman"/>
                        </a:rPr>
                        <a:t>-1.92</a:t>
                      </a:r>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a:solidFill>
                            <a:srgbClr val="000000"/>
                          </a:solidFill>
                          <a:latin typeface="+mj-lt"/>
                          <a:ea typeface="Times New Roman"/>
                          <a:cs typeface="Times New Roman"/>
                        </a:rPr>
                        <a:t>R2</a:t>
                      </a:r>
                      <a:endParaRPr lang="es-AR" sz="12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0.872</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9"/>
                  </a:ext>
                </a:extLst>
              </a:tr>
              <a:tr h="170253">
                <a:tc vMerge="1">
                  <a:txBody>
                    <a:bodyPr/>
                    <a:lstStyle/>
                    <a:p>
                      <a:endParaRPr lang="es-AR"/>
                    </a:p>
                  </a:txBody>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dirty="0">
                          <a:solidFill>
                            <a:srgbClr val="000000"/>
                          </a:solidFill>
                          <a:latin typeface="+mj-lt"/>
                          <a:ea typeface="Times New Roman"/>
                          <a:cs typeface="Times New Roman"/>
                        </a:rPr>
                        <a:t>LM</a:t>
                      </a:r>
                      <a:endParaRPr lang="es-AR" sz="12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a:solidFill>
                            <a:srgbClr val="000000"/>
                          </a:solidFill>
                          <a:latin typeface="+mj-lt"/>
                          <a:ea typeface="Times New Roman"/>
                          <a:cs typeface="Times New Roman"/>
                        </a:rPr>
                        <a:t>2.089</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151863">
                <a:tc rowSpan="2">
                  <a:txBody>
                    <a:bodyPr/>
                    <a:lstStyle/>
                    <a:p>
                      <a:pPr algn="ctr" fontAlgn="auto" hangingPunct="1">
                        <a:spcAft>
                          <a:spcPts val="0"/>
                        </a:spcAft>
                      </a:pPr>
                      <a:r>
                        <a:rPr lang="nl-BE" sz="1200" b="1" dirty="0">
                          <a:solidFill>
                            <a:srgbClr val="000000"/>
                          </a:solidFill>
                          <a:latin typeface="+mj-lt"/>
                          <a:ea typeface="Times New Roman"/>
                          <a:cs typeface="Times New Roman"/>
                        </a:rPr>
                        <a:t>VENEZUELA</a:t>
                      </a:r>
                      <a:endParaRPr lang="es-AR" sz="1200" dirty="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1.033</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-0.186</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400">
                          <a:solidFill>
                            <a:srgbClr val="000000"/>
                          </a:solidFill>
                          <a:latin typeface="+mj-lt"/>
                          <a:ea typeface="Times New Roman"/>
                          <a:cs typeface="Times New Roman"/>
                        </a:rPr>
                        <a:t>-0.605</a:t>
                      </a:r>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4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b="1" dirty="0">
                          <a:solidFill>
                            <a:srgbClr val="000000"/>
                          </a:solidFill>
                          <a:latin typeface="+mj-lt"/>
                          <a:ea typeface="Times New Roman"/>
                          <a:cs typeface="Times New Roman"/>
                        </a:rPr>
                        <a:t>R2</a:t>
                      </a:r>
                      <a:endParaRPr lang="es-AR" sz="1200" dirty="0">
                        <a:latin typeface="+mj-lt"/>
                        <a:ea typeface="Times New Roman"/>
                        <a:cs typeface="Times New Roman"/>
                      </a:endParaRPr>
                    </a:p>
                  </a:txBody>
                  <a:tcPr marL="19118" marR="1911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200">
                          <a:solidFill>
                            <a:srgbClr val="000000"/>
                          </a:solidFill>
                          <a:latin typeface="+mj-lt"/>
                          <a:ea typeface="Times New Roman"/>
                          <a:cs typeface="Times New Roman"/>
                        </a:rPr>
                        <a:t>0.77</a:t>
                      </a:r>
                      <a:endParaRPr lang="es-AR" sz="120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1"/>
                  </a:ext>
                </a:extLst>
              </a:tr>
              <a:tr h="170253">
                <a:tc vMerge="1">
                  <a:txBody>
                    <a:bodyPr/>
                    <a:lstStyle/>
                    <a:p>
                      <a:endParaRPr lang="es-AR"/>
                    </a:p>
                  </a:txBody>
                  <a:tcPr/>
                </a:tc>
                <a:tc>
                  <a:txBody>
                    <a:bodyPr/>
                    <a:lstStyle/>
                    <a:p>
                      <a:endParaRPr lang="es-AR" sz="1400">
                        <a:latin typeface="+mj-lt"/>
                        <a:ea typeface="Times New Roman"/>
                        <a:cs typeface="Times New Roman"/>
                      </a:endParaRPr>
                    </a:p>
                  </a:txBody>
                  <a:tcPr marL="19118" marR="19118"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a:solidFill>
                            <a:srgbClr val="000000"/>
                          </a:solidFill>
                          <a:latin typeface="+mj-lt"/>
                          <a:ea typeface="Times New Roman"/>
                          <a:cs typeface="Times New Roman"/>
                        </a:rPr>
                        <a:t>***</a:t>
                      </a:r>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400" dirty="0">
                          <a:solidFill>
                            <a:srgbClr val="000000"/>
                          </a:solidFill>
                          <a:latin typeface="+mj-lt"/>
                          <a:ea typeface="Times New Roman"/>
                          <a:cs typeface="Times New Roman"/>
                        </a:rPr>
                        <a:t>***</a:t>
                      </a:r>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4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b="1" dirty="0">
                          <a:solidFill>
                            <a:srgbClr val="000000"/>
                          </a:solidFill>
                          <a:latin typeface="+mj-lt"/>
                          <a:ea typeface="Times New Roman"/>
                          <a:cs typeface="Times New Roman"/>
                        </a:rPr>
                        <a:t>LM</a:t>
                      </a:r>
                      <a:endParaRPr lang="es-AR" sz="1200" dirty="0">
                        <a:latin typeface="+mj-lt"/>
                        <a:ea typeface="Times New Roman"/>
                        <a:cs typeface="Times New Roman"/>
                      </a:endParaRPr>
                    </a:p>
                  </a:txBody>
                  <a:tcPr marL="19118" marR="1911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200" dirty="0">
                          <a:solidFill>
                            <a:srgbClr val="000000"/>
                          </a:solidFill>
                          <a:latin typeface="+mj-lt"/>
                          <a:ea typeface="Times New Roman"/>
                          <a:cs typeface="Times New Roman"/>
                        </a:rPr>
                        <a:t>1.093</a:t>
                      </a:r>
                      <a:endParaRPr lang="es-AR" sz="1200" dirty="0">
                        <a:latin typeface="+mj-lt"/>
                        <a:ea typeface="Times New Roman"/>
                        <a:cs typeface="Times New Roman"/>
                      </a:endParaRPr>
                    </a:p>
                  </a:txBody>
                  <a:tcPr marL="19118" marR="19118"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bl>
          </a:graphicData>
        </a:graphic>
      </p:graphicFrame>
      <p:sp>
        <p:nvSpPr>
          <p:cNvPr id="5" name="Oval 4"/>
          <p:cNvSpPr/>
          <p:nvPr/>
        </p:nvSpPr>
        <p:spPr>
          <a:xfrm>
            <a:off x="2267744" y="1142984"/>
            <a:ext cx="804058" cy="5286412"/>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Oval 5"/>
          <p:cNvSpPr/>
          <p:nvPr/>
        </p:nvSpPr>
        <p:spPr>
          <a:xfrm>
            <a:off x="2987824" y="1142984"/>
            <a:ext cx="869796" cy="5286412"/>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144000" cy="635000"/>
          </a:xfrm>
        </p:spPr>
        <p:txBody>
          <a:bodyPr>
            <a:normAutofit fontScale="90000"/>
          </a:bodyPr>
          <a:lstStyle/>
          <a:p>
            <a:pPr algn="ctr"/>
            <a:r>
              <a:rPr lang="nl-BE" dirty="0"/>
              <a:t>Content</a:t>
            </a:r>
          </a:p>
        </p:txBody>
      </p:sp>
      <p:sp>
        <p:nvSpPr>
          <p:cNvPr id="3" name="Content Placeholder 2"/>
          <p:cNvSpPr>
            <a:spLocks noGrp="1"/>
          </p:cNvSpPr>
          <p:nvPr>
            <p:ph idx="1"/>
          </p:nvPr>
        </p:nvSpPr>
        <p:spPr>
          <a:xfrm>
            <a:off x="467544" y="1268760"/>
            <a:ext cx="8286808" cy="4806866"/>
          </a:xfrm>
        </p:spPr>
        <p:txBody>
          <a:bodyPr>
            <a:normAutofit fontScale="92500" lnSpcReduction="20000"/>
          </a:bodyPr>
          <a:lstStyle/>
          <a:p>
            <a:pPr>
              <a:lnSpc>
                <a:spcPct val="150000"/>
              </a:lnSpc>
            </a:pPr>
            <a:r>
              <a:rPr lang="nl-BE" sz="3600" dirty="0"/>
              <a:t>Introduction</a:t>
            </a:r>
          </a:p>
          <a:p>
            <a:pPr>
              <a:lnSpc>
                <a:spcPct val="150000"/>
              </a:lnSpc>
            </a:pPr>
            <a:r>
              <a:rPr lang="nl-BE" sz="3600" dirty="0"/>
              <a:t>Real exchange rates (RERs) </a:t>
            </a:r>
            <a:r>
              <a:rPr lang="nl-BE" sz="3600" dirty="0" smtClean="0"/>
              <a:t>concepts</a:t>
            </a:r>
            <a:endParaRPr lang="nl-BE" sz="3600" dirty="0"/>
          </a:p>
          <a:p>
            <a:pPr>
              <a:lnSpc>
                <a:spcPct val="150000"/>
              </a:lnSpc>
            </a:pPr>
            <a:r>
              <a:rPr lang="nl-BE" sz="3600" dirty="0"/>
              <a:t>RERs misalignments and persistence</a:t>
            </a:r>
          </a:p>
          <a:p>
            <a:pPr>
              <a:lnSpc>
                <a:spcPct val="150000"/>
              </a:lnSpc>
            </a:pPr>
            <a:r>
              <a:rPr lang="nl-BE" sz="3600" dirty="0"/>
              <a:t>Data and Methodology</a:t>
            </a:r>
          </a:p>
          <a:p>
            <a:pPr>
              <a:lnSpc>
                <a:spcPct val="150000"/>
              </a:lnSpc>
            </a:pPr>
            <a:r>
              <a:rPr lang="nl-BE" sz="3600" dirty="0"/>
              <a:t>Results</a:t>
            </a:r>
          </a:p>
          <a:p>
            <a:pPr>
              <a:lnSpc>
                <a:spcPct val="150000"/>
              </a:lnSpc>
            </a:pPr>
            <a:r>
              <a:rPr lang="nl-BE" sz="3600" dirty="0"/>
              <a:t>Conclusions and further extensions</a:t>
            </a:r>
          </a:p>
        </p:txBody>
      </p:sp>
    </p:spTree>
    <p:extLst>
      <p:ext uri="{BB962C8B-B14F-4D97-AF65-F5344CB8AC3E}">
        <p14:creationId xmlns:p14="http://schemas.microsoft.com/office/powerpoint/2010/main" val="30288821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3346"/>
            <a:ext cx="9144000" cy="838200"/>
          </a:xfrm>
        </p:spPr>
        <p:txBody>
          <a:bodyPr/>
          <a:lstStyle/>
          <a:p>
            <a:pPr algn="ctr"/>
            <a:r>
              <a:rPr lang="es-AR" dirty="0"/>
              <a:t>Impulse response </a:t>
            </a:r>
            <a:r>
              <a:rPr lang="es-AR" dirty="0" err="1"/>
              <a:t>functions</a:t>
            </a:r>
            <a:r>
              <a:rPr lang="es-AR" dirty="0"/>
              <a:t>: </a:t>
            </a:r>
            <a:r>
              <a:rPr lang="es-AR" dirty="0" err="1"/>
              <a:t>sRER</a:t>
            </a:r>
            <a:endParaRPr lang="es-AR" dirty="0"/>
          </a:p>
        </p:txBody>
      </p:sp>
      <p:pic>
        <p:nvPicPr>
          <p:cNvPr id="513026" name="Picture 2"/>
          <p:cNvPicPr>
            <a:picLocks noChangeAspect="1" noChangeArrowheads="1"/>
          </p:cNvPicPr>
          <p:nvPr/>
        </p:nvPicPr>
        <p:blipFill>
          <a:blip r:embed="rId3"/>
          <a:srcRect/>
          <a:stretch>
            <a:fillRect/>
          </a:stretch>
        </p:blipFill>
        <p:spPr bwMode="auto">
          <a:xfrm>
            <a:off x="285720" y="1071546"/>
            <a:ext cx="8715436" cy="564360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838200"/>
          </a:xfrm>
        </p:spPr>
        <p:txBody>
          <a:bodyPr/>
          <a:lstStyle/>
          <a:p>
            <a:pPr algn="ctr"/>
            <a:r>
              <a:rPr lang="es-AR" dirty="0" err="1"/>
              <a:t>Estimated</a:t>
            </a:r>
            <a:r>
              <a:rPr lang="es-AR" dirty="0"/>
              <a:t> </a:t>
            </a:r>
            <a:r>
              <a:rPr lang="es-AR" dirty="0" err="1"/>
              <a:t>models</a:t>
            </a:r>
            <a:endParaRPr lang="es-AR" dirty="0"/>
          </a:p>
        </p:txBody>
      </p:sp>
      <p:sp>
        <p:nvSpPr>
          <p:cNvPr id="3" name="Content Placeholder 2"/>
          <p:cNvSpPr>
            <a:spLocks noGrp="1"/>
          </p:cNvSpPr>
          <p:nvPr>
            <p:ph idx="1"/>
          </p:nvPr>
        </p:nvSpPr>
        <p:spPr>
          <a:xfrm>
            <a:off x="0" y="1554162"/>
            <a:ext cx="9144000" cy="4525963"/>
          </a:xfrm>
        </p:spPr>
        <p:txBody>
          <a:bodyPr>
            <a:normAutofit lnSpcReduction="10000"/>
          </a:bodyPr>
          <a:lstStyle/>
          <a:p>
            <a:pPr>
              <a:lnSpc>
                <a:spcPct val="150000"/>
              </a:lnSpc>
            </a:pPr>
            <a:r>
              <a:rPr lang="es-AR" dirty="0"/>
              <a:t>Nominal </a:t>
            </a:r>
            <a:r>
              <a:rPr lang="es-AR" dirty="0" err="1"/>
              <a:t>devaluations</a:t>
            </a:r>
            <a:r>
              <a:rPr lang="es-AR" dirty="0"/>
              <a:t>, reduce RER, SRER </a:t>
            </a:r>
            <a:r>
              <a:rPr lang="es-AR" dirty="0" err="1"/>
              <a:t>Misalignments</a:t>
            </a:r>
            <a:r>
              <a:rPr lang="es-AR" dirty="0"/>
              <a:t> (</a:t>
            </a:r>
            <a:r>
              <a:rPr lang="es-AR" sz="2000" dirty="0" err="1"/>
              <a:t>if</a:t>
            </a:r>
            <a:r>
              <a:rPr lang="es-AR" sz="2000" dirty="0"/>
              <a:t> </a:t>
            </a:r>
            <a:r>
              <a:rPr lang="es-AR" sz="2000" dirty="0" err="1"/>
              <a:t>not</a:t>
            </a:r>
            <a:r>
              <a:rPr lang="es-AR" sz="2000" dirty="0"/>
              <a:t>, </a:t>
            </a:r>
            <a:r>
              <a:rPr lang="es-AR" sz="2000" dirty="0" err="1"/>
              <a:t>higher</a:t>
            </a:r>
            <a:r>
              <a:rPr lang="es-AR" sz="2000" dirty="0"/>
              <a:t> </a:t>
            </a:r>
            <a:r>
              <a:rPr lang="es-AR" sz="2000" dirty="0" err="1"/>
              <a:t>effects</a:t>
            </a:r>
            <a:r>
              <a:rPr lang="es-AR" sz="2000" dirty="0"/>
              <a:t> </a:t>
            </a:r>
            <a:r>
              <a:rPr lang="es-AR" sz="2000" dirty="0" err="1"/>
              <a:t>on</a:t>
            </a:r>
            <a:r>
              <a:rPr lang="es-AR" sz="2000" dirty="0"/>
              <a:t> </a:t>
            </a:r>
            <a:r>
              <a:rPr lang="es-AR" sz="2000" dirty="0" err="1"/>
              <a:t>domestic</a:t>
            </a:r>
            <a:r>
              <a:rPr lang="es-AR" sz="2000" dirty="0"/>
              <a:t> </a:t>
            </a:r>
            <a:r>
              <a:rPr lang="es-AR" sz="2000" dirty="0" err="1"/>
              <a:t>prices</a:t>
            </a:r>
            <a:r>
              <a:rPr lang="es-AR" sz="2000" dirty="0"/>
              <a:t>?</a:t>
            </a:r>
            <a:r>
              <a:rPr lang="es-AR" dirty="0"/>
              <a:t>)</a:t>
            </a:r>
          </a:p>
          <a:p>
            <a:pPr>
              <a:lnSpc>
                <a:spcPct val="150000"/>
              </a:lnSpc>
            </a:pPr>
            <a:r>
              <a:rPr lang="es-AR" dirty="0"/>
              <a:t>AR(1) </a:t>
            </a:r>
            <a:r>
              <a:rPr lang="es-AR" dirty="0" err="1"/>
              <a:t>coefficient</a:t>
            </a:r>
            <a:r>
              <a:rPr lang="es-AR" dirty="0"/>
              <a:t> </a:t>
            </a:r>
            <a:r>
              <a:rPr lang="es-AR" dirty="0" err="1"/>
              <a:t>higher</a:t>
            </a:r>
            <a:r>
              <a:rPr lang="es-AR" dirty="0"/>
              <a:t> </a:t>
            </a:r>
            <a:r>
              <a:rPr lang="es-AR" dirty="0" err="1"/>
              <a:t>than</a:t>
            </a:r>
            <a:r>
              <a:rPr lang="es-AR" dirty="0"/>
              <a:t> </a:t>
            </a:r>
            <a:r>
              <a:rPr lang="es-AR" dirty="0" err="1"/>
              <a:t>one</a:t>
            </a:r>
            <a:r>
              <a:rPr lang="es-AR" dirty="0"/>
              <a:t>, in general</a:t>
            </a:r>
          </a:p>
          <a:p>
            <a:pPr>
              <a:lnSpc>
                <a:spcPct val="150000"/>
              </a:lnSpc>
            </a:pPr>
            <a:r>
              <a:rPr lang="es-AR" dirty="0"/>
              <a:t>AR(2) </a:t>
            </a:r>
            <a:r>
              <a:rPr lang="es-AR" dirty="0" err="1"/>
              <a:t>coefficient</a:t>
            </a:r>
            <a:r>
              <a:rPr lang="es-AR" dirty="0"/>
              <a:t>, </a:t>
            </a:r>
            <a:r>
              <a:rPr lang="es-AR" dirty="0" err="1"/>
              <a:t>negative</a:t>
            </a:r>
            <a:r>
              <a:rPr lang="es-AR" dirty="0"/>
              <a:t> in general</a:t>
            </a:r>
          </a:p>
          <a:p>
            <a:pPr>
              <a:lnSpc>
                <a:spcPct val="150000"/>
              </a:lnSpc>
            </a:pPr>
            <a:r>
              <a:rPr lang="es-AR" dirty="0"/>
              <a:t>AR(1) and (2) </a:t>
            </a:r>
            <a:r>
              <a:rPr lang="es-AR" dirty="0" err="1"/>
              <a:t>imply</a:t>
            </a:r>
            <a:r>
              <a:rPr lang="es-AR" dirty="0"/>
              <a:t> </a:t>
            </a:r>
            <a:r>
              <a:rPr lang="es-AR" dirty="0" err="1"/>
              <a:t>an</a:t>
            </a:r>
            <a:r>
              <a:rPr lang="es-AR" dirty="0"/>
              <a:t> </a:t>
            </a:r>
            <a:r>
              <a:rPr lang="es-AR" b="1" dirty="0"/>
              <a:t>Up and Down</a:t>
            </a:r>
            <a:r>
              <a:rPr lang="es-AR" dirty="0"/>
              <a:t> </a:t>
            </a:r>
            <a:r>
              <a:rPr lang="es-AR" dirty="0" err="1"/>
              <a:t>adjustment</a:t>
            </a:r>
            <a:r>
              <a:rPr lang="es-AR" dirty="0"/>
              <a:t> </a:t>
            </a:r>
            <a:r>
              <a:rPr lang="es-AR" dirty="0" err="1"/>
              <a:t>process</a:t>
            </a:r>
            <a:r>
              <a:rPr lang="es-AR" dirty="0"/>
              <a:t> (</a:t>
            </a:r>
            <a:r>
              <a:rPr lang="es-AR" dirty="0" err="1"/>
              <a:t>overshooting</a:t>
            </a:r>
            <a:r>
              <a:rPr lang="es-AR" dirty="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838200"/>
          </a:xfrm>
        </p:spPr>
        <p:txBody>
          <a:bodyPr/>
          <a:lstStyle/>
          <a:p>
            <a:pPr algn="ctr"/>
            <a:r>
              <a:rPr lang="en-GB" b="1" dirty="0"/>
              <a:t>AR estimated models: SRER1</a:t>
            </a:r>
            <a:endParaRPr lang="es-AR" dirty="0"/>
          </a:p>
        </p:txBody>
      </p:sp>
      <p:graphicFrame>
        <p:nvGraphicFramePr>
          <p:cNvPr id="4" name="Table 3"/>
          <p:cNvGraphicFramePr>
            <a:graphicFrameLocks noGrp="1"/>
          </p:cNvGraphicFramePr>
          <p:nvPr/>
        </p:nvGraphicFramePr>
        <p:xfrm>
          <a:off x="428596" y="1249680"/>
          <a:ext cx="8072495" cy="5608320"/>
        </p:xfrm>
        <a:graphic>
          <a:graphicData uri="http://schemas.openxmlformats.org/drawingml/2006/table">
            <a:tbl>
              <a:tblPr/>
              <a:tblGrid>
                <a:gridCol w="1275423">
                  <a:extLst>
                    <a:ext uri="{9D8B030D-6E8A-4147-A177-3AD203B41FA5}">
                      <a16:colId xmlns="" xmlns:a16="http://schemas.microsoft.com/office/drawing/2014/main" val="20000"/>
                    </a:ext>
                  </a:extLst>
                </a:gridCol>
                <a:gridCol w="816514">
                  <a:extLst>
                    <a:ext uri="{9D8B030D-6E8A-4147-A177-3AD203B41FA5}">
                      <a16:colId xmlns="" xmlns:a16="http://schemas.microsoft.com/office/drawing/2014/main" val="20001"/>
                    </a:ext>
                  </a:extLst>
                </a:gridCol>
                <a:gridCol w="816514">
                  <a:extLst>
                    <a:ext uri="{9D8B030D-6E8A-4147-A177-3AD203B41FA5}">
                      <a16:colId xmlns="" xmlns:a16="http://schemas.microsoft.com/office/drawing/2014/main" val="20002"/>
                    </a:ext>
                  </a:extLst>
                </a:gridCol>
                <a:gridCol w="815649">
                  <a:extLst>
                    <a:ext uri="{9D8B030D-6E8A-4147-A177-3AD203B41FA5}">
                      <a16:colId xmlns="" xmlns:a16="http://schemas.microsoft.com/office/drawing/2014/main" val="20003"/>
                    </a:ext>
                  </a:extLst>
                </a:gridCol>
                <a:gridCol w="815649">
                  <a:extLst>
                    <a:ext uri="{9D8B030D-6E8A-4147-A177-3AD203B41FA5}">
                      <a16:colId xmlns="" xmlns:a16="http://schemas.microsoft.com/office/drawing/2014/main" val="20004"/>
                    </a:ext>
                  </a:extLst>
                </a:gridCol>
                <a:gridCol w="815649">
                  <a:extLst>
                    <a:ext uri="{9D8B030D-6E8A-4147-A177-3AD203B41FA5}">
                      <a16:colId xmlns="" xmlns:a16="http://schemas.microsoft.com/office/drawing/2014/main" val="20005"/>
                    </a:ext>
                  </a:extLst>
                </a:gridCol>
                <a:gridCol w="950724">
                  <a:extLst>
                    <a:ext uri="{9D8B030D-6E8A-4147-A177-3AD203B41FA5}">
                      <a16:colId xmlns="" xmlns:a16="http://schemas.microsoft.com/office/drawing/2014/main" val="20006"/>
                    </a:ext>
                  </a:extLst>
                </a:gridCol>
                <a:gridCol w="950724">
                  <a:extLst>
                    <a:ext uri="{9D8B030D-6E8A-4147-A177-3AD203B41FA5}">
                      <a16:colId xmlns="" xmlns:a16="http://schemas.microsoft.com/office/drawing/2014/main" val="20007"/>
                    </a:ext>
                  </a:extLst>
                </a:gridCol>
                <a:gridCol w="815649">
                  <a:extLst>
                    <a:ext uri="{9D8B030D-6E8A-4147-A177-3AD203B41FA5}">
                      <a16:colId xmlns="" xmlns:a16="http://schemas.microsoft.com/office/drawing/2014/main" val="20008"/>
                    </a:ext>
                  </a:extLst>
                </a:gridCol>
              </a:tblGrid>
              <a:tr h="237629">
                <a:tc>
                  <a:txBody>
                    <a:bodyPr/>
                    <a:lstStyle/>
                    <a:p>
                      <a:endParaRPr lang="es-AR" sz="1600" dirty="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dirty="0">
                          <a:solidFill>
                            <a:srgbClr val="000000"/>
                          </a:solidFill>
                          <a:latin typeface="+mj-lt"/>
                          <a:ea typeface="Times New Roman"/>
                          <a:cs typeface="Times New Roman"/>
                        </a:rPr>
                        <a:t>%∆(CPI)</a:t>
                      </a:r>
                      <a:endParaRPr lang="es-AR" sz="1600" dirty="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μ</a:t>
                      </a:r>
                      <a:r>
                        <a:rPr lang="nl-BE" sz="1600" b="1" baseline="-25000">
                          <a:solidFill>
                            <a:srgbClr val="000000"/>
                          </a:solidFill>
                          <a:latin typeface="+mj-lt"/>
                          <a:ea typeface="Times New Roman"/>
                          <a:cs typeface="Times New Roman"/>
                        </a:rPr>
                        <a:t>1</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μ</a:t>
                      </a:r>
                      <a:r>
                        <a:rPr lang="nl-BE" sz="1600" b="1" baseline="-25000">
                          <a:solidFill>
                            <a:srgbClr val="000000"/>
                          </a:solidFill>
                          <a:latin typeface="+mj-lt"/>
                          <a:ea typeface="Times New Roman"/>
                          <a:cs typeface="Times New Roman"/>
                        </a:rPr>
                        <a:t>2</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i</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ii</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iii</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gn="ctr" fontAlgn="auto" hangingPunct="1">
                        <a:spcAft>
                          <a:spcPts val="0"/>
                        </a:spcAft>
                      </a:pPr>
                      <a:r>
                        <a:rPr lang="nl-BE" sz="1600" b="1">
                          <a:solidFill>
                            <a:srgbClr val="000000"/>
                          </a:solidFill>
                          <a:latin typeface="+mj-lt"/>
                          <a:ea typeface="Times New Roman"/>
                          <a:cs typeface="Times New Roman"/>
                        </a:rPr>
                        <a:t>Statistics</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AR"/>
                    </a:p>
                  </a:txBody>
                  <a:tcPr/>
                </a:tc>
                <a:extLst>
                  <a:ext uri="{0D108BD9-81ED-4DB2-BD59-A6C34878D82A}">
                    <a16:rowId xmlns="" xmlns:a16="http://schemas.microsoft.com/office/drawing/2014/main" val="10000"/>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ARGENTINA</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1.044</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-0.196</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0.644</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0.988</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0.885</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0.789</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1"/>
                  </a:ext>
                </a:extLst>
              </a:tr>
              <a:tr h="237629">
                <a:tc vMerge="1">
                  <a:txBody>
                    <a:bodyPr/>
                    <a:lstStyle/>
                    <a:p>
                      <a:endParaRPr lang="es-AR"/>
                    </a:p>
                  </a:txBody>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0.272</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BRAZIL</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1.152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-0.3</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1.381</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0.846</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3"/>
                  </a:ext>
                </a:extLst>
              </a:tr>
              <a:tr h="237629">
                <a:tc vMerge="1">
                  <a:txBody>
                    <a:bodyPr/>
                    <a:lstStyle/>
                    <a:p>
                      <a:endParaRPr lang="es-AR"/>
                    </a:p>
                  </a:txBody>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2.616</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COLOMBIA</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-5.675</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1.118</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dirty="0">
                          <a:solidFill>
                            <a:srgbClr val="000000"/>
                          </a:solidFill>
                          <a:latin typeface="+mj-lt"/>
                          <a:ea typeface="Times New Roman"/>
                          <a:cs typeface="Times New Roman"/>
                        </a:rPr>
                        <a:t>-0.234</a:t>
                      </a:r>
                      <a:endParaRPr lang="es-AR" sz="1600" dirty="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0.159</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0.872</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5"/>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dirty="0">
                          <a:solidFill>
                            <a:srgbClr val="000000"/>
                          </a:solidFill>
                          <a:latin typeface="+mj-lt"/>
                          <a:ea typeface="Times New Roman"/>
                          <a:cs typeface="Times New Roman"/>
                        </a:rPr>
                        <a:t>***</a:t>
                      </a:r>
                      <a:endParaRPr lang="es-AR" sz="1600" dirty="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dirty="0">
                          <a:solidFill>
                            <a:srgbClr val="000000"/>
                          </a:solidFill>
                          <a:latin typeface="+mj-lt"/>
                          <a:ea typeface="Times New Roman"/>
                          <a:cs typeface="Times New Roman"/>
                        </a:rPr>
                        <a:t>0.447</a:t>
                      </a:r>
                      <a:endParaRPr lang="es-AR" sz="1600" dirty="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CHILE</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13.098</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1.125</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dirty="0">
                          <a:solidFill>
                            <a:srgbClr val="000000"/>
                          </a:solidFill>
                          <a:latin typeface="+mj-lt"/>
                          <a:ea typeface="Times New Roman"/>
                          <a:cs typeface="Times New Roman"/>
                        </a:rPr>
                        <a:t>-0.259</a:t>
                      </a:r>
                      <a:endParaRPr lang="es-AR" sz="1600" dirty="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0.824</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7"/>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dirty="0">
                          <a:solidFill>
                            <a:srgbClr val="000000"/>
                          </a:solidFill>
                          <a:latin typeface="+mj-lt"/>
                          <a:ea typeface="Times New Roman"/>
                          <a:cs typeface="Times New Roman"/>
                        </a:rPr>
                        <a:t>***</a:t>
                      </a:r>
                      <a:endParaRPr lang="es-AR" sz="1600" dirty="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0.107</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COSTA RICA</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4.372</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0.978</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-0.172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0.72</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09"/>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0.094</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ECUADOR</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1.284</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-0.387</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1.859</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0.885</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1"/>
                  </a:ext>
                </a:extLst>
              </a:tr>
              <a:tr h="237629">
                <a:tc vMerge="1">
                  <a:txBody>
                    <a:bodyPr/>
                    <a:lstStyle/>
                    <a:p>
                      <a:endParaRPr lang="es-AR"/>
                    </a:p>
                  </a:txBody>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0.03</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EL SALVADOR</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-8.848</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1.164</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-0.337</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-0.453</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-0.18</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0.792</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3"/>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0.572</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MEXICO</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1.127</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-0.286</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0.797</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5"/>
                  </a:ext>
                </a:extLst>
              </a:tr>
              <a:tr h="237629">
                <a:tc vMerge="1">
                  <a:txBody>
                    <a:bodyPr/>
                    <a:lstStyle/>
                    <a:p>
                      <a:endParaRPr lang="es-AR"/>
                    </a:p>
                  </a:txBody>
                  <a:tcPr/>
                </a:tc>
                <a:tc>
                  <a:txBody>
                    <a:bodyPr/>
                    <a:lstStyle/>
                    <a:p>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1.596</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PERU</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-3.101</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1.235</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-0.423</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-0.459</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0.84</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7"/>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1.224</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8"/>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URUGUAY</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6.964</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0.936</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-0.166</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0.601</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19"/>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dirty="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0.527</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237629">
                <a:tc rowSpan="2">
                  <a:txBody>
                    <a:bodyPr/>
                    <a:lstStyle/>
                    <a:p>
                      <a:pPr algn="ctr" fontAlgn="auto" hangingPunct="1">
                        <a:spcAft>
                          <a:spcPts val="0"/>
                        </a:spcAft>
                      </a:pPr>
                      <a:r>
                        <a:rPr lang="nl-BE" sz="1600" b="1" dirty="0">
                          <a:solidFill>
                            <a:srgbClr val="000000"/>
                          </a:solidFill>
                          <a:latin typeface="+mj-lt"/>
                          <a:ea typeface="Times New Roman"/>
                          <a:cs typeface="Times New Roman"/>
                        </a:rPr>
                        <a:t>VENEZUELA</a:t>
                      </a:r>
                      <a:endParaRPr lang="es-AR" sz="1600" dirty="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-6.199</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1.016</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-0.229</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0.662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b="1">
                          <a:solidFill>
                            <a:srgbClr val="000000"/>
                          </a:solidFill>
                          <a:latin typeface="+mj-lt"/>
                          <a:ea typeface="Times New Roman"/>
                          <a:cs typeface="Times New Roman"/>
                        </a:rPr>
                        <a:t>R2</a:t>
                      </a:r>
                      <a:endParaRPr lang="es-AR" sz="1600">
                        <a:latin typeface="+mj-lt"/>
                        <a:ea typeface="Times New Roman"/>
                        <a:cs typeface="Times New Roman"/>
                      </a:endParaRPr>
                    </a:p>
                  </a:txBody>
                  <a:tcPr marL="25355" marR="25355"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auto" hangingPunct="1">
                        <a:spcAft>
                          <a:spcPts val="0"/>
                        </a:spcAft>
                      </a:pPr>
                      <a:r>
                        <a:rPr lang="nl-BE" sz="1600">
                          <a:solidFill>
                            <a:srgbClr val="000000"/>
                          </a:solidFill>
                          <a:latin typeface="+mj-lt"/>
                          <a:ea typeface="Times New Roman"/>
                          <a:cs typeface="Times New Roman"/>
                        </a:rPr>
                        <a:t>0.718</a:t>
                      </a:r>
                      <a:endParaRPr lang="es-AR" sz="160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 xmlns:a16="http://schemas.microsoft.com/office/drawing/2014/main" val="10021"/>
                  </a:ext>
                </a:extLst>
              </a:tr>
              <a:tr h="237629">
                <a:tc vMerge="1">
                  <a:txBody>
                    <a:bodyPr/>
                    <a:lstStyle/>
                    <a:p>
                      <a:endParaRPr lang="es-AR"/>
                    </a:p>
                  </a:txBody>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a:solidFill>
                            <a:srgbClr val="000000"/>
                          </a:solidFill>
                          <a:latin typeface="+mj-lt"/>
                          <a:ea typeface="Times New Roman"/>
                          <a:cs typeface="Times New Roman"/>
                        </a:rPr>
                        <a:t>***</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dirty="0">
                          <a:solidFill>
                            <a:srgbClr val="000000"/>
                          </a:solidFill>
                          <a:latin typeface="+mj-lt"/>
                          <a:ea typeface="Times New Roman"/>
                          <a:cs typeface="Times New Roman"/>
                        </a:rPr>
                        <a:t>***</a:t>
                      </a:r>
                      <a:endParaRPr lang="es-AR" sz="1600" dirty="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b="1">
                          <a:solidFill>
                            <a:srgbClr val="000000"/>
                          </a:solidFill>
                          <a:latin typeface="+mj-lt"/>
                          <a:ea typeface="Times New Roman"/>
                          <a:cs typeface="Times New Roman"/>
                        </a:rPr>
                        <a:t>LM</a:t>
                      </a:r>
                      <a:endParaRPr lang="es-AR" sz="1600">
                        <a:latin typeface="+mj-lt"/>
                        <a:ea typeface="Times New Roman"/>
                        <a:cs typeface="Times New Roman"/>
                      </a:endParaRPr>
                    </a:p>
                  </a:txBody>
                  <a:tcPr marL="25355" marR="25355"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nl-BE" sz="1600" dirty="0">
                          <a:solidFill>
                            <a:srgbClr val="000000"/>
                          </a:solidFill>
                          <a:latin typeface="+mj-lt"/>
                          <a:ea typeface="Times New Roman"/>
                          <a:cs typeface="Times New Roman"/>
                        </a:rPr>
                        <a:t>0.778</a:t>
                      </a:r>
                      <a:endParaRPr lang="es-AR" sz="1600" dirty="0">
                        <a:latin typeface="+mj-lt"/>
                        <a:ea typeface="Times New Roman"/>
                        <a:cs typeface="Times New Roman"/>
                      </a:endParaRPr>
                    </a:p>
                  </a:txBody>
                  <a:tcPr marL="25355" marR="25355"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bl>
          </a:graphicData>
        </a:graphic>
      </p:graphicFrame>
      <p:sp>
        <p:nvSpPr>
          <p:cNvPr id="5" name="Oval 4"/>
          <p:cNvSpPr/>
          <p:nvPr/>
        </p:nvSpPr>
        <p:spPr>
          <a:xfrm>
            <a:off x="2509454" y="1214422"/>
            <a:ext cx="848100" cy="2214578"/>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Oval 5"/>
          <p:cNvSpPr/>
          <p:nvPr/>
        </p:nvSpPr>
        <p:spPr>
          <a:xfrm>
            <a:off x="3286116" y="1214422"/>
            <a:ext cx="857256" cy="221457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7" name="Oval 6"/>
          <p:cNvSpPr/>
          <p:nvPr/>
        </p:nvSpPr>
        <p:spPr>
          <a:xfrm>
            <a:off x="2500298" y="3890684"/>
            <a:ext cx="857256" cy="1967208"/>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8" name="Oval 7"/>
          <p:cNvSpPr/>
          <p:nvPr/>
        </p:nvSpPr>
        <p:spPr>
          <a:xfrm>
            <a:off x="2500298" y="6286520"/>
            <a:ext cx="857256" cy="571480"/>
          </a:xfrm>
          <a:prstGeom prst="ellipse">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9" name="Oval 8"/>
          <p:cNvSpPr/>
          <p:nvPr/>
        </p:nvSpPr>
        <p:spPr>
          <a:xfrm>
            <a:off x="3286116" y="3890684"/>
            <a:ext cx="928694" cy="1967208"/>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10" name="Oval 9"/>
          <p:cNvSpPr/>
          <p:nvPr/>
        </p:nvSpPr>
        <p:spPr>
          <a:xfrm>
            <a:off x="3286116" y="6286520"/>
            <a:ext cx="857256" cy="57148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0648"/>
            <a:ext cx="9144000" cy="838200"/>
          </a:xfrm>
        </p:spPr>
        <p:txBody>
          <a:bodyPr/>
          <a:lstStyle/>
          <a:p>
            <a:pPr algn="ctr"/>
            <a:r>
              <a:rPr lang="es-AR" dirty="0" err="1"/>
              <a:t>Estimated</a:t>
            </a:r>
            <a:r>
              <a:rPr lang="es-AR" dirty="0"/>
              <a:t> </a:t>
            </a:r>
            <a:r>
              <a:rPr lang="es-AR" dirty="0" err="1"/>
              <a:t>models</a:t>
            </a:r>
            <a:endParaRPr lang="es-AR" dirty="0"/>
          </a:p>
        </p:txBody>
      </p:sp>
      <p:sp>
        <p:nvSpPr>
          <p:cNvPr id="3" name="Content Placeholder 2"/>
          <p:cNvSpPr>
            <a:spLocks noGrp="1"/>
          </p:cNvSpPr>
          <p:nvPr>
            <p:ph idx="1"/>
          </p:nvPr>
        </p:nvSpPr>
        <p:spPr>
          <a:xfrm>
            <a:off x="50063" y="1340768"/>
            <a:ext cx="9109676" cy="5040560"/>
          </a:xfrm>
        </p:spPr>
        <p:txBody>
          <a:bodyPr>
            <a:normAutofit fontScale="85000" lnSpcReduction="10000"/>
          </a:bodyPr>
          <a:lstStyle/>
          <a:p>
            <a:pPr>
              <a:lnSpc>
                <a:spcPct val="150000"/>
              </a:lnSpc>
            </a:pPr>
            <a:r>
              <a:rPr lang="es-AR" dirty="0"/>
              <a:t>Nominal </a:t>
            </a:r>
            <a:r>
              <a:rPr lang="es-AR" dirty="0" err="1"/>
              <a:t>devaluations</a:t>
            </a:r>
            <a:r>
              <a:rPr lang="es-AR" dirty="0"/>
              <a:t>, reduce RER and SRER </a:t>
            </a:r>
            <a:r>
              <a:rPr lang="es-AR" dirty="0" err="1"/>
              <a:t>Misalignments</a:t>
            </a:r>
            <a:r>
              <a:rPr lang="es-AR" dirty="0"/>
              <a:t> (</a:t>
            </a:r>
            <a:r>
              <a:rPr lang="es-AR" sz="2000" dirty="0" err="1"/>
              <a:t>if</a:t>
            </a:r>
            <a:r>
              <a:rPr lang="es-AR" sz="2000" dirty="0"/>
              <a:t> </a:t>
            </a:r>
            <a:r>
              <a:rPr lang="es-AR" sz="2000" dirty="0" err="1"/>
              <a:t>not</a:t>
            </a:r>
            <a:r>
              <a:rPr lang="es-AR" sz="2000" dirty="0"/>
              <a:t>, </a:t>
            </a:r>
            <a:r>
              <a:rPr lang="es-AR" sz="2000" dirty="0" err="1"/>
              <a:t>higher</a:t>
            </a:r>
            <a:r>
              <a:rPr lang="es-AR" sz="2000" dirty="0"/>
              <a:t> </a:t>
            </a:r>
            <a:r>
              <a:rPr lang="es-AR" sz="2000" dirty="0" err="1"/>
              <a:t>effects</a:t>
            </a:r>
            <a:r>
              <a:rPr lang="es-AR" sz="2000" dirty="0"/>
              <a:t> </a:t>
            </a:r>
            <a:r>
              <a:rPr lang="es-AR" sz="2000" dirty="0" err="1"/>
              <a:t>on</a:t>
            </a:r>
            <a:r>
              <a:rPr lang="es-AR" sz="2000" dirty="0"/>
              <a:t> </a:t>
            </a:r>
            <a:r>
              <a:rPr lang="es-AR" sz="2000" dirty="0" err="1"/>
              <a:t>domestic</a:t>
            </a:r>
            <a:r>
              <a:rPr lang="es-AR" sz="2000" dirty="0"/>
              <a:t> </a:t>
            </a:r>
            <a:r>
              <a:rPr lang="es-AR" sz="2000" dirty="0" err="1"/>
              <a:t>prices</a:t>
            </a:r>
            <a:r>
              <a:rPr lang="es-AR" sz="2000" dirty="0"/>
              <a:t>?</a:t>
            </a:r>
            <a:r>
              <a:rPr lang="es-AR" dirty="0"/>
              <a:t>), </a:t>
            </a:r>
            <a:r>
              <a:rPr lang="es-AR" dirty="0" err="1"/>
              <a:t>but</a:t>
            </a:r>
            <a:r>
              <a:rPr lang="es-AR" dirty="0"/>
              <a:t> </a:t>
            </a:r>
            <a:r>
              <a:rPr lang="es-AR" dirty="0" err="1"/>
              <a:t>have</a:t>
            </a:r>
            <a:r>
              <a:rPr lang="es-AR" dirty="0"/>
              <a:t> no </a:t>
            </a:r>
            <a:r>
              <a:rPr lang="es-AR" dirty="0" err="1"/>
              <a:t>effects</a:t>
            </a:r>
            <a:r>
              <a:rPr lang="es-AR" dirty="0"/>
              <a:t> </a:t>
            </a:r>
            <a:r>
              <a:rPr lang="es-AR" dirty="0" err="1"/>
              <a:t>on</a:t>
            </a:r>
            <a:r>
              <a:rPr lang="es-AR" dirty="0"/>
              <a:t> </a:t>
            </a:r>
            <a:r>
              <a:rPr lang="es-AR" dirty="0" err="1"/>
              <a:t>the</a:t>
            </a:r>
            <a:r>
              <a:rPr lang="es-AR" dirty="0"/>
              <a:t> </a:t>
            </a:r>
            <a:r>
              <a:rPr lang="es-AR" dirty="0" smtClean="0"/>
              <a:t>SRER1 </a:t>
            </a:r>
            <a:r>
              <a:rPr lang="es-AR" dirty="0" err="1"/>
              <a:t>misalignments</a:t>
            </a:r>
            <a:r>
              <a:rPr lang="es-AR" dirty="0"/>
              <a:t> (and, </a:t>
            </a:r>
            <a:r>
              <a:rPr lang="es-AR" dirty="0" err="1"/>
              <a:t>on</a:t>
            </a:r>
            <a:r>
              <a:rPr lang="es-AR" dirty="0"/>
              <a:t> </a:t>
            </a:r>
            <a:r>
              <a:rPr lang="es-AR" dirty="0" err="1"/>
              <a:t>the</a:t>
            </a:r>
            <a:r>
              <a:rPr lang="es-AR" dirty="0"/>
              <a:t> </a:t>
            </a:r>
            <a:r>
              <a:rPr lang="es-AR" dirty="0" err="1"/>
              <a:t>structure</a:t>
            </a:r>
            <a:r>
              <a:rPr lang="es-AR" dirty="0"/>
              <a:t> of </a:t>
            </a:r>
            <a:r>
              <a:rPr lang="es-AR" dirty="0" err="1"/>
              <a:t>the</a:t>
            </a:r>
            <a:r>
              <a:rPr lang="es-AR" dirty="0"/>
              <a:t> </a:t>
            </a:r>
            <a:r>
              <a:rPr lang="es-AR" dirty="0" err="1"/>
              <a:t>economy</a:t>
            </a:r>
            <a:r>
              <a:rPr lang="es-AR" dirty="0"/>
              <a:t> in </a:t>
            </a:r>
            <a:r>
              <a:rPr lang="es-AR" dirty="0" err="1"/>
              <a:t>the</a:t>
            </a:r>
            <a:r>
              <a:rPr lang="es-AR" dirty="0"/>
              <a:t> </a:t>
            </a:r>
            <a:r>
              <a:rPr lang="es-AR" dirty="0" err="1"/>
              <a:t>long-run</a:t>
            </a:r>
            <a:r>
              <a:rPr lang="es-AR" dirty="0"/>
              <a:t>?)</a:t>
            </a:r>
          </a:p>
          <a:p>
            <a:pPr>
              <a:lnSpc>
                <a:spcPct val="150000"/>
              </a:lnSpc>
            </a:pPr>
            <a:r>
              <a:rPr lang="es-AR" dirty="0"/>
              <a:t>AR(1) </a:t>
            </a:r>
            <a:r>
              <a:rPr lang="es-AR" dirty="0" err="1"/>
              <a:t>coefficient</a:t>
            </a:r>
            <a:r>
              <a:rPr lang="es-AR" dirty="0"/>
              <a:t> </a:t>
            </a:r>
            <a:r>
              <a:rPr lang="es-AR" dirty="0" err="1"/>
              <a:t>higher</a:t>
            </a:r>
            <a:r>
              <a:rPr lang="es-AR" dirty="0"/>
              <a:t> </a:t>
            </a:r>
            <a:r>
              <a:rPr lang="es-AR" dirty="0" err="1"/>
              <a:t>than</a:t>
            </a:r>
            <a:r>
              <a:rPr lang="es-AR" dirty="0"/>
              <a:t> </a:t>
            </a:r>
            <a:r>
              <a:rPr lang="es-AR" dirty="0" err="1"/>
              <a:t>one</a:t>
            </a:r>
            <a:r>
              <a:rPr lang="es-AR" dirty="0"/>
              <a:t>, in general</a:t>
            </a:r>
          </a:p>
          <a:p>
            <a:pPr>
              <a:lnSpc>
                <a:spcPct val="150000"/>
              </a:lnSpc>
            </a:pPr>
            <a:r>
              <a:rPr lang="es-AR" dirty="0"/>
              <a:t>AR(2) </a:t>
            </a:r>
            <a:r>
              <a:rPr lang="es-AR" dirty="0" err="1"/>
              <a:t>coefficient</a:t>
            </a:r>
            <a:r>
              <a:rPr lang="es-AR" dirty="0"/>
              <a:t>, </a:t>
            </a:r>
            <a:r>
              <a:rPr lang="es-AR" dirty="0" err="1"/>
              <a:t>negative</a:t>
            </a:r>
            <a:r>
              <a:rPr lang="es-AR" dirty="0"/>
              <a:t> in general</a:t>
            </a:r>
          </a:p>
          <a:p>
            <a:pPr>
              <a:lnSpc>
                <a:spcPct val="150000"/>
              </a:lnSpc>
            </a:pPr>
            <a:r>
              <a:rPr lang="es-AR" dirty="0"/>
              <a:t>AR(1) and (2) </a:t>
            </a:r>
            <a:r>
              <a:rPr lang="es-AR" dirty="0" err="1"/>
              <a:t>imply</a:t>
            </a:r>
            <a:r>
              <a:rPr lang="es-AR" dirty="0"/>
              <a:t> </a:t>
            </a:r>
            <a:r>
              <a:rPr lang="es-AR" dirty="0" err="1"/>
              <a:t>an</a:t>
            </a:r>
            <a:r>
              <a:rPr lang="es-AR" dirty="0"/>
              <a:t> </a:t>
            </a:r>
            <a:r>
              <a:rPr lang="es-AR" b="1" dirty="0"/>
              <a:t>Up and Down</a:t>
            </a:r>
            <a:r>
              <a:rPr lang="es-AR" dirty="0"/>
              <a:t> </a:t>
            </a:r>
            <a:r>
              <a:rPr lang="es-AR" dirty="0" err="1"/>
              <a:t>adjustment</a:t>
            </a:r>
            <a:r>
              <a:rPr lang="es-AR" dirty="0"/>
              <a:t> </a:t>
            </a:r>
            <a:r>
              <a:rPr lang="es-AR" dirty="0" err="1"/>
              <a:t>process</a:t>
            </a:r>
            <a:r>
              <a:rPr lang="es-AR" dirty="0"/>
              <a:t> (</a:t>
            </a:r>
            <a:r>
              <a:rPr lang="es-AR" dirty="0" err="1"/>
              <a:t>overshooting</a:t>
            </a:r>
            <a:r>
              <a:rPr lang="es-AR" dirty="0"/>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838200"/>
          </a:xfrm>
        </p:spPr>
        <p:txBody>
          <a:bodyPr/>
          <a:lstStyle/>
          <a:p>
            <a:pPr algn="ctr"/>
            <a:r>
              <a:rPr lang="es-AR" dirty="0"/>
              <a:t>Impulse response </a:t>
            </a:r>
            <a:r>
              <a:rPr lang="es-AR" dirty="0" err="1"/>
              <a:t>functions</a:t>
            </a:r>
            <a:r>
              <a:rPr lang="es-AR" dirty="0"/>
              <a:t>: </a:t>
            </a:r>
            <a:r>
              <a:rPr lang="es-AR" dirty="0" err="1"/>
              <a:t>sRER</a:t>
            </a:r>
            <a:endParaRPr lang="es-AR" dirty="0"/>
          </a:p>
        </p:txBody>
      </p:sp>
      <p:pic>
        <p:nvPicPr>
          <p:cNvPr id="519170" name="Picture 2"/>
          <p:cNvPicPr>
            <a:picLocks noChangeAspect="1" noChangeArrowheads="1"/>
          </p:cNvPicPr>
          <p:nvPr/>
        </p:nvPicPr>
        <p:blipFill>
          <a:blip r:embed="rId3"/>
          <a:srcRect/>
          <a:stretch>
            <a:fillRect/>
          </a:stretch>
        </p:blipFill>
        <p:spPr bwMode="auto">
          <a:xfrm>
            <a:off x="142844" y="1142984"/>
            <a:ext cx="8643998" cy="5715016"/>
          </a:xfrm>
          <a:prstGeom prst="rect">
            <a:avLst/>
          </a:prstGeom>
          <a:noFill/>
          <a:ln w="9525">
            <a:noFill/>
            <a:miter lim="800000"/>
            <a:headEnd/>
            <a:tailEnd/>
          </a:ln>
          <a:effectLst/>
        </p:spPr>
      </p:pic>
      <p:cxnSp>
        <p:nvCxnSpPr>
          <p:cNvPr id="6" name="Straight Arrow Connector 5"/>
          <p:cNvCxnSpPr/>
          <p:nvPr/>
        </p:nvCxnSpPr>
        <p:spPr>
          <a:xfrm>
            <a:off x="2357422" y="157161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4929190" y="157161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786314" y="4500570"/>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929190" y="3143248"/>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214546" y="3214686"/>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7929586" y="1571612"/>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144000" cy="635000"/>
          </a:xfrm>
        </p:spPr>
        <p:txBody>
          <a:bodyPr>
            <a:normAutofit fontScale="90000"/>
          </a:bodyPr>
          <a:lstStyle/>
          <a:p>
            <a:pPr algn="ctr"/>
            <a:r>
              <a:rPr lang="nl-BE" dirty="0" err="1"/>
              <a:t>Conclusions</a:t>
            </a:r>
            <a:endParaRPr lang="nl-BE" dirty="0"/>
          </a:p>
        </p:txBody>
      </p:sp>
      <p:sp>
        <p:nvSpPr>
          <p:cNvPr id="3" name="Content Placeholder 2"/>
          <p:cNvSpPr>
            <a:spLocks noGrp="1"/>
          </p:cNvSpPr>
          <p:nvPr>
            <p:ph idx="1"/>
          </p:nvPr>
        </p:nvSpPr>
        <p:spPr>
          <a:xfrm>
            <a:off x="179512" y="1268760"/>
            <a:ext cx="8619107" cy="5400600"/>
          </a:xfrm>
        </p:spPr>
        <p:txBody>
          <a:bodyPr>
            <a:normAutofit fontScale="85000" lnSpcReduction="10000"/>
          </a:bodyPr>
          <a:lstStyle/>
          <a:p>
            <a:pPr algn="just">
              <a:spcAft>
                <a:spcPts val="600"/>
              </a:spcAft>
            </a:pPr>
            <a:r>
              <a:rPr lang="en-GB" b="1" dirty="0"/>
              <a:t>RER</a:t>
            </a:r>
            <a:r>
              <a:rPr lang="en-GB" dirty="0"/>
              <a:t> misalignments </a:t>
            </a:r>
            <a:r>
              <a:rPr lang="en-GB" dirty="0" smtClean="0"/>
              <a:t>exhibit </a:t>
            </a:r>
            <a:r>
              <a:rPr lang="en-GB" dirty="0"/>
              <a:t>an </a:t>
            </a:r>
            <a:r>
              <a:rPr lang="en-GB" i="1" dirty="0"/>
              <a:t>AR</a:t>
            </a:r>
            <a:r>
              <a:rPr lang="en-GB" dirty="0"/>
              <a:t> process of </a:t>
            </a:r>
            <a:r>
              <a:rPr lang="en-GB" dirty="0" smtClean="0"/>
              <a:t>order:</a:t>
            </a:r>
          </a:p>
          <a:p>
            <a:pPr lvl="1" algn="just"/>
            <a:r>
              <a:rPr lang="en-GB" dirty="0" smtClean="0"/>
              <a:t>2 </a:t>
            </a:r>
            <a:r>
              <a:rPr lang="en-GB" dirty="0"/>
              <a:t>in </a:t>
            </a:r>
            <a:r>
              <a:rPr lang="en-GB" dirty="0" smtClean="0"/>
              <a:t>AR, CO, EC, SV </a:t>
            </a:r>
            <a:r>
              <a:rPr lang="en-GB" dirty="0"/>
              <a:t>and </a:t>
            </a:r>
            <a:r>
              <a:rPr lang="en-GB" dirty="0" smtClean="0"/>
              <a:t>PE</a:t>
            </a:r>
          </a:p>
          <a:p>
            <a:pPr lvl="1" algn="just"/>
            <a:r>
              <a:rPr lang="en-GB" dirty="0" smtClean="0"/>
              <a:t>4 in CL, CR, UY </a:t>
            </a:r>
            <a:r>
              <a:rPr lang="en-GB" dirty="0"/>
              <a:t>and </a:t>
            </a:r>
            <a:r>
              <a:rPr lang="en-GB" dirty="0" smtClean="0"/>
              <a:t>VE</a:t>
            </a:r>
          </a:p>
          <a:p>
            <a:pPr lvl="1" algn="just"/>
            <a:r>
              <a:rPr lang="en-GB" dirty="0" smtClean="0"/>
              <a:t>5 </a:t>
            </a:r>
            <a:r>
              <a:rPr lang="en-GB" dirty="0"/>
              <a:t>in </a:t>
            </a:r>
            <a:r>
              <a:rPr lang="en-GB" dirty="0" smtClean="0"/>
              <a:t>MX</a:t>
            </a:r>
          </a:p>
          <a:p>
            <a:pPr lvl="1" algn="just"/>
            <a:r>
              <a:rPr lang="en-GB" dirty="0" smtClean="0"/>
              <a:t>7 </a:t>
            </a:r>
            <a:r>
              <a:rPr lang="en-GB" dirty="0"/>
              <a:t>in </a:t>
            </a:r>
            <a:r>
              <a:rPr lang="en-GB" dirty="0" smtClean="0"/>
              <a:t>BR, </a:t>
            </a:r>
            <a:r>
              <a:rPr lang="en-GB" dirty="0"/>
              <a:t>with a zero coefficient for the fifth autoregressive </a:t>
            </a:r>
            <a:r>
              <a:rPr lang="en-GB" dirty="0" smtClean="0"/>
              <a:t>coefficient</a:t>
            </a:r>
            <a:endParaRPr lang="en-GB" dirty="0"/>
          </a:p>
          <a:p>
            <a:pPr algn="just">
              <a:spcBef>
                <a:spcPts val="1200"/>
              </a:spcBef>
              <a:spcAft>
                <a:spcPts val="600"/>
              </a:spcAft>
            </a:pPr>
            <a:r>
              <a:rPr lang="en-GB" b="1" dirty="0"/>
              <a:t>SRER</a:t>
            </a:r>
            <a:r>
              <a:rPr lang="en-GB" dirty="0"/>
              <a:t> Misalignments suggest an </a:t>
            </a:r>
            <a:r>
              <a:rPr lang="en-GB" i="1" dirty="0"/>
              <a:t>AR</a:t>
            </a:r>
            <a:r>
              <a:rPr lang="en-GB" dirty="0"/>
              <a:t> process of </a:t>
            </a:r>
            <a:r>
              <a:rPr lang="en-GB" dirty="0" smtClean="0"/>
              <a:t>order</a:t>
            </a:r>
          </a:p>
          <a:p>
            <a:pPr lvl="1" algn="just"/>
            <a:r>
              <a:rPr lang="en-GB" dirty="0" smtClean="0"/>
              <a:t>5 </a:t>
            </a:r>
            <a:r>
              <a:rPr lang="en-GB" dirty="0"/>
              <a:t>in </a:t>
            </a:r>
            <a:r>
              <a:rPr lang="en-GB" dirty="0" smtClean="0"/>
              <a:t>AR</a:t>
            </a:r>
          </a:p>
          <a:p>
            <a:pPr lvl="1" algn="just"/>
            <a:r>
              <a:rPr lang="en-GB" dirty="0" smtClean="0"/>
              <a:t>3 in BR</a:t>
            </a:r>
          </a:p>
          <a:p>
            <a:pPr lvl="1" algn="just"/>
            <a:r>
              <a:rPr lang="en-GB" dirty="0" smtClean="0"/>
              <a:t>2 elsewhere</a:t>
            </a:r>
            <a:endParaRPr lang="en-GB" dirty="0"/>
          </a:p>
          <a:p>
            <a:pPr algn="just">
              <a:spcBef>
                <a:spcPts val="1200"/>
              </a:spcBef>
            </a:pPr>
            <a:r>
              <a:rPr lang="en-GB" dirty="0"/>
              <a:t>Misalignments based on the </a:t>
            </a:r>
            <a:r>
              <a:rPr lang="en-GB" b="1" dirty="0"/>
              <a:t>relative tradable to non-tradable </a:t>
            </a:r>
            <a:r>
              <a:rPr lang="en-GB" b="1" dirty="0" smtClean="0"/>
              <a:t>prices</a:t>
            </a:r>
            <a:r>
              <a:rPr lang="en-GB" dirty="0" smtClean="0"/>
              <a:t> </a:t>
            </a:r>
            <a:r>
              <a:rPr lang="en-GB" dirty="0"/>
              <a:t>imply an </a:t>
            </a:r>
            <a:r>
              <a:rPr lang="en-GB" i="1" dirty="0" smtClean="0"/>
              <a:t>AR</a:t>
            </a:r>
            <a:r>
              <a:rPr lang="en-GB" dirty="0" smtClean="0"/>
              <a:t>(2) process for </a:t>
            </a:r>
            <a:r>
              <a:rPr lang="en-GB" dirty="0"/>
              <a:t>all countries.</a:t>
            </a:r>
            <a:endParaRPr lang="nl-BE" dirty="0"/>
          </a:p>
        </p:txBody>
      </p:sp>
    </p:spTree>
    <p:extLst>
      <p:ext uri="{BB962C8B-B14F-4D97-AF65-F5344CB8AC3E}">
        <p14:creationId xmlns:p14="http://schemas.microsoft.com/office/powerpoint/2010/main" val="419030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144000" cy="635000"/>
          </a:xfrm>
        </p:spPr>
        <p:txBody>
          <a:bodyPr>
            <a:normAutofit fontScale="90000"/>
          </a:bodyPr>
          <a:lstStyle/>
          <a:p>
            <a:pPr algn="ctr"/>
            <a:r>
              <a:rPr lang="nl-BE" dirty="0" err="1"/>
              <a:t>Conclusions</a:t>
            </a:r>
            <a:endParaRPr lang="nl-BE" dirty="0"/>
          </a:p>
        </p:txBody>
      </p:sp>
      <p:sp>
        <p:nvSpPr>
          <p:cNvPr id="3" name="Content Placeholder 2"/>
          <p:cNvSpPr>
            <a:spLocks noGrp="1"/>
          </p:cNvSpPr>
          <p:nvPr>
            <p:ph idx="1"/>
          </p:nvPr>
        </p:nvSpPr>
        <p:spPr>
          <a:xfrm>
            <a:off x="251520" y="1052736"/>
            <a:ext cx="8619107" cy="1515588"/>
          </a:xfrm>
        </p:spPr>
        <p:txBody>
          <a:bodyPr>
            <a:normAutofit/>
          </a:bodyPr>
          <a:lstStyle/>
          <a:p>
            <a:pPr algn="just"/>
            <a:r>
              <a:rPr lang="en-GB" dirty="0" smtClean="0"/>
              <a:t>In </a:t>
            </a:r>
            <a:r>
              <a:rPr lang="en-GB" dirty="0"/>
              <a:t>general, there is an overshooting behaviour in the adjustment process after a shock</a:t>
            </a:r>
            <a:endParaRPr lang="nl-BE" dirty="0"/>
          </a:p>
        </p:txBody>
      </p:sp>
      <p:graphicFrame>
        <p:nvGraphicFramePr>
          <p:cNvPr id="6" name="Table 3"/>
          <p:cNvGraphicFramePr>
            <a:graphicFrameLocks noGrp="1"/>
          </p:cNvGraphicFramePr>
          <p:nvPr>
            <p:extLst>
              <p:ext uri="{D42A27DB-BD31-4B8C-83A1-F6EECF244321}">
                <p14:modId xmlns:p14="http://schemas.microsoft.com/office/powerpoint/2010/main" val="623960351"/>
              </p:ext>
            </p:extLst>
          </p:nvPr>
        </p:nvGraphicFramePr>
        <p:xfrm>
          <a:off x="251520" y="2348880"/>
          <a:ext cx="8676112" cy="4135272"/>
        </p:xfrm>
        <a:graphic>
          <a:graphicData uri="http://schemas.openxmlformats.org/drawingml/2006/table">
            <a:tbl>
              <a:tblPr/>
              <a:tblGrid>
                <a:gridCol w="1008112">
                  <a:extLst>
                    <a:ext uri="{9D8B030D-6E8A-4147-A177-3AD203B41FA5}">
                      <a16:colId xmlns="" xmlns:a16="http://schemas.microsoft.com/office/drawing/2014/main" val="20000"/>
                    </a:ext>
                  </a:extLst>
                </a:gridCol>
                <a:gridCol w="1116000">
                  <a:extLst>
                    <a:ext uri="{9D8B030D-6E8A-4147-A177-3AD203B41FA5}">
                      <a16:colId xmlns="" xmlns:a16="http://schemas.microsoft.com/office/drawing/2014/main" val="20001"/>
                    </a:ext>
                  </a:extLst>
                </a:gridCol>
                <a:gridCol w="720000">
                  <a:extLst>
                    <a:ext uri="{9D8B030D-6E8A-4147-A177-3AD203B41FA5}">
                      <a16:colId xmlns="" xmlns:a16="http://schemas.microsoft.com/office/drawing/2014/main" val="20002"/>
                    </a:ext>
                  </a:extLst>
                </a:gridCol>
                <a:gridCol w="720000">
                  <a:extLst>
                    <a:ext uri="{9D8B030D-6E8A-4147-A177-3AD203B41FA5}">
                      <a16:colId xmlns="" xmlns:a16="http://schemas.microsoft.com/office/drawing/2014/main" val="20003"/>
                    </a:ext>
                  </a:extLst>
                </a:gridCol>
                <a:gridCol w="1116000">
                  <a:extLst>
                    <a:ext uri="{9D8B030D-6E8A-4147-A177-3AD203B41FA5}">
                      <a16:colId xmlns="" xmlns:a16="http://schemas.microsoft.com/office/drawing/2014/main" val="20004"/>
                    </a:ext>
                  </a:extLst>
                </a:gridCol>
                <a:gridCol w="720000">
                  <a:extLst>
                    <a:ext uri="{9D8B030D-6E8A-4147-A177-3AD203B41FA5}">
                      <a16:colId xmlns="" xmlns:a16="http://schemas.microsoft.com/office/drawing/2014/main" val="20005"/>
                    </a:ext>
                  </a:extLst>
                </a:gridCol>
                <a:gridCol w="720000">
                  <a:extLst>
                    <a:ext uri="{9D8B030D-6E8A-4147-A177-3AD203B41FA5}">
                      <a16:colId xmlns="" xmlns:a16="http://schemas.microsoft.com/office/drawing/2014/main" val="20006"/>
                    </a:ext>
                  </a:extLst>
                </a:gridCol>
                <a:gridCol w="1116000">
                  <a:extLst>
                    <a:ext uri="{9D8B030D-6E8A-4147-A177-3AD203B41FA5}">
                      <a16:colId xmlns="" xmlns:a16="http://schemas.microsoft.com/office/drawing/2014/main" val="20007"/>
                    </a:ext>
                  </a:extLst>
                </a:gridCol>
                <a:gridCol w="720000">
                  <a:extLst>
                    <a:ext uri="{9D8B030D-6E8A-4147-A177-3AD203B41FA5}">
                      <a16:colId xmlns="" xmlns:a16="http://schemas.microsoft.com/office/drawing/2014/main" val="20008"/>
                    </a:ext>
                  </a:extLst>
                </a:gridCol>
                <a:gridCol w="720000">
                  <a:extLst>
                    <a:ext uri="{9D8B030D-6E8A-4147-A177-3AD203B41FA5}">
                      <a16:colId xmlns="" xmlns:a16="http://schemas.microsoft.com/office/drawing/2014/main" val="20009"/>
                    </a:ext>
                  </a:extLst>
                </a:gridCol>
              </a:tblGrid>
              <a:tr h="308606">
                <a:tc rowSpan="2">
                  <a:txBody>
                    <a:bodyPr/>
                    <a:lstStyle/>
                    <a:p>
                      <a:pPr algn="ctr" fontAlgn="auto" hangingPunct="1">
                        <a:spcAft>
                          <a:spcPts val="0"/>
                        </a:spcAft>
                      </a:pPr>
                      <a:r>
                        <a:rPr lang="nl-BE" sz="1400" b="1" dirty="0" smtClean="0">
                          <a:solidFill>
                            <a:srgbClr val="000000"/>
                          </a:solidFill>
                          <a:latin typeface="Arial" pitchFamily="34" charset="0"/>
                          <a:ea typeface="Times New Roman"/>
                          <a:cs typeface="Arial" pitchFamily="34" charset="0"/>
                        </a:rPr>
                        <a:t>Country</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gridSpan="3">
                  <a:txBody>
                    <a:bodyPr/>
                    <a:lstStyle/>
                    <a:p>
                      <a:pPr algn="ctr" fontAlgn="auto" hangingPunct="1">
                        <a:spcAft>
                          <a:spcPts val="0"/>
                        </a:spcAft>
                      </a:pPr>
                      <a:r>
                        <a:rPr lang="nl-BE" sz="1400" b="1" dirty="0" smtClean="0">
                          <a:solidFill>
                            <a:srgbClr val="000000"/>
                          </a:solidFill>
                          <a:latin typeface="Arial" pitchFamily="34" charset="0"/>
                          <a:ea typeface="Times New Roman"/>
                          <a:cs typeface="Arial" pitchFamily="34" charset="0"/>
                        </a:rPr>
                        <a:t>RER</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h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h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gridSpan="3">
                  <a:txBody>
                    <a:bodyPr/>
                    <a:lstStyle/>
                    <a:p>
                      <a:pPr algn="ctr" hangingPunct="0">
                        <a:spcAft>
                          <a:spcPts val="0"/>
                        </a:spcAft>
                      </a:pPr>
                      <a:r>
                        <a:rPr lang="nl-BE" sz="1400" b="1" dirty="0" smtClean="0">
                          <a:solidFill>
                            <a:srgbClr val="000000"/>
                          </a:solidFill>
                          <a:latin typeface="Arial" pitchFamily="34" charset="0"/>
                          <a:ea typeface="Times New Roman"/>
                          <a:cs typeface="Arial" pitchFamily="34" charset="0"/>
                        </a:rPr>
                        <a:t>SRER</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h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h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gridSpan="3">
                  <a:txBody>
                    <a:bodyPr/>
                    <a:lstStyle/>
                    <a:p>
                      <a:pPr algn="ctr" fontAlgn="auto" hangingPunct="1">
                        <a:spcAft>
                          <a:spcPts val="0"/>
                        </a:spcAft>
                      </a:pPr>
                      <a:r>
                        <a:rPr lang="nl-BE" sz="1400" b="1" dirty="0" smtClean="0">
                          <a:solidFill>
                            <a:srgbClr val="000000"/>
                          </a:solidFill>
                          <a:latin typeface="Arial" pitchFamily="34" charset="0"/>
                          <a:ea typeface="Times New Roman"/>
                          <a:cs typeface="Arial" pitchFamily="34" charset="0"/>
                        </a:rPr>
                        <a:t>SRER1</a:t>
                      </a: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h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h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extLst>
                  <a:ext uri="{0D108BD9-81ED-4DB2-BD59-A6C34878D82A}">
                    <a16:rowId xmlns="" xmlns:a16="http://schemas.microsoft.com/office/drawing/2014/main" val="10000"/>
                  </a:ext>
                </a:extLst>
              </a:tr>
              <a:tr h="432000">
                <a:tc vMerge="1">
                  <a:txBody>
                    <a:bodyPr/>
                    <a:lstStyle/>
                    <a:p>
                      <a:pPr algn="ctr" fontAlgn="auto" hangingPunct="1">
                        <a:spcAft>
                          <a:spcPts val="0"/>
                        </a:spcAft>
                      </a:pPr>
                      <a:endParaRPr lang="es-AR" sz="1400" dirty="0">
                        <a:latin typeface="Times New Roman"/>
                        <a:ea typeface="Times New Roman"/>
                        <a:cs typeface="Times New Roman"/>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auto" hangingPunct="1">
                        <a:spcAft>
                          <a:spcPts val="0"/>
                        </a:spcAft>
                      </a:pPr>
                      <a:r>
                        <a:rPr lang="es-AR" sz="1400" dirty="0" err="1" smtClean="0">
                          <a:latin typeface="Arial" pitchFamily="34" charset="0"/>
                          <a:ea typeface="Times New Roman"/>
                          <a:cs typeface="Arial" pitchFamily="34" charset="0"/>
                        </a:rPr>
                        <a:t>Overshooting</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err="1" smtClean="0">
                          <a:latin typeface="Arial" pitchFamily="34" charset="0"/>
                          <a:ea typeface="Times New Roman"/>
                          <a:cs typeface="Arial" pitchFamily="34" charset="0"/>
                        </a:rPr>
                        <a:t>t</a:t>
                      </a:r>
                      <a:r>
                        <a:rPr lang="es-AR" sz="1400" baseline="-25000" dirty="0" err="1" smtClean="0">
                          <a:latin typeface="Arial" pitchFamily="34" charset="0"/>
                          <a:ea typeface="Times New Roman"/>
                          <a:cs typeface="Arial" pitchFamily="34" charset="0"/>
                        </a:rPr>
                        <a:t>Lr</a:t>
                      </a:r>
                      <a:endParaRPr lang="es-AR" sz="1400" baseline="-2500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50%t</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err="1" smtClean="0">
                          <a:latin typeface="Arial" pitchFamily="34" charset="0"/>
                          <a:ea typeface="Times New Roman"/>
                          <a:cs typeface="Arial" pitchFamily="34" charset="0"/>
                        </a:rPr>
                        <a:t>Overshooting</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err="1" smtClean="0">
                          <a:latin typeface="Arial" pitchFamily="34" charset="0"/>
                          <a:ea typeface="Times New Roman"/>
                          <a:cs typeface="Arial" pitchFamily="34" charset="0"/>
                        </a:rPr>
                        <a:t>t</a:t>
                      </a:r>
                      <a:r>
                        <a:rPr lang="es-AR" sz="1400" baseline="-25000" dirty="0" err="1" smtClean="0">
                          <a:latin typeface="Arial" pitchFamily="34" charset="0"/>
                          <a:ea typeface="Times New Roman"/>
                          <a:cs typeface="Arial" pitchFamily="34" charset="0"/>
                        </a:rPr>
                        <a:t>Lr</a:t>
                      </a:r>
                      <a:endParaRPr lang="es-AR" sz="1400" baseline="-2500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50%t</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err="1" smtClean="0">
                          <a:latin typeface="Arial" pitchFamily="34" charset="0"/>
                          <a:ea typeface="Times New Roman"/>
                          <a:cs typeface="Arial" pitchFamily="34" charset="0"/>
                        </a:rPr>
                        <a:t>Overshooting</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err="1" smtClean="0">
                          <a:latin typeface="Arial" pitchFamily="34" charset="0"/>
                          <a:ea typeface="Times New Roman"/>
                          <a:cs typeface="Arial" pitchFamily="34" charset="0"/>
                        </a:rPr>
                        <a:t>t</a:t>
                      </a:r>
                      <a:r>
                        <a:rPr lang="es-AR" sz="1400" baseline="-25000" dirty="0" err="1" smtClean="0">
                          <a:latin typeface="Arial" pitchFamily="34" charset="0"/>
                          <a:ea typeface="Times New Roman"/>
                          <a:cs typeface="Arial" pitchFamily="34" charset="0"/>
                        </a:rPr>
                        <a:t>Lr</a:t>
                      </a:r>
                      <a:endParaRPr lang="es-AR" sz="1400" baseline="-2500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50%t</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Argentina</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13</a:t>
                      </a: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14</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err="1" smtClean="0">
                          <a:latin typeface="Arial" pitchFamily="34" charset="0"/>
                          <a:ea typeface="Times New Roman"/>
                          <a:cs typeface="Arial" pitchFamily="34" charset="0"/>
                        </a:rPr>
                        <a:t>Brazil</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10</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11</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7</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18</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Colombia</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12</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10</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28</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Chile</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14</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2</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2</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18</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Costa Rica</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18</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Ecuador</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36</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6</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10</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El Salvador</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No</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36</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7</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13</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err="1" smtClean="0">
                          <a:latin typeface="Arial" pitchFamily="34" charset="0"/>
                          <a:ea typeface="Times New Roman"/>
                          <a:cs typeface="Arial" pitchFamily="34" charset="0"/>
                        </a:rPr>
                        <a:t>Mexico</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16</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5</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10</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18</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err="1" smtClean="0">
                          <a:latin typeface="Arial" pitchFamily="34" charset="0"/>
                          <a:ea typeface="Times New Roman"/>
                          <a:cs typeface="Arial" pitchFamily="34" charset="0"/>
                        </a:rPr>
                        <a:t>Peru</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13</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10</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Uruguay</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12</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32</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6</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17</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r h="308606">
                <a:tc>
                  <a:txBody>
                    <a:bodyPr/>
                    <a:lstStyle/>
                    <a:p>
                      <a:pPr algn="ctr" fontAlgn="auto" hangingPunct="1">
                        <a:spcAft>
                          <a:spcPts val="0"/>
                        </a:spcAft>
                      </a:pPr>
                      <a:r>
                        <a:rPr lang="es-AR" sz="1400" dirty="0" smtClean="0">
                          <a:latin typeface="Arial" pitchFamily="34" charset="0"/>
                          <a:ea typeface="Times New Roman"/>
                          <a:cs typeface="Arial" pitchFamily="34" charset="0"/>
                        </a:rPr>
                        <a:t>Venezuela</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17</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4</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19</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3</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dirty="0" smtClean="0">
                          <a:latin typeface="Arial" pitchFamily="34" charset="0"/>
                          <a:ea typeface="Times New Roman"/>
                          <a:cs typeface="Arial" pitchFamily="34" charset="0"/>
                        </a:rPr>
                        <a:t>Yes</a:t>
                      </a:r>
                      <a:endParaRPr lang="es-AR" sz="1400" dirty="0">
                        <a:latin typeface="Arial" pitchFamily="34" charset="0"/>
                        <a:ea typeface="Times New Roman"/>
                        <a:cs typeface="Arial" pitchFamily="34" charset="0"/>
                      </a:endParaRPr>
                    </a:p>
                  </a:txBody>
                  <a:tcPr marL="27885" marR="27885" marT="0" marB="0" anchor="ctr">
                    <a:lnL w="38100" cap="flat" cmpd="sng" algn="ctr">
                      <a:solidFill>
                        <a:schemeClr val="accent6">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algn="ctr" fontAlgn="auto" hangingPunct="1">
                        <a:spcAft>
                          <a:spcPts val="0"/>
                        </a:spcAft>
                      </a:pPr>
                      <a:r>
                        <a:rPr lang="es-AR" sz="1400" baseline="0" dirty="0" smtClean="0">
                          <a:latin typeface="Arial" pitchFamily="34" charset="0"/>
                          <a:ea typeface="Times New Roman"/>
                          <a:cs typeface="Arial" pitchFamily="34" charset="0"/>
                        </a:rPr>
                        <a:t>15</a:t>
                      </a:r>
                      <a:endParaRPr lang="es-AR" sz="1400" baseline="0" dirty="0">
                        <a:latin typeface="Arial" pitchFamily="34" charset="0"/>
                        <a:ea typeface="Times New Roman"/>
                        <a:cs typeface="Arial" pitchFamily="34" charset="0"/>
                      </a:endParaRPr>
                    </a:p>
                  </a:txBody>
                  <a:tcPr marL="27885" marR="2788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AR" sz="1400" dirty="0" smtClean="0">
                          <a:latin typeface="Arial" pitchFamily="34" charset="0"/>
                          <a:ea typeface="Times New Roman"/>
                          <a:cs typeface="Arial" pitchFamily="34" charset="0"/>
                        </a:rPr>
                        <a:t>2</a:t>
                      </a:r>
                    </a:p>
                  </a:txBody>
                  <a:tcPr marL="27885" marR="27885" marT="0" marB="0" anchor="ctr">
                    <a:lnL w="12700" cap="flat" cmpd="sng" algn="ctr">
                      <a:solidFill>
                        <a:srgbClr val="000000"/>
                      </a:solidFill>
                      <a:prstDash val="solid"/>
                      <a:round/>
                      <a:headEnd type="none" w="med" len="med"/>
                      <a:tailEnd type="none" w="med" len="med"/>
                    </a:lnL>
                    <a:lnR w="38100" cap="flat" cmpd="sng" algn="ctr">
                      <a:solidFill>
                        <a:schemeClr val="accent6">
                          <a:lumMod val="50000"/>
                        </a:schemeClr>
                      </a:solidFill>
                      <a:prstDash val="solid"/>
                      <a:round/>
                      <a:headEnd type="none" w="med" len="med"/>
                      <a:tailEnd type="none" w="med" len="med"/>
                    </a:lnR>
                    <a:lnT w="38100" cap="flat" cmpd="sng" algn="ctr">
                      <a:solidFill>
                        <a:schemeClr val="accent6">
                          <a:lumMod val="50000"/>
                        </a:schemeClr>
                      </a:solidFill>
                      <a:prstDash val="solid"/>
                      <a:round/>
                      <a:headEnd type="none" w="med" len="med"/>
                      <a:tailEnd type="none" w="med" len="med"/>
                    </a:lnT>
                    <a:lnB w="38100" cap="flat" cmpd="sng" algn="ctr">
                      <a:solidFill>
                        <a:schemeClr val="accent6">
                          <a:lumMod val="5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9030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2656"/>
            <a:ext cx="9144000" cy="635000"/>
          </a:xfrm>
        </p:spPr>
        <p:txBody>
          <a:bodyPr>
            <a:normAutofit fontScale="90000"/>
          </a:bodyPr>
          <a:lstStyle/>
          <a:p>
            <a:pPr algn="ctr"/>
            <a:r>
              <a:rPr lang="nl-BE" dirty="0"/>
              <a:t>Further Extensions </a:t>
            </a:r>
          </a:p>
        </p:txBody>
      </p:sp>
      <p:sp>
        <p:nvSpPr>
          <p:cNvPr id="3" name="Content Placeholder 2"/>
          <p:cNvSpPr>
            <a:spLocks noGrp="1"/>
          </p:cNvSpPr>
          <p:nvPr>
            <p:ph idx="1"/>
          </p:nvPr>
        </p:nvSpPr>
        <p:spPr>
          <a:xfrm>
            <a:off x="179512" y="1484784"/>
            <a:ext cx="8856984" cy="5184576"/>
          </a:xfrm>
        </p:spPr>
        <p:txBody>
          <a:bodyPr>
            <a:noAutofit/>
          </a:bodyPr>
          <a:lstStyle/>
          <a:p>
            <a:pPr algn="just">
              <a:spcBef>
                <a:spcPts val="1200"/>
              </a:spcBef>
              <a:spcAft>
                <a:spcPts val="600"/>
              </a:spcAft>
            </a:pPr>
            <a:r>
              <a:rPr lang="nl-BE" sz="2800" dirty="0"/>
              <a:t>Baxter and King Filter</a:t>
            </a:r>
          </a:p>
          <a:p>
            <a:pPr algn="just">
              <a:spcBef>
                <a:spcPts val="1200"/>
              </a:spcBef>
              <a:spcAft>
                <a:spcPts val="600"/>
              </a:spcAft>
            </a:pPr>
            <a:r>
              <a:rPr lang="nl-BE" sz="2800" dirty="0"/>
              <a:t>Box-Jenkins autocorrelation identification process, ARMA behaviour?</a:t>
            </a:r>
          </a:p>
          <a:p>
            <a:pPr algn="just">
              <a:spcBef>
                <a:spcPts val="1200"/>
              </a:spcBef>
              <a:spcAft>
                <a:spcPts val="600"/>
              </a:spcAft>
            </a:pPr>
            <a:r>
              <a:rPr lang="nl-BE" sz="2800" dirty="0"/>
              <a:t> Applied VEC models?</a:t>
            </a:r>
          </a:p>
          <a:p>
            <a:pPr algn="just">
              <a:spcBef>
                <a:spcPts val="1200"/>
              </a:spcBef>
              <a:spcAft>
                <a:spcPts val="600"/>
              </a:spcAft>
            </a:pPr>
            <a:r>
              <a:rPr lang="nl-BE" sz="2800" dirty="0"/>
              <a:t>Other real exchange rate </a:t>
            </a:r>
            <a:r>
              <a:rPr lang="nl-BE" sz="2800" dirty="0" smtClean="0"/>
              <a:t>measures</a:t>
            </a:r>
          </a:p>
          <a:p>
            <a:pPr algn="just">
              <a:spcBef>
                <a:spcPts val="1200"/>
              </a:spcBef>
              <a:spcAft>
                <a:spcPts val="600"/>
              </a:spcAft>
            </a:pPr>
            <a:r>
              <a:rPr lang="nl-BE" sz="2800" dirty="0" smtClean="0"/>
              <a:t>Other estimation </a:t>
            </a:r>
            <a:r>
              <a:rPr lang="nl-BE" sz="2800" dirty="0"/>
              <a:t>methods (in differences, apreciations different to depreciations?)</a:t>
            </a:r>
          </a:p>
          <a:p>
            <a:pPr algn="just">
              <a:spcBef>
                <a:spcPts val="1200"/>
              </a:spcBef>
              <a:spcAft>
                <a:spcPts val="600"/>
              </a:spcAft>
            </a:pPr>
            <a:r>
              <a:rPr lang="nl-BE" sz="2800" dirty="0"/>
              <a:t>Role of Fundamentals (quarterly data), including go</a:t>
            </a:r>
            <a:r>
              <a:rPr lang="en-GB" sz="2800" dirty="0"/>
              <a:t>v</a:t>
            </a:r>
            <a:r>
              <a:rPr lang="nl-BE" sz="2800" dirty="0"/>
              <a:t>ernment expenditures</a:t>
            </a:r>
          </a:p>
        </p:txBody>
      </p:sp>
      <p:sp>
        <p:nvSpPr>
          <p:cNvPr id="49971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graphicFrame>
        <p:nvGraphicFramePr>
          <p:cNvPr id="499713" name="Object 1"/>
          <p:cNvGraphicFramePr>
            <a:graphicFrameLocks noChangeAspect="1"/>
          </p:cNvGraphicFramePr>
          <p:nvPr>
            <p:extLst>
              <p:ext uri="{D42A27DB-BD31-4B8C-83A1-F6EECF244321}">
                <p14:modId xmlns:p14="http://schemas.microsoft.com/office/powerpoint/2010/main" val="750455122"/>
              </p:ext>
            </p:extLst>
          </p:nvPr>
        </p:nvGraphicFramePr>
        <p:xfrm>
          <a:off x="6588224" y="2780928"/>
          <a:ext cx="2468400" cy="1505339"/>
        </p:xfrm>
        <a:graphic>
          <a:graphicData uri="http://schemas.openxmlformats.org/presentationml/2006/ole">
            <mc:AlternateContent xmlns:mc="http://schemas.openxmlformats.org/markup-compatibility/2006">
              <mc:Choice xmlns:v="urn:schemas-microsoft-com:vml" Requires="v">
                <p:oleObj spid="_x0000_s499769" name="Equation" r:id="rId4" imgW="1346040" imgH="812520" progId="Equation.DSMT4">
                  <p:embed/>
                </p:oleObj>
              </mc:Choice>
              <mc:Fallback>
                <p:oleObj name="Equation" r:id="rId4" imgW="1346040" imgH="812520" progId="Equation.DSMT4">
                  <p:embed/>
                  <p:pic>
                    <p:nvPicPr>
                      <p:cNvPr id="0" name="Picture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8224" y="2780928"/>
                        <a:ext cx="2468400" cy="1505339"/>
                      </a:xfrm>
                      <a:prstGeom prst="rect">
                        <a:avLst/>
                      </a:prstGeom>
                      <a:noFill/>
                    </p:spPr>
                  </p:pic>
                </p:oleObj>
              </mc:Fallback>
            </mc:AlternateContent>
          </a:graphicData>
        </a:graphic>
      </p:graphicFrame>
      <p:cxnSp>
        <p:nvCxnSpPr>
          <p:cNvPr id="5" name="4 Conector recto de flecha"/>
          <p:cNvCxnSpPr/>
          <p:nvPr/>
        </p:nvCxnSpPr>
        <p:spPr>
          <a:xfrm flipV="1">
            <a:off x="6129916" y="3861048"/>
            <a:ext cx="458308" cy="32855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9030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2"/>
          <p:cNvSpPr txBox="1">
            <a:spLocks noChangeArrowheads="1"/>
          </p:cNvSpPr>
          <p:nvPr/>
        </p:nvSpPr>
        <p:spPr>
          <a:xfrm>
            <a:off x="18808" y="260648"/>
            <a:ext cx="9144000" cy="635000"/>
          </a:xfrm>
          <a:prstGeom prst="rect">
            <a:avLst/>
          </a:prstGeom>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000" b="0" i="0" u="none" strike="noStrike" kern="0" cap="none" spc="0" normalizeH="0" baseline="0" noProof="0" dirty="0">
                <a:ln>
                  <a:noFill/>
                </a:ln>
                <a:solidFill>
                  <a:srgbClr val="003D62"/>
                </a:solidFill>
                <a:effectLst/>
                <a:uLnTx/>
                <a:uFillTx/>
                <a:latin typeface="+mj-lt"/>
                <a:ea typeface="+mj-ea"/>
                <a:cs typeface="+mj-cs"/>
              </a:rPr>
              <a:t>Real exchange rates: Purchasing power parity</a:t>
            </a:r>
          </a:p>
        </p:txBody>
      </p:sp>
      <p:grpSp>
        <p:nvGrpSpPr>
          <p:cNvPr id="38" name="Group 37"/>
          <p:cNvGrpSpPr/>
          <p:nvPr/>
        </p:nvGrpSpPr>
        <p:grpSpPr>
          <a:xfrm>
            <a:off x="7827533" y="6016286"/>
            <a:ext cx="1080120" cy="576064"/>
            <a:chOff x="6588224" y="1196752"/>
            <a:chExt cx="1080120" cy="576064"/>
          </a:xfrm>
        </p:grpSpPr>
        <p:sp>
          <p:nvSpPr>
            <p:cNvPr id="74" name="Oval 43"/>
            <p:cNvSpPr>
              <a:spLocks noChangeArrowheads="1"/>
            </p:cNvSpPr>
            <p:nvPr/>
          </p:nvSpPr>
          <p:spPr bwMode="auto">
            <a:xfrm>
              <a:off x="6588224" y="1196752"/>
              <a:ext cx="1080120" cy="576064"/>
            </a:xfrm>
            <a:prstGeom prst="ellipse">
              <a:avLst/>
            </a:prstGeom>
            <a:noFill/>
            <a:ln w="25400">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195591" name="Object 7"/>
            <p:cNvGraphicFramePr>
              <a:graphicFrameLocks noChangeAspect="1"/>
            </p:cNvGraphicFramePr>
            <p:nvPr>
              <p:extLst>
                <p:ext uri="{D42A27DB-BD31-4B8C-83A1-F6EECF244321}">
                  <p14:modId xmlns:p14="http://schemas.microsoft.com/office/powerpoint/2010/main" val="1878346628"/>
                </p:ext>
              </p:extLst>
            </p:nvPr>
          </p:nvGraphicFramePr>
          <p:xfrm>
            <a:off x="6675374" y="1275638"/>
            <a:ext cx="905819" cy="418292"/>
          </p:xfrm>
          <a:graphic>
            <a:graphicData uri="http://schemas.openxmlformats.org/presentationml/2006/ole">
              <mc:AlternateContent xmlns:mc="http://schemas.openxmlformats.org/markup-compatibility/2006">
                <mc:Choice xmlns:v="urn:schemas-microsoft-com:vml" Requires="v">
                  <p:oleObj spid="_x0000_s471344" name="Equation" r:id="rId4" imgW="533160" imgH="241200" progId="Equation.DSMT4">
                    <p:embed/>
                  </p:oleObj>
                </mc:Choice>
                <mc:Fallback>
                  <p:oleObj name="Equation" r:id="rId4" imgW="533160" imgH="241200" progId="Equation.DSMT4">
                    <p:embed/>
                    <p:pic>
                      <p:nvPicPr>
                        <p:cNvPr id="0" name="Picture 1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75374" y="1275638"/>
                          <a:ext cx="905819" cy="418292"/>
                        </a:xfrm>
                        <a:prstGeom prst="rect">
                          <a:avLst/>
                        </a:prstGeom>
                        <a:noFill/>
                        <a:extLst/>
                      </p:spPr>
                    </p:pic>
                  </p:oleObj>
                </mc:Fallback>
              </mc:AlternateContent>
            </a:graphicData>
          </a:graphic>
        </p:graphicFrame>
      </p:grpSp>
      <p:grpSp>
        <p:nvGrpSpPr>
          <p:cNvPr id="7" name="Group 6"/>
          <p:cNvGrpSpPr/>
          <p:nvPr/>
        </p:nvGrpSpPr>
        <p:grpSpPr>
          <a:xfrm>
            <a:off x="-704427" y="2655080"/>
            <a:ext cx="9779067" cy="2981325"/>
            <a:chOff x="-524282" y="3060479"/>
            <a:chExt cx="9705521" cy="2981325"/>
          </a:xfrm>
        </p:grpSpPr>
        <p:pic>
          <p:nvPicPr>
            <p:cNvPr id="471059" name="Picture 19" descr="Image result for Italia"/>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78554" y="3142747"/>
              <a:ext cx="2202685" cy="2643222"/>
            </a:xfrm>
            <a:prstGeom prst="rect">
              <a:avLst/>
            </a:prstGeom>
            <a:noFill/>
            <a:extLst>
              <a:ext uri="{909E8E84-426E-40DD-AFC4-6F175D3DCCD1}">
                <a14:hiddenFill xmlns:a14="http://schemas.microsoft.com/office/drawing/2010/main">
                  <a:solidFill>
                    <a:srgbClr val="FFFFFF"/>
                  </a:solidFill>
                </a14:hiddenFill>
              </a:ext>
            </a:extLst>
          </p:spPr>
        </p:pic>
        <p:pic>
          <p:nvPicPr>
            <p:cNvPr id="471049" name="Picture 9" descr="Image result for argentina"/>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4282" y="3060479"/>
              <a:ext cx="3248025" cy="2981325"/>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Group 39"/>
            <p:cNvGrpSpPr/>
            <p:nvPr/>
          </p:nvGrpSpPr>
          <p:grpSpPr>
            <a:xfrm>
              <a:off x="1722098" y="3551010"/>
              <a:ext cx="5441775" cy="2321742"/>
              <a:chOff x="2007850" y="3979638"/>
              <a:chExt cx="5441775" cy="2321742"/>
            </a:xfrm>
          </p:grpSpPr>
          <p:grpSp>
            <p:nvGrpSpPr>
              <p:cNvPr id="29" name="Group 28"/>
              <p:cNvGrpSpPr/>
              <p:nvPr/>
            </p:nvGrpSpPr>
            <p:grpSpPr>
              <a:xfrm>
                <a:off x="2469287" y="4267240"/>
                <a:ext cx="4455781" cy="1850960"/>
                <a:chOff x="1661809" y="2759632"/>
                <a:chExt cx="4455781" cy="1850960"/>
              </a:xfrm>
            </p:grpSpPr>
            <p:sp>
              <p:nvSpPr>
                <p:cNvPr id="30" name="AutoShape 6"/>
                <p:cNvSpPr>
                  <a:spLocks noChangeArrowheads="1"/>
                </p:cNvSpPr>
                <p:nvPr/>
              </p:nvSpPr>
              <p:spPr bwMode="auto">
                <a:xfrm>
                  <a:off x="5208062" y="3522873"/>
                  <a:ext cx="575543" cy="288404"/>
                </a:xfrm>
                <a:prstGeom prst="rightArrow">
                  <a:avLst>
                    <a:gd name="adj1" fmla="val 50000"/>
                    <a:gd name="adj2" fmla="val 56044"/>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 name="AutoShape 7"/>
                <p:cNvSpPr>
                  <a:spLocks noChangeArrowheads="1"/>
                </p:cNvSpPr>
                <p:nvPr/>
              </p:nvSpPr>
              <p:spPr bwMode="auto">
                <a:xfrm rot="10800000">
                  <a:off x="2017515" y="3558946"/>
                  <a:ext cx="576188" cy="288404"/>
                </a:xfrm>
                <a:prstGeom prst="rightArrow">
                  <a:avLst>
                    <a:gd name="adj1" fmla="val 50000"/>
                    <a:gd name="adj2" fmla="val 56044"/>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 name="AutoShape 8"/>
                <p:cNvSpPr>
                  <a:spLocks/>
                </p:cNvSpPr>
                <p:nvPr/>
              </p:nvSpPr>
              <p:spPr bwMode="auto">
                <a:xfrm>
                  <a:off x="5887123" y="2759632"/>
                  <a:ext cx="230467" cy="1814888"/>
                </a:xfrm>
                <a:prstGeom prst="leftBrace">
                  <a:avLst>
                    <a:gd name="adj1" fmla="val 91392"/>
                    <a:gd name="adj2" fmla="val 50000"/>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34" name="Object 15"/>
                <p:cNvGraphicFramePr>
                  <a:graphicFrameLocks noChangeAspect="1"/>
                </p:cNvGraphicFramePr>
                <p:nvPr>
                  <p:extLst>
                    <p:ext uri="{D42A27DB-BD31-4B8C-83A1-F6EECF244321}">
                      <p14:modId xmlns:p14="http://schemas.microsoft.com/office/powerpoint/2010/main" val="285062978"/>
                    </p:ext>
                  </p:extLst>
                </p:nvPr>
              </p:nvGraphicFramePr>
              <p:xfrm>
                <a:off x="3134803" y="3267025"/>
                <a:ext cx="1580107" cy="800100"/>
              </p:xfrm>
              <a:graphic>
                <a:graphicData uri="http://schemas.openxmlformats.org/presentationml/2006/ole">
                  <mc:AlternateContent xmlns:mc="http://schemas.openxmlformats.org/markup-compatibility/2006">
                    <mc:Choice xmlns:v="urn:schemas-microsoft-com:vml" Requires="v">
                      <p:oleObj spid="_x0000_s471345" name="Equation" r:id="rId8" imgW="761669" imgH="418918" progId="Equation.DSMT4">
                        <p:embed/>
                      </p:oleObj>
                    </mc:Choice>
                    <mc:Fallback>
                      <p:oleObj name="Equation" r:id="rId8" imgW="761669" imgH="418918" progId="Equation.DSMT4">
                        <p:embed/>
                        <p:pic>
                          <p:nvPicPr>
                            <p:cNvPr id="0" name="Picture 1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4803" y="3267025"/>
                              <a:ext cx="1580107" cy="800100"/>
                            </a:xfrm>
                            <a:prstGeom prst="rect">
                              <a:avLst/>
                            </a:prstGeom>
                            <a:noFill/>
                            <a:extLst/>
                          </p:spPr>
                        </p:pic>
                      </p:oleObj>
                    </mc:Fallback>
                  </mc:AlternateContent>
                </a:graphicData>
              </a:graphic>
            </p:graphicFrame>
            <p:sp>
              <p:nvSpPr>
                <p:cNvPr id="43" name="AutoShape 30"/>
                <p:cNvSpPr>
                  <a:spLocks/>
                </p:cNvSpPr>
                <p:nvPr/>
              </p:nvSpPr>
              <p:spPr bwMode="auto">
                <a:xfrm>
                  <a:off x="1661809" y="2795704"/>
                  <a:ext cx="215900" cy="1814888"/>
                </a:xfrm>
                <a:prstGeom prst="rightBrace">
                  <a:avLst>
                    <a:gd name="adj1" fmla="val 61152"/>
                    <a:gd name="adj2" fmla="val 50000"/>
                  </a:avLst>
                </a:prstGeom>
                <a:noFill/>
                <a:ln w="158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 name="Oval 43"/>
                <p:cNvSpPr>
                  <a:spLocks noChangeArrowheads="1"/>
                </p:cNvSpPr>
                <p:nvPr/>
              </p:nvSpPr>
              <p:spPr bwMode="auto">
                <a:xfrm>
                  <a:off x="2882082" y="3151401"/>
                  <a:ext cx="2158621" cy="1022801"/>
                </a:xfrm>
                <a:prstGeom prst="ellipse">
                  <a:avLst/>
                </a:prstGeom>
                <a:noFill/>
                <a:ln w="38100">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35" name="TextBox 34"/>
              <p:cNvSpPr txBox="1"/>
              <p:nvPr/>
            </p:nvSpPr>
            <p:spPr>
              <a:xfrm rot="16200000">
                <a:off x="1036775" y="4950713"/>
                <a:ext cx="2321742" cy="379592"/>
              </a:xfrm>
              <a:prstGeom prst="rect">
                <a:avLst/>
              </a:prstGeom>
              <a:noFill/>
            </p:spPr>
            <p:txBody>
              <a:bodyPr wrap="square" rtlCol="0">
                <a:spAutoFit/>
              </a:bodyPr>
              <a:lstStyle/>
              <a:p>
                <a:pPr algn="ctr"/>
                <a:r>
                  <a:rPr lang="nl-BE" sz="2800" b="1" i="1" dirty="0">
                    <a:latin typeface="Arial Narrow" pitchFamily="34" charset="0"/>
                  </a:rPr>
                  <a:t>Domestic Country</a:t>
                </a:r>
              </a:p>
            </p:txBody>
          </p:sp>
          <p:sp>
            <p:nvSpPr>
              <p:cNvPr id="37" name="TextBox 36"/>
              <p:cNvSpPr txBox="1"/>
              <p:nvPr/>
            </p:nvSpPr>
            <p:spPr>
              <a:xfrm rot="5400000">
                <a:off x="6138963" y="4882745"/>
                <a:ext cx="2098104" cy="523220"/>
              </a:xfrm>
              <a:prstGeom prst="rect">
                <a:avLst/>
              </a:prstGeom>
              <a:noFill/>
            </p:spPr>
            <p:txBody>
              <a:bodyPr wrap="square" rtlCol="0">
                <a:spAutoFit/>
              </a:bodyPr>
              <a:lstStyle/>
              <a:p>
                <a:pPr algn="ctr"/>
                <a:r>
                  <a:rPr lang="nl-BE" sz="2800" b="1" i="1" dirty="0">
                    <a:latin typeface="Arial Narrow" pitchFamily="34" charset="0"/>
                  </a:rPr>
                  <a:t>Foreign</a:t>
                </a:r>
                <a:r>
                  <a:rPr lang="nl-BE" sz="2800" b="1" i="1" baseline="0" dirty="0">
                    <a:latin typeface="Arial Narrow" pitchFamily="34" charset="0"/>
                  </a:rPr>
                  <a:t> </a:t>
                </a:r>
                <a:r>
                  <a:rPr lang="nl-BE" sz="2800" b="1" i="1" dirty="0">
                    <a:latin typeface="Arial Narrow" pitchFamily="34" charset="0"/>
                  </a:rPr>
                  <a:t>Country</a:t>
                </a:r>
              </a:p>
            </p:txBody>
          </p:sp>
        </p:grpSp>
      </p:grpSp>
      <p:graphicFrame>
        <p:nvGraphicFramePr>
          <p:cNvPr id="41" name="Object 7"/>
          <p:cNvGraphicFramePr>
            <a:graphicFrameLocks noChangeAspect="1"/>
          </p:cNvGraphicFramePr>
          <p:nvPr>
            <p:extLst>
              <p:ext uri="{D42A27DB-BD31-4B8C-83A1-F6EECF244321}">
                <p14:modId xmlns:p14="http://schemas.microsoft.com/office/powerpoint/2010/main" val="1164928284"/>
              </p:ext>
            </p:extLst>
          </p:nvPr>
        </p:nvGraphicFramePr>
        <p:xfrm>
          <a:off x="3053309" y="5583718"/>
          <a:ext cx="2587625" cy="1138238"/>
        </p:xfrm>
        <a:graphic>
          <a:graphicData uri="http://schemas.openxmlformats.org/presentationml/2006/ole">
            <mc:AlternateContent xmlns:mc="http://schemas.openxmlformats.org/markup-compatibility/2006">
              <mc:Choice xmlns:v="urn:schemas-microsoft-com:vml" Requires="v">
                <p:oleObj spid="_x0000_s471346" name="Equation" r:id="rId10" imgW="1384200" imgH="596880" progId="Equation.DSMT4">
                  <p:embed/>
                </p:oleObj>
              </mc:Choice>
              <mc:Fallback>
                <p:oleObj name="Equation" r:id="rId10" imgW="1384200" imgH="596880" progId="Equation.DSMT4">
                  <p:embed/>
                  <p:pic>
                    <p:nvPicPr>
                      <p:cNvPr id="0" name="Picture 13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53309" y="5583718"/>
                        <a:ext cx="2587625" cy="1138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 name="2 Imagen"/>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77933" y="2427583"/>
            <a:ext cx="1040468" cy="1040468"/>
          </a:xfrm>
          <a:prstGeom prst="rect">
            <a:avLst/>
          </a:prstGeom>
        </p:spPr>
      </p:pic>
      <p:pic>
        <p:nvPicPr>
          <p:cNvPr id="4" name="3 Imagen"/>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11518" y="1206523"/>
            <a:ext cx="970792" cy="970792"/>
          </a:xfrm>
          <a:prstGeom prst="rect">
            <a:avLst/>
          </a:prstGeom>
        </p:spPr>
      </p:pic>
      <p:pic>
        <p:nvPicPr>
          <p:cNvPr id="5" name="4 Imagen"/>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100146" y="1056586"/>
            <a:ext cx="993778" cy="993778"/>
          </a:xfrm>
          <a:prstGeom prst="rect">
            <a:avLst/>
          </a:prstGeom>
        </p:spPr>
      </p:pic>
      <p:pic>
        <p:nvPicPr>
          <p:cNvPr id="6" name="5 Imagen"/>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4407723" y="2410977"/>
            <a:ext cx="1020685" cy="1020685"/>
          </a:xfrm>
          <a:prstGeom prst="rect">
            <a:avLst/>
          </a:prstGeom>
        </p:spPr>
      </p:pic>
      <p:pic>
        <p:nvPicPr>
          <p:cNvPr id="8" name="7 Imagen"/>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77490" y="1418007"/>
            <a:ext cx="1030233" cy="1030233"/>
          </a:xfrm>
          <a:prstGeom prst="rect">
            <a:avLst/>
          </a:prstGeom>
        </p:spPr>
      </p:pic>
      <p:pic>
        <p:nvPicPr>
          <p:cNvPr id="9" name="8 Imagen"/>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6263278" y="1753923"/>
            <a:ext cx="1030233" cy="1030233"/>
          </a:xfrm>
          <a:prstGeom prst="rect">
            <a:avLst/>
          </a:prstGeom>
        </p:spPr>
      </p:pic>
    </p:spTree>
    <p:extLst>
      <p:ext uri="{BB962C8B-B14F-4D97-AF65-F5344CB8AC3E}">
        <p14:creationId xmlns:p14="http://schemas.microsoft.com/office/powerpoint/2010/main" val="2513799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ct 4"/>
          <p:cNvGraphicFramePr>
            <a:graphicFrameLocks noChangeAspect="1"/>
          </p:cNvGraphicFramePr>
          <p:nvPr>
            <p:extLst>
              <p:ext uri="{D42A27DB-BD31-4B8C-83A1-F6EECF244321}">
                <p14:modId xmlns:p14="http://schemas.microsoft.com/office/powerpoint/2010/main" val="3461224321"/>
              </p:ext>
            </p:extLst>
          </p:nvPr>
        </p:nvGraphicFramePr>
        <p:xfrm>
          <a:off x="1943645" y="4077072"/>
          <a:ext cx="431800" cy="504825"/>
        </p:xfrm>
        <a:graphic>
          <a:graphicData uri="http://schemas.openxmlformats.org/presentationml/2006/ole">
            <mc:AlternateContent xmlns:mc="http://schemas.openxmlformats.org/markup-compatibility/2006">
              <mc:Choice xmlns:v="urn:schemas-microsoft-com:vml" Requires="v">
                <p:oleObj spid="_x0000_s470576" name="Equation" r:id="rId4" imgW="215806" imgH="228501" progId="Equation.DSMT4">
                  <p:embed/>
                </p:oleObj>
              </mc:Choice>
              <mc:Fallback>
                <p:oleObj name="Equation" r:id="rId4" imgW="215806" imgH="228501" progId="Equation.DSMT4">
                  <p:embed/>
                  <p:pic>
                    <p:nvPicPr>
                      <p:cNvPr id="0" name="Picture 23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3645" y="4077072"/>
                        <a:ext cx="431800"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9"/>
          <p:cNvGraphicFramePr>
            <a:graphicFrameLocks noChangeAspect="1"/>
          </p:cNvGraphicFramePr>
          <p:nvPr>
            <p:extLst>
              <p:ext uri="{D42A27DB-BD31-4B8C-83A1-F6EECF244321}">
                <p14:modId xmlns:p14="http://schemas.microsoft.com/office/powerpoint/2010/main" val="3199763156"/>
              </p:ext>
            </p:extLst>
          </p:nvPr>
        </p:nvGraphicFramePr>
        <p:xfrm>
          <a:off x="7308825" y="4100220"/>
          <a:ext cx="431800" cy="431800"/>
        </p:xfrm>
        <a:graphic>
          <a:graphicData uri="http://schemas.openxmlformats.org/presentationml/2006/ole">
            <mc:AlternateContent xmlns:mc="http://schemas.openxmlformats.org/markup-compatibility/2006">
              <mc:Choice xmlns:v="urn:schemas-microsoft-com:vml" Requires="v">
                <p:oleObj spid="_x0000_s470577" name="Equation" r:id="rId6" imgW="177492" imgH="177492" progId="Equation.DSMT4">
                  <p:embed/>
                </p:oleObj>
              </mc:Choice>
              <mc:Fallback>
                <p:oleObj name="Equation" r:id="rId6" imgW="177492" imgH="177492" progId="Equation.DSMT4">
                  <p:embed/>
                  <p:pic>
                    <p:nvPicPr>
                      <p:cNvPr id="0" name="Picture 23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08825" y="4100220"/>
                        <a:ext cx="431800"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AutoShape 6"/>
          <p:cNvSpPr>
            <a:spLocks noChangeArrowheads="1"/>
          </p:cNvSpPr>
          <p:nvPr/>
        </p:nvSpPr>
        <p:spPr bwMode="auto">
          <a:xfrm>
            <a:off x="6397444" y="3315951"/>
            <a:ext cx="575543" cy="288404"/>
          </a:xfrm>
          <a:prstGeom prst="rightArrow">
            <a:avLst>
              <a:gd name="adj1" fmla="val 50000"/>
              <a:gd name="adj2" fmla="val 56044"/>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 name="AutoShape 7"/>
          <p:cNvSpPr>
            <a:spLocks noChangeArrowheads="1"/>
          </p:cNvSpPr>
          <p:nvPr/>
        </p:nvSpPr>
        <p:spPr bwMode="auto">
          <a:xfrm rot="10800000">
            <a:off x="2721071" y="3357967"/>
            <a:ext cx="576188" cy="288404"/>
          </a:xfrm>
          <a:prstGeom prst="rightArrow">
            <a:avLst>
              <a:gd name="adj1" fmla="val 50000"/>
              <a:gd name="adj2" fmla="val 56044"/>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 name="AutoShape 8"/>
          <p:cNvSpPr>
            <a:spLocks/>
          </p:cNvSpPr>
          <p:nvPr/>
        </p:nvSpPr>
        <p:spPr bwMode="auto">
          <a:xfrm>
            <a:off x="7092280" y="2660060"/>
            <a:ext cx="144463" cy="1584325"/>
          </a:xfrm>
          <a:prstGeom prst="leftBrace">
            <a:avLst>
              <a:gd name="adj1" fmla="val 9139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33" name="Object 13"/>
          <p:cNvGraphicFramePr>
            <a:graphicFrameLocks noChangeAspect="1"/>
          </p:cNvGraphicFramePr>
          <p:nvPr>
            <p:extLst>
              <p:ext uri="{D42A27DB-BD31-4B8C-83A1-F6EECF244321}">
                <p14:modId xmlns:p14="http://schemas.microsoft.com/office/powerpoint/2010/main" val="4263980325"/>
              </p:ext>
            </p:extLst>
          </p:nvPr>
        </p:nvGraphicFramePr>
        <p:xfrm>
          <a:off x="7452841" y="2444036"/>
          <a:ext cx="365125" cy="431800"/>
        </p:xfrm>
        <a:graphic>
          <a:graphicData uri="http://schemas.openxmlformats.org/presentationml/2006/ole">
            <mc:AlternateContent xmlns:mc="http://schemas.openxmlformats.org/markup-compatibility/2006">
              <mc:Choice xmlns:v="urn:schemas-microsoft-com:vml" Requires="v">
                <p:oleObj spid="_x0000_s470578" name="Equation" r:id="rId8" imgW="139579" imgH="164957" progId="Equation.DSMT4">
                  <p:embed/>
                </p:oleObj>
              </mc:Choice>
              <mc:Fallback>
                <p:oleObj name="Equation" r:id="rId8" imgW="139579" imgH="164957" progId="Equation.DSMT4">
                  <p:embed/>
                  <p:pic>
                    <p:nvPicPr>
                      <p:cNvPr id="0" name="Picture 2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52841" y="2444036"/>
                        <a:ext cx="365125" cy="43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15"/>
          <p:cNvGraphicFramePr>
            <a:graphicFrameLocks noChangeAspect="1"/>
          </p:cNvGraphicFramePr>
          <p:nvPr>
            <p:extLst>
              <p:ext uri="{D42A27DB-BD31-4B8C-83A1-F6EECF244321}">
                <p14:modId xmlns:p14="http://schemas.microsoft.com/office/powerpoint/2010/main" val="3017997252"/>
              </p:ext>
            </p:extLst>
          </p:nvPr>
        </p:nvGraphicFramePr>
        <p:xfrm>
          <a:off x="3661743" y="3065606"/>
          <a:ext cx="2274887" cy="873125"/>
        </p:xfrm>
        <a:graphic>
          <a:graphicData uri="http://schemas.openxmlformats.org/presentationml/2006/ole">
            <mc:AlternateContent xmlns:mc="http://schemas.openxmlformats.org/markup-compatibility/2006">
              <mc:Choice xmlns:v="urn:schemas-microsoft-com:vml" Requires="v">
                <p:oleObj spid="_x0000_s470579" name="Equation" r:id="rId10" imgW="1218960" imgH="457200" progId="Equation.DSMT4">
                  <p:embed/>
                </p:oleObj>
              </mc:Choice>
              <mc:Fallback>
                <p:oleObj name="Equation" r:id="rId10" imgW="1218960" imgH="457200" progId="Equation.DSMT4">
                  <p:embed/>
                  <p:pic>
                    <p:nvPicPr>
                      <p:cNvPr id="0" name="Picture 239"/>
                      <p:cNvPicPr>
                        <a:picLocks noChangeAspect="1" noChangeArrowheads="1"/>
                      </p:cNvPicPr>
                      <p:nvPr/>
                    </p:nvPicPr>
                    <p:blipFill>
                      <a:blip r:embed="rId11"/>
                      <a:srcRect/>
                      <a:stretch>
                        <a:fillRect/>
                      </a:stretch>
                    </p:blipFill>
                    <p:spPr bwMode="auto">
                      <a:xfrm>
                        <a:off x="3661743" y="3065606"/>
                        <a:ext cx="2274887" cy="87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17"/>
          <p:cNvGraphicFramePr>
            <a:graphicFrameLocks noChangeAspect="1"/>
          </p:cNvGraphicFramePr>
          <p:nvPr>
            <p:extLst>
              <p:ext uri="{D42A27DB-BD31-4B8C-83A1-F6EECF244321}">
                <p14:modId xmlns:p14="http://schemas.microsoft.com/office/powerpoint/2010/main" val="3737568462"/>
              </p:ext>
            </p:extLst>
          </p:nvPr>
        </p:nvGraphicFramePr>
        <p:xfrm>
          <a:off x="1943645" y="2492896"/>
          <a:ext cx="423863" cy="508000"/>
        </p:xfrm>
        <a:graphic>
          <a:graphicData uri="http://schemas.openxmlformats.org/presentationml/2006/ole">
            <mc:AlternateContent xmlns:mc="http://schemas.openxmlformats.org/markup-compatibility/2006">
              <mc:Choice xmlns:v="urn:schemas-microsoft-com:vml" Requires="v">
                <p:oleObj spid="_x0000_s470580" name="Equation" r:id="rId12" imgW="203112" imgH="228501" progId="Equation.DSMT4">
                  <p:embed/>
                </p:oleObj>
              </mc:Choice>
              <mc:Fallback>
                <p:oleObj name="Equation" r:id="rId12" imgW="203112" imgH="228501" progId="Equation.DSMT4">
                  <p:embed/>
                  <p:pic>
                    <p:nvPicPr>
                      <p:cNvPr id="0" name="Picture 24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943645" y="2492896"/>
                        <a:ext cx="423863"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AutoShape 30"/>
          <p:cNvSpPr>
            <a:spLocks/>
          </p:cNvSpPr>
          <p:nvPr/>
        </p:nvSpPr>
        <p:spPr bwMode="auto">
          <a:xfrm>
            <a:off x="2447701" y="2708920"/>
            <a:ext cx="215900" cy="1584325"/>
          </a:xfrm>
          <a:prstGeom prst="rightBrace">
            <a:avLst>
              <a:gd name="adj1" fmla="val 6115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 name="Oval 43"/>
          <p:cNvSpPr>
            <a:spLocks noChangeArrowheads="1"/>
          </p:cNvSpPr>
          <p:nvPr/>
        </p:nvSpPr>
        <p:spPr bwMode="auto">
          <a:xfrm>
            <a:off x="3629962" y="2827336"/>
            <a:ext cx="2502684" cy="1349665"/>
          </a:xfrm>
          <a:prstGeom prst="ellipse">
            <a:avLst/>
          </a:prstGeom>
          <a:noFill/>
          <a:ln w="38100">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 name="Rectangle 2"/>
          <p:cNvSpPr txBox="1">
            <a:spLocks noChangeArrowheads="1"/>
          </p:cNvSpPr>
          <p:nvPr/>
        </p:nvSpPr>
        <p:spPr>
          <a:xfrm>
            <a:off x="0" y="260648"/>
            <a:ext cx="9144000" cy="635000"/>
          </a:xfrm>
          <a:prstGeom prst="rect">
            <a:avLst/>
          </a:prstGeom>
        </p:spPr>
        <p:txBody>
          <a:bodyPr/>
          <a:lstStyle/>
          <a:p>
            <a:pPr lvl="0" algn="ctr" eaLnBrk="1" hangingPunct="1">
              <a:defRPr/>
            </a:pPr>
            <a:r>
              <a:rPr lang="en-US" sz="3000" kern="0" baseline="0" dirty="0">
                <a:solidFill>
                  <a:srgbClr val="003D62"/>
                </a:solidFill>
                <a:latin typeface="+mj-lt"/>
                <a:ea typeface="+mj-ea"/>
                <a:cs typeface="+mj-cs"/>
              </a:rPr>
              <a:t>Real exchange rates: </a:t>
            </a:r>
            <a:r>
              <a:rPr kumimoji="0" lang="en-US" sz="3000" b="0" i="0" u="none" strike="noStrike" kern="0" cap="none" spc="0" normalizeH="0" baseline="0" noProof="0" dirty="0">
                <a:ln>
                  <a:noFill/>
                </a:ln>
                <a:solidFill>
                  <a:srgbClr val="003D62"/>
                </a:solidFill>
                <a:effectLst/>
                <a:uLnTx/>
                <a:uFillTx/>
                <a:latin typeface="+mj-lt"/>
                <a:ea typeface="+mj-ea"/>
                <a:cs typeface="+mj-cs"/>
              </a:rPr>
              <a:t>Structural view (</a:t>
            </a:r>
            <a:r>
              <a:rPr kumimoji="0" lang="en-US" sz="3000" b="0" i="0" u="none" strike="noStrike" kern="0" cap="none" spc="0" normalizeH="0" baseline="0" noProof="0" dirty="0" err="1">
                <a:ln>
                  <a:noFill/>
                </a:ln>
                <a:solidFill>
                  <a:srgbClr val="003D62"/>
                </a:solidFill>
                <a:effectLst/>
                <a:uLnTx/>
                <a:uFillTx/>
                <a:latin typeface="+mj-lt"/>
                <a:ea typeface="+mj-ea"/>
                <a:cs typeface="+mj-cs"/>
              </a:rPr>
              <a:t>StRER</a:t>
            </a:r>
            <a:r>
              <a:rPr kumimoji="0" lang="en-US" sz="3000" b="0" i="0" u="none" strike="noStrike" kern="0" cap="none" spc="0" normalizeH="0" baseline="0" noProof="0" dirty="0">
                <a:ln>
                  <a:noFill/>
                </a:ln>
                <a:solidFill>
                  <a:srgbClr val="003D62"/>
                </a:solidFill>
                <a:effectLst/>
                <a:uLnTx/>
                <a:uFillTx/>
                <a:latin typeface="+mj-lt"/>
                <a:ea typeface="+mj-ea"/>
                <a:cs typeface="+mj-cs"/>
              </a:rPr>
              <a:t>)</a:t>
            </a:r>
          </a:p>
        </p:txBody>
      </p:sp>
      <p:sp>
        <p:nvSpPr>
          <p:cNvPr id="74" name="Oval 43"/>
          <p:cNvSpPr>
            <a:spLocks noChangeArrowheads="1"/>
          </p:cNvSpPr>
          <p:nvPr/>
        </p:nvSpPr>
        <p:spPr bwMode="auto">
          <a:xfrm>
            <a:off x="7665216" y="5979115"/>
            <a:ext cx="1125581" cy="576064"/>
          </a:xfrm>
          <a:prstGeom prst="ellipse">
            <a:avLst/>
          </a:prstGeom>
          <a:noFill/>
          <a:ln w="25400">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195591" name="Object 7"/>
          <p:cNvGraphicFramePr>
            <a:graphicFrameLocks noChangeAspect="1"/>
          </p:cNvGraphicFramePr>
          <p:nvPr>
            <p:extLst>
              <p:ext uri="{D42A27DB-BD31-4B8C-83A1-F6EECF244321}">
                <p14:modId xmlns:p14="http://schemas.microsoft.com/office/powerpoint/2010/main" val="3952110410"/>
              </p:ext>
            </p:extLst>
          </p:nvPr>
        </p:nvGraphicFramePr>
        <p:xfrm>
          <a:off x="7756271" y="6068016"/>
          <a:ext cx="943469" cy="398262"/>
        </p:xfrm>
        <a:graphic>
          <a:graphicData uri="http://schemas.openxmlformats.org/presentationml/2006/ole">
            <mc:AlternateContent xmlns:mc="http://schemas.openxmlformats.org/markup-compatibility/2006">
              <mc:Choice xmlns:v="urn:schemas-microsoft-com:vml" Requires="v">
                <p:oleObj spid="_x0000_s470581" name="Equation" r:id="rId14" imgW="583920" imgH="241200" progId="Equation.DSMT4">
                  <p:embed/>
                </p:oleObj>
              </mc:Choice>
              <mc:Fallback>
                <p:oleObj name="Equation" r:id="rId14" imgW="583920" imgH="241200" progId="Equation.DSMT4">
                  <p:embed/>
                  <p:pic>
                    <p:nvPicPr>
                      <p:cNvPr id="0" name="Picture 24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756271" y="6068016"/>
                        <a:ext cx="943469" cy="398262"/>
                      </a:xfrm>
                      <a:prstGeom prst="rect">
                        <a:avLst/>
                      </a:prstGeom>
                      <a:noFill/>
                      <a:extLst/>
                    </p:spPr>
                  </p:pic>
                </p:oleObj>
              </mc:Fallback>
            </mc:AlternateContent>
          </a:graphicData>
        </a:graphic>
      </p:graphicFrame>
      <p:pic>
        <p:nvPicPr>
          <p:cNvPr id="3" name="2 Imagen"/>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23528" y="2705837"/>
            <a:ext cx="1538548" cy="1538548"/>
          </a:xfrm>
          <a:prstGeom prst="rect">
            <a:avLst/>
          </a:prstGeom>
        </p:spPr>
      </p:pic>
      <p:pic>
        <p:nvPicPr>
          <p:cNvPr id="35" name="34 Imagen"/>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2488930" y="4960107"/>
            <a:ext cx="1040468" cy="1040468"/>
          </a:xfrm>
          <a:prstGeom prst="rect">
            <a:avLst/>
          </a:prstGeom>
        </p:spPr>
      </p:pic>
      <p:pic>
        <p:nvPicPr>
          <p:cNvPr id="37" name="36 Imagen"/>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878971" y="4960107"/>
            <a:ext cx="970792" cy="970792"/>
          </a:xfrm>
          <a:prstGeom prst="rect">
            <a:avLst/>
          </a:prstGeom>
        </p:spPr>
      </p:pic>
      <p:pic>
        <p:nvPicPr>
          <p:cNvPr id="38" name="37 Imagen"/>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257875" y="4937121"/>
            <a:ext cx="993778" cy="993778"/>
          </a:xfrm>
          <a:prstGeom prst="rect">
            <a:avLst/>
          </a:prstGeom>
        </p:spPr>
      </p:pic>
      <p:pic>
        <p:nvPicPr>
          <p:cNvPr id="39" name="38 Imagen"/>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2741985" y="1518677"/>
            <a:ext cx="1020685" cy="1020685"/>
          </a:xfrm>
          <a:prstGeom prst="rect">
            <a:avLst/>
          </a:prstGeom>
        </p:spPr>
      </p:pic>
      <p:pic>
        <p:nvPicPr>
          <p:cNvPr id="40" name="39 Imagen"/>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4285284" y="1518677"/>
            <a:ext cx="1030233" cy="1030233"/>
          </a:xfrm>
          <a:prstGeom prst="rect">
            <a:avLst/>
          </a:prstGeom>
        </p:spPr>
      </p:pic>
      <p:pic>
        <p:nvPicPr>
          <p:cNvPr id="41" name="40 Imagen"/>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882327" y="1518677"/>
            <a:ext cx="1030233" cy="1030233"/>
          </a:xfrm>
          <a:prstGeom prst="rect">
            <a:avLst/>
          </a:prstGeom>
        </p:spPr>
      </p:pic>
    </p:spTree>
    <p:extLst>
      <p:ext uri="{BB962C8B-B14F-4D97-AF65-F5344CB8AC3E}">
        <p14:creationId xmlns:p14="http://schemas.microsoft.com/office/powerpoint/2010/main" val="2513799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Object 4"/>
          <p:cNvGraphicFramePr>
            <a:graphicFrameLocks noChangeAspect="1"/>
          </p:cNvGraphicFramePr>
          <p:nvPr>
            <p:extLst>
              <p:ext uri="{D42A27DB-BD31-4B8C-83A1-F6EECF244321}">
                <p14:modId xmlns:p14="http://schemas.microsoft.com/office/powerpoint/2010/main" val="2785529511"/>
              </p:ext>
            </p:extLst>
          </p:nvPr>
        </p:nvGraphicFramePr>
        <p:xfrm>
          <a:off x="1800738" y="4088207"/>
          <a:ext cx="431800" cy="504825"/>
        </p:xfrm>
        <a:graphic>
          <a:graphicData uri="http://schemas.openxmlformats.org/presentationml/2006/ole">
            <mc:AlternateContent xmlns:mc="http://schemas.openxmlformats.org/markup-compatibility/2006">
              <mc:Choice xmlns:v="urn:schemas-microsoft-com:vml" Requires="v">
                <p:oleObj spid="_x0000_s472796" name="Equation" r:id="rId4" imgW="215806" imgH="228501" progId="Equation.DSMT4">
                  <p:embed/>
                </p:oleObj>
              </mc:Choice>
              <mc:Fallback>
                <p:oleObj name="Equation" r:id="rId4" imgW="215806" imgH="228501" progId="Equation.DSMT4">
                  <p:embed/>
                  <p:pic>
                    <p:nvPicPr>
                      <p:cNvPr id="0" name="Picture 3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0738" y="4088207"/>
                        <a:ext cx="431800" cy="50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8" name="Object 9"/>
          <p:cNvGraphicFramePr>
            <a:graphicFrameLocks noChangeAspect="1"/>
          </p:cNvGraphicFramePr>
          <p:nvPr>
            <p:extLst>
              <p:ext uri="{D42A27DB-BD31-4B8C-83A1-F6EECF244321}">
                <p14:modId xmlns:p14="http://schemas.microsoft.com/office/powerpoint/2010/main" val="3077222709"/>
              </p:ext>
            </p:extLst>
          </p:nvPr>
        </p:nvGraphicFramePr>
        <p:xfrm>
          <a:off x="7315388" y="3954387"/>
          <a:ext cx="452211" cy="431800"/>
        </p:xfrm>
        <a:graphic>
          <a:graphicData uri="http://schemas.openxmlformats.org/presentationml/2006/ole">
            <mc:AlternateContent xmlns:mc="http://schemas.openxmlformats.org/markup-compatibility/2006">
              <mc:Choice xmlns:v="urn:schemas-microsoft-com:vml" Requires="v">
                <p:oleObj spid="_x0000_s472797" name="Equation" r:id="rId6" imgW="177492" imgH="177492" progId="Equation.DSMT4">
                  <p:embed/>
                </p:oleObj>
              </mc:Choice>
              <mc:Fallback>
                <p:oleObj name="Equation" r:id="rId6" imgW="177492" imgH="177492" progId="Equation.DSMT4">
                  <p:embed/>
                  <p:pic>
                    <p:nvPicPr>
                      <p:cNvPr id="0" name="Picture 3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15388" y="3954387"/>
                        <a:ext cx="452211" cy="431800"/>
                      </a:xfrm>
                      <a:prstGeom prst="rect">
                        <a:avLst/>
                      </a:prstGeom>
                      <a:noFill/>
                      <a:extLst/>
                    </p:spPr>
                  </p:pic>
                </p:oleObj>
              </mc:Fallback>
            </mc:AlternateContent>
          </a:graphicData>
        </a:graphic>
      </p:graphicFrame>
      <p:sp>
        <p:nvSpPr>
          <p:cNvPr id="30" name="AutoShape 6"/>
          <p:cNvSpPr>
            <a:spLocks noChangeArrowheads="1"/>
          </p:cNvSpPr>
          <p:nvPr/>
        </p:nvSpPr>
        <p:spPr bwMode="auto">
          <a:xfrm>
            <a:off x="6452550" y="3356880"/>
            <a:ext cx="575543" cy="288404"/>
          </a:xfrm>
          <a:prstGeom prst="rightArrow">
            <a:avLst>
              <a:gd name="adj1" fmla="val 50000"/>
              <a:gd name="adj2" fmla="val 56044"/>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 name="AutoShape 7"/>
          <p:cNvSpPr>
            <a:spLocks noChangeArrowheads="1"/>
          </p:cNvSpPr>
          <p:nvPr/>
        </p:nvSpPr>
        <p:spPr bwMode="auto">
          <a:xfrm rot="10800000">
            <a:off x="2540899" y="3368016"/>
            <a:ext cx="576188" cy="288404"/>
          </a:xfrm>
          <a:prstGeom prst="rightArrow">
            <a:avLst>
              <a:gd name="adj1" fmla="val 50000"/>
              <a:gd name="adj2" fmla="val 56044"/>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2" name="AutoShape 8"/>
          <p:cNvSpPr>
            <a:spLocks/>
          </p:cNvSpPr>
          <p:nvPr/>
        </p:nvSpPr>
        <p:spPr bwMode="auto">
          <a:xfrm>
            <a:off x="7109511" y="2708919"/>
            <a:ext cx="151292" cy="1584325"/>
          </a:xfrm>
          <a:prstGeom prst="leftBrace">
            <a:avLst>
              <a:gd name="adj1" fmla="val 9139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aphicFrame>
        <p:nvGraphicFramePr>
          <p:cNvPr id="33" name="Object 13"/>
          <p:cNvGraphicFramePr>
            <a:graphicFrameLocks noChangeAspect="1"/>
          </p:cNvGraphicFramePr>
          <p:nvPr>
            <p:extLst>
              <p:ext uri="{D42A27DB-BD31-4B8C-83A1-F6EECF244321}">
                <p14:modId xmlns:p14="http://schemas.microsoft.com/office/powerpoint/2010/main" val="2566202696"/>
              </p:ext>
            </p:extLst>
          </p:nvPr>
        </p:nvGraphicFramePr>
        <p:xfrm>
          <a:off x="7319485" y="2546691"/>
          <a:ext cx="382384" cy="431800"/>
        </p:xfrm>
        <a:graphic>
          <a:graphicData uri="http://schemas.openxmlformats.org/presentationml/2006/ole">
            <mc:AlternateContent xmlns:mc="http://schemas.openxmlformats.org/markup-compatibility/2006">
              <mc:Choice xmlns:v="urn:schemas-microsoft-com:vml" Requires="v">
                <p:oleObj spid="_x0000_s472798" name="Equation" r:id="rId8" imgW="139579" imgH="164957" progId="Equation.DSMT4">
                  <p:embed/>
                </p:oleObj>
              </mc:Choice>
              <mc:Fallback>
                <p:oleObj name="Equation" r:id="rId8" imgW="139579" imgH="164957" progId="Equation.DSMT4">
                  <p:embed/>
                  <p:pic>
                    <p:nvPicPr>
                      <p:cNvPr id="0" name="Picture 30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19485" y="2546691"/>
                        <a:ext cx="382384" cy="431800"/>
                      </a:xfrm>
                      <a:prstGeom prst="rect">
                        <a:avLst/>
                      </a:prstGeom>
                      <a:noFill/>
                      <a:extLst/>
                    </p:spPr>
                  </p:pic>
                </p:oleObj>
              </mc:Fallback>
            </mc:AlternateContent>
          </a:graphicData>
        </a:graphic>
      </p:graphicFrame>
      <p:graphicFrame>
        <p:nvGraphicFramePr>
          <p:cNvPr id="34" name="Object 15"/>
          <p:cNvGraphicFramePr>
            <a:graphicFrameLocks noChangeAspect="1"/>
          </p:cNvGraphicFramePr>
          <p:nvPr>
            <p:extLst>
              <p:ext uri="{D42A27DB-BD31-4B8C-83A1-F6EECF244321}">
                <p14:modId xmlns:p14="http://schemas.microsoft.com/office/powerpoint/2010/main" val="2272974551"/>
              </p:ext>
            </p:extLst>
          </p:nvPr>
        </p:nvGraphicFramePr>
        <p:xfrm>
          <a:off x="3598793" y="3075655"/>
          <a:ext cx="2252673" cy="873125"/>
        </p:xfrm>
        <a:graphic>
          <a:graphicData uri="http://schemas.openxmlformats.org/presentationml/2006/ole">
            <mc:AlternateContent xmlns:mc="http://schemas.openxmlformats.org/markup-compatibility/2006">
              <mc:Choice xmlns:v="urn:schemas-microsoft-com:vml" Requires="v">
                <p:oleObj spid="_x0000_s472799" name="Equation" r:id="rId10" imgW="1218960" imgH="457200" progId="Equation.DSMT4">
                  <p:embed/>
                </p:oleObj>
              </mc:Choice>
              <mc:Fallback>
                <p:oleObj name="Equation" r:id="rId10" imgW="1218960" imgH="457200" progId="Equation.DSMT4">
                  <p:embed/>
                  <p:pic>
                    <p:nvPicPr>
                      <p:cNvPr id="0" name="Picture 30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98793" y="3075655"/>
                        <a:ext cx="2252673" cy="873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6" name="Object 17"/>
          <p:cNvGraphicFramePr>
            <a:graphicFrameLocks noChangeAspect="1"/>
          </p:cNvGraphicFramePr>
          <p:nvPr>
            <p:extLst>
              <p:ext uri="{D42A27DB-BD31-4B8C-83A1-F6EECF244321}">
                <p14:modId xmlns:p14="http://schemas.microsoft.com/office/powerpoint/2010/main" val="764572654"/>
              </p:ext>
            </p:extLst>
          </p:nvPr>
        </p:nvGraphicFramePr>
        <p:xfrm>
          <a:off x="1800738" y="2504031"/>
          <a:ext cx="423863" cy="508000"/>
        </p:xfrm>
        <a:graphic>
          <a:graphicData uri="http://schemas.openxmlformats.org/presentationml/2006/ole">
            <mc:AlternateContent xmlns:mc="http://schemas.openxmlformats.org/markup-compatibility/2006">
              <mc:Choice xmlns:v="urn:schemas-microsoft-com:vml" Requires="v">
                <p:oleObj spid="_x0000_s472800" name="Equation" r:id="rId12" imgW="203112" imgH="228501" progId="Equation.DSMT4">
                  <p:embed/>
                </p:oleObj>
              </mc:Choice>
              <mc:Fallback>
                <p:oleObj name="Equation" r:id="rId12" imgW="203112" imgH="228501" progId="Equation.DSMT4">
                  <p:embed/>
                  <p:pic>
                    <p:nvPicPr>
                      <p:cNvPr id="0" name="Picture 30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00738" y="2504031"/>
                        <a:ext cx="423863"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3" name="AutoShape 30"/>
          <p:cNvSpPr>
            <a:spLocks/>
          </p:cNvSpPr>
          <p:nvPr/>
        </p:nvSpPr>
        <p:spPr bwMode="auto">
          <a:xfrm>
            <a:off x="2304794" y="2720055"/>
            <a:ext cx="215900" cy="1584325"/>
          </a:xfrm>
          <a:prstGeom prst="rightBrace">
            <a:avLst>
              <a:gd name="adj1" fmla="val 61152"/>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 name="Oval 43"/>
          <p:cNvSpPr>
            <a:spLocks noChangeArrowheads="1"/>
          </p:cNvSpPr>
          <p:nvPr/>
        </p:nvSpPr>
        <p:spPr bwMode="auto">
          <a:xfrm>
            <a:off x="3402266" y="2804142"/>
            <a:ext cx="2645728" cy="1341937"/>
          </a:xfrm>
          <a:prstGeom prst="ellipse">
            <a:avLst/>
          </a:prstGeom>
          <a:noFill/>
          <a:ln w="38100">
            <a:solidFill>
              <a:srgbClr val="002060"/>
            </a:solidFill>
            <a:prstDash val="solid"/>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 name="Rectangle 2"/>
          <p:cNvSpPr txBox="1">
            <a:spLocks noChangeArrowheads="1"/>
          </p:cNvSpPr>
          <p:nvPr/>
        </p:nvSpPr>
        <p:spPr>
          <a:xfrm>
            <a:off x="0" y="260648"/>
            <a:ext cx="9144000" cy="635000"/>
          </a:xfrm>
          <a:prstGeom prst="rect">
            <a:avLst/>
          </a:prstGeom>
        </p:spPr>
        <p:txBody>
          <a:bodyPr/>
          <a:lstStyle/>
          <a:p>
            <a:pPr lvl="0" algn="ctr" eaLnBrk="1" hangingPunct="1">
              <a:defRPr/>
            </a:pPr>
            <a:r>
              <a:rPr lang="en-US" sz="3000" kern="0" baseline="0" dirty="0">
                <a:solidFill>
                  <a:srgbClr val="003D62"/>
                </a:solidFill>
                <a:latin typeface="+mj-lt"/>
                <a:ea typeface="+mj-ea"/>
                <a:cs typeface="+mj-cs"/>
              </a:rPr>
              <a:t>Real exchange rates: </a:t>
            </a:r>
            <a:r>
              <a:rPr kumimoji="0" lang="en-US" sz="3000" b="0" i="0" u="none" strike="noStrike" kern="0" cap="none" spc="0" normalizeH="0" baseline="0" noProof="0" dirty="0">
                <a:ln>
                  <a:noFill/>
                </a:ln>
                <a:solidFill>
                  <a:srgbClr val="003D62"/>
                </a:solidFill>
                <a:effectLst/>
                <a:uLnTx/>
                <a:uFillTx/>
                <a:latin typeface="+mj-lt"/>
                <a:ea typeface="+mj-ea"/>
                <a:cs typeface="+mj-cs"/>
              </a:rPr>
              <a:t>Structural view (</a:t>
            </a:r>
            <a:r>
              <a:rPr kumimoji="0" lang="en-US" sz="3000" b="0" i="0" u="none" strike="noStrike" kern="0" cap="none" spc="0" normalizeH="0" baseline="0" noProof="0" dirty="0" err="1">
                <a:ln>
                  <a:noFill/>
                </a:ln>
                <a:solidFill>
                  <a:srgbClr val="003D62"/>
                </a:solidFill>
                <a:effectLst/>
                <a:uLnTx/>
                <a:uFillTx/>
                <a:latin typeface="+mj-lt"/>
                <a:ea typeface="+mj-ea"/>
                <a:cs typeface="+mj-cs"/>
              </a:rPr>
              <a:t>StRER</a:t>
            </a:r>
            <a:r>
              <a:rPr kumimoji="0" lang="en-US" sz="3000" b="0" i="0" u="none" strike="noStrike" kern="0" cap="none" spc="0" normalizeH="0" baseline="0" noProof="0" dirty="0">
                <a:ln>
                  <a:noFill/>
                </a:ln>
                <a:solidFill>
                  <a:srgbClr val="003D62"/>
                </a:solidFill>
                <a:effectLst/>
                <a:uLnTx/>
                <a:uFillTx/>
                <a:latin typeface="+mj-lt"/>
                <a:ea typeface="+mj-ea"/>
                <a:cs typeface="+mj-cs"/>
              </a:rPr>
              <a:t>)</a:t>
            </a:r>
          </a:p>
        </p:txBody>
      </p:sp>
      <p:sp>
        <p:nvSpPr>
          <p:cNvPr id="37" name="TextBox 36"/>
          <p:cNvSpPr txBox="1"/>
          <p:nvPr/>
        </p:nvSpPr>
        <p:spPr>
          <a:xfrm>
            <a:off x="4490215" y="1496724"/>
            <a:ext cx="644664" cy="502702"/>
          </a:xfrm>
          <a:prstGeom prst="rect">
            <a:avLst/>
          </a:prstGeom>
          <a:noFill/>
        </p:spPr>
        <p:txBody>
          <a:bodyPr wrap="none" rtlCol="0">
            <a:spAutoFit/>
          </a:bodyPr>
          <a:lstStyle/>
          <a:p>
            <a:r>
              <a:rPr lang="es-AR" sz="4000" b="1" dirty="0" smtClean="0">
                <a:latin typeface="+mj-lt"/>
              </a:rPr>
              <a:t>VS.</a:t>
            </a:r>
            <a:endParaRPr lang="es-AR" sz="4000" b="1" dirty="0">
              <a:latin typeface="+mj-lt"/>
            </a:endParaRPr>
          </a:p>
        </p:txBody>
      </p:sp>
      <p:graphicFrame>
        <p:nvGraphicFramePr>
          <p:cNvPr id="38" name="Object 9"/>
          <p:cNvGraphicFramePr>
            <a:graphicFrameLocks noChangeAspect="1"/>
          </p:cNvGraphicFramePr>
          <p:nvPr>
            <p:extLst>
              <p:ext uri="{D42A27DB-BD31-4B8C-83A1-F6EECF244321}">
                <p14:modId xmlns:p14="http://schemas.microsoft.com/office/powerpoint/2010/main" val="940607914"/>
              </p:ext>
            </p:extLst>
          </p:nvPr>
        </p:nvGraphicFramePr>
        <p:xfrm>
          <a:off x="747712" y="5143330"/>
          <a:ext cx="3824288" cy="1109662"/>
        </p:xfrm>
        <a:graphic>
          <a:graphicData uri="http://schemas.openxmlformats.org/presentationml/2006/ole">
            <mc:AlternateContent xmlns:mc="http://schemas.openxmlformats.org/markup-compatibility/2006">
              <mc:Choice xmlns:v="urn:schemas-microsoft-com:vml" Requires="v">
                <p:oleObj spid="_x0000_s472801" name="Equation" r:id="rId14" imgW="1574640" imgH="457200" progId="Equation.DSMT4">
                  <p:embed/>
                </p:oleObj>
              </mc:Choice>
              <mc:Fallback>
                <p:oleObj name="Equation" r:id="rId14" imgW="1574640" imgH="457200" progId="Equation.DSMT4">
                  <p:embed/>
                  <p:pic>
                    <p:nvPicPr>
                      <p:cNvPr id="0" name="Picture 30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7712" y="5143330"/>
                        <a:ext cx="3824288" cy="11096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9" name="Object 9"/>
          <p:cNvGraphicFramePr>
            <a:graphicFrameLocks noChangeAspect="1"/>
          </p:cNvGraphicFramePr>
          <p:nvPr>
            <p:extLst>
              <p:ext uri="{D42A27DB-BD31-4B8C-83A1-F6EECF244321}">
                <p14:modId xmlns:p14="http://schemas.microsoft.com/office/powerpoint/2010/main" val="851279182"/>
              </p:ext>
            </p:extLst>
          </p:nvPr>
        </p:nvGraphicFramePr>
        <p:xfrm>
          <a:off x="6243926" y="5143330"/>
          <a:ext cx="2159000" cy="955675"/>
        </p:xfrm>
        <a:graphic>
          <a:graphicData uri="http://schemas.openxmlformats.org/presentationml/2006/ole">
            <mc:AlternateContent xmlns:mc="http://schemas.openxmlformats.org/markup-compatibility/2006">
              <mc:Choice xmlns:v="urn:schemas-microsoft-com:vml" Requires="v">
                <p:oleObj spid="_x0000_s472802" name="Equation" r:id="rId16" imgW="888840" imgH="393480" progId="Equation.DSMT4">
                  <p:embed/>
                </p:oleObj>
              </mc:Choice>
              <mc:Fallback>
                <p:oleObj name="Equation" r:id="rId16" imgW="888840" imgH="393480" progId="Equation.DSMT4">
                  <p:embed/>
                  <p:pic>
                    <p:nvPicPr>
                      <p:cNvPr id="0" name="Picture 306"/>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243926" y="5143330"/>
                        <a:ext cx="2159000" cy="955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 name="Straight Arrow Connector 3"/>
          <p:cNvCxnSpPr/>
          <p:nvPr/>
        </p:nvCxnSpPr>
        <p:spPr>
          <a:xfrm flipH="1">
            <a:off x="2841422" y="4146079"/>
            <a:ext cx="1060415" cy="10242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5467073" y="4146079"/>
            <a:ext cx="1221195" cy="10242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40" name="Object 9"/>
          <p:cNvGraphicFramePr>
            <a:graphicFrameLocks noChangeAspect="1"/>
          </p:cNvGraphicFramePr>
          <p:nvPr>
            <p:extLst>
              <p:ext uri="{D42A27DB-BD31-4B8C-83A1-F6EECF244321}">
                <p14:modId xmlns:p14="http://schemas.microsoft.com/office/powerpoint/2010/main" val="255940750"/>
              </p:ext>
            </p:extLst>
          </p:nvPr>
        </p:nvGraphicFramePr>
        <p:xfrm>
          <a:off x="2182348" y="6309320"/>
          <a:ext cx="720143" cy="411700"/>
        </p:xfrm>
        <a:graphic>
          <a:graphicData uri="http://schemas.openxmlformats.org/presentationml/2006/ole">
            <mc:AlternateContent xmlns:mc="http://schemas.openxmlformats.org/markup-compatibility/2006">
              <mc:Choice xmlns:v="urn:schemas-microsoft-com:vml" Requires="v">
                <p:oleObj spid="_x0000_s472803" name="Equation" r:id="rId18" imgW="355320" imgH="203040" progId="Equation.DSMT4">
                  <p:embed/>
                </p:oleObj>
              </mc:Choice>
              <mc:Fallback>
                <p:oleObj name="Equation" r:id="rId18" imgW="355320" imgH="203040" progId="Equation.DSMT4">
                  <p:embed/>
                  <p:pic>
                    <p:nvPicPr>
                      <p:cNvPr id="0" name="Picture 307"/>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82348" y="6309320"/>
                        <a:ext cx="720143" cy="411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1" name="40 Imagen"/>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068115" y="1220663"/>
            <a:ext cx="1020685" cy="1020685"/>
          </a:xfrm>
          <a:prstGeom prst="rect">
            <a:avLst/>
          </a:prstGeom>
        </p:spPr>
      </p:pic>
      <p:pic>
        <p:nvPicPr>
          <p:cNvPr id="42" name="41 Imagen"/>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088800" y="1232959"/>
            <a:ext cx="1030233" cy="1030233"/>
          </a:xfrm>
          <a:prstGeom prst="rect">
            <a:avLst/>
          </a:prstGeom>
        </p:spPr>
      </p:pic>
      <p:pic>
        <p:nvPicPr>
          <p:cNvPr id="44" name="43 Imagen"/>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3187224" y="1232959"/>
            <a:ext cx="1030233" cy="1030233"/>
          </a:xfrm>
          <a:prstGeom prst="rect">
            <a:avLst/>
          </a:prstGeom>
        </p:spPr>
      </p:pic>
      <p:pic>
        <p:nvPicPr>
          <p:cNvPr id="45" name="44 Imagen"/>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5346022" y="1151429"/>
            <a:ext cx="1040468" cy="1040468"/>
          </a:xfrm>
          <a:prstGeom prst="rect">
            <a:avLst/>
          </a:prstGeom>
        </p:spPr>
      </p:pic>
      <p:pic>
        <p:nvPicPr>
          <p:cNvPr id="46" name="45 Imagen"/>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524328" y="1174689"/>
            <a:ext cx="970792" cy="970792"/>
          </a:xfrm>
          <a:prstGeom prst="rect">
            <a:avLst/>
          </a:prstGeom>
        </p:spPr>
      </p:pic>
      <p:pic>
        <p:nvPicPr>
          <p:cNvPr id="47" name="46 Imagen"/>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6452550" y="1151703"/>
            <a:ext cx="993778" cy="993778"/>
          </a:xfrm>
          <a:prstGeom prst="rect">
            <a:avLst/>
          </a:prstGeom>
        </p:spPr>
      </p:pic>
      <p:pic>
        <p:nvPicPr>
          <p:cNvPr id="48" name="47 Imagen"/>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323528" y="2705837"/>
            <a:ext cx="1538548" cy="1538548"/>
          </a:xfrm>
          <a:prstGeom prst="rect">
            <a:avLst/>
          </a:prstGeom>
        </p:spPr>
      </p:pic>
    </p:spTree>
    <p:extLst>
      <p:ext uri="{BB962C8B-B14F-4D97-AF65-F5344CB8AC3E}">
        <p14:creationId xmlns:p14="http://schemas.microsoft.com/office/powerpoint/2010/main" val="2513799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157869"/>
            <a:ext cx="9144000" cy="838200"/>
          </a:xfrm>
        </p:spPr>
        <p:txBody>
          <a:bodyPr/>
          <a:lstStyle/>
          <a:p>
            <a:pPr algn="ctr"/>
            <a:r>
              <a:rPr lang="es-AR" dirty="0"/>
              <a:t>RER </a:t>
            </a:r>
            <a:r>
              <a:rPr lang="es-AR" dirty="0" err="1"/>
              <a:t>misalignments</a:t>
            </a:r>
            <a:r>
              <a:rPr lang="es-AR" dirty="0"/>
              <a:t> (PPP – LOOP)</a:t>
            </a:r>
            <a:endParaRPr lang="nl-BE" dirty="0"/>
          </a:p>
        </p:txBody>
      </p:sp>
      <p:grpSp>
        <p:nvGrpSpPr>
          <p:cNvPr id="25" name="Group 24"/>
          <p:cNvGrpSpPr/>
          <p:nvPr/>
        </p:nvGrpSpPr>
        <p:grpSpPr>
          <a:xfrm>
            <a:off x="642910" y="1500174"/>
            <a:ext cx="8349371" cy="4394243"/>
            <a:chOff x="810217" y="2060848"/>
            <a:chExt cx="8349371" cy="4394243"/>
          </a:xfrm>
        </p:grpSpPr>
        <p:grpSp>
          <p:nvGrpSpPr>
            <p:cNvPr id="4" name="Group 3"/>
            <p:cNvGrpSpPr/>
            <p:nvPr/>
          </p:nvGrpSpPr>
          <p:grpSpPr>
            <a:xfrm>
              <a:off x="810217" y="2060848"/>
              <a:ext cx="7722223" cy="4394243"/>
              <a:chOff x="788545" y="2910542"/>
              <a:chExt cx="6879799" cy="3546100"/>
            </a:xfrm>
          </p:grpSpPr>
          <p:grpSp>
            <p:nvGrpSpPr>
              <p:cNvPr id="2" name="Group 27"/>
              <p:cNvGrpSpPr/>
              <p:nvPr/>
            </p:nvGrpSpPr>
            <p:grpSpPr>
              <a:xfrm>
                <a:off x="788545" y="2910542"/>
                <a:ext cx="6879799" cy="3546100"/>
                <a:chOff x="1364609" y="2780928"/>
                <a:chExt cx="6879799" cy="3546099"/>
              </a:xfrm>
            </p:grpSpPr>
            <p:grpSp>
              <p:nvGrpSpPr>
                <p:cNvPr id="3" name="Group 5"/>
                <p:cNvGrpSpPr/>
                <p:nvPr/>
              </p:nvGrpSpPr>
              <p:grpSpPr>
                <a:xfrm>
                  <a:off x="1364609" y="2780928"/>
                  <a:ext cx="6879799" cy="3546099"/>
                  <a:chOff x="1955135" y="1579835"/>
                  <a:chExt cx="6865337" cy="4680879"/>
                </a:xfrm>
              </p:grpSpPr>
              <p:sp>
                <p:nvSpPr>
                  <p:cNvPr id="7" name="Rectangle 3"/>
                  <p:cNvSpPr>
                    <a:spLocks noChangeArrowheads="1"/>
                  </p:cNvSpPr>
                  <p:nvPr/>
                </p:nvSpPr>
                <p:spPr bwMode="auto">
                  <a:xfrm>
                    <a:off x="8225710" y="5998432"/>
                    <a:ext cx="446065" cy="262282"/>
                  </a:xfrm>
                  <a:prstGeom prst="rect">
                    <a:avLst/>
                  </a:prstGeom>
                  <a:noFill/>
                  <a:ln w="9525">
                    <a:noFill/>
                    <a:miter lim="800000"/>
                    <a:headEnd/>
                    <a:tailEnd/>
                  </a:ln>
                </p:spPr>
                <p:txBody>
                  <a:bodyPr wrap="none" lIns="0" tIns="0" rIns="0" bIns="0">
                    <a:spAutoFit/>
                  </a:bodyPr>
                  <a:lstStyle/>
                  <a:p>
                    <a:r>
                      <a:rPr lang="en-US" b="1" dirty="0">
                        <a:solidFill>
                          <a:srgbClr val="000000"/>
                        </a:solidFill>
                        <a:latin typeface="Arial" charset="0"/>
                      </a:rPr>
                      <a:t>%∆ </a:t>
                    </a:r>
                    <a:r>
                      <a:rPr lang="en-US" b="1" i="1" dirty="0">
                        <a:solidFill>
                          <a:srgbClr val="000000"/>
                        </a:solidFill>
                        <a:latin typeface="Arial" charset="0"/>
                      </a:rPr>
                      <a:t>P</a:t>
                    </a:r>
                  </a:p>
                </p:txBody>
              </p:sp>
              <p:sp>
                <p:nvSpPr>
                  <p:cNvPr id="8" name="Rectangle 6"/>
                  <p:cNvSpPr>
                    <a:spLocks noChangeArrowheads="1"/>
                  </p:cNvSpPr>
                  <p:nvPr/>
                </p:nvSpPr>
                <p:spPr bwMode="auto">
                  <a:xfrm>
                    <a:off x="1955135" y="1602730"/>
                    <a:ext cx="394761" cy="262282"/>
                  </a:xfrm>
                  <a:prstGeom prst="rect">
                    <a:avLst/>
                  </a:prstGeom>
                  <a:noFill/>
                  <a:ln w="9525">
                    <a:noFill/>
                    <a:miter lim="800000"/>
                    <a:headEnd/>
                    <a:tailEnd/>
                  </a:ln>
                </p:spPr>
                <p:txBody>
                  <a:bodyPr wrap="none" lIns="0" tIns="0" rIns="0" bIns="0">
                    <a:spAutoFit/>
                  </a:bodyPr>
                  <a:lstStyle/>
                  <a:p>
                    <a:r>
                      <a:rPr lang="en-US" b="1" dirty="0">
                        <a:solidFill>
                          <a:srgbClr val="000000"/>
                        </a:solidFill>
                        <a:latin typeface="Arial" charset="0"/>
                      </a:rPr>
                      <a:t>%∆E</a:t>
                    </a:r>
                  </a:p>
                </p:txBody>
              </p:sp>
              <p:sp>
                <p:nvSpPr>
                  <p:cNvPr id="9" name="Rectangle 9"/>
                  <p:cNvSpPr>
                    <a:spLocks noChangeArrowheads="1"/>
                  </p:cNvSpPr>
                  <p:nvPr/>
                </p:nvSpPr>
                <p:spPr bwMode="auto">
                  <a:xfrm>
                    <a:off x="2179113" y="5993745"/>
                    <a:ext cx="101185" cy="262282"/>
                  </a:xfrm>
                  <a:prstGeom prst="rect">
                    <a:avLst/>
                  </a:prstGeom>
                  <a:noFill/>
                  <a:ln w="9525">
                    <a:noFill/>
                    <a:miter lim="800000"/>
                    <a:headEnd/>
                    <a:tailEnd/>
                  </a:ln>
                </p:spPr>
                <p:txBody>
                  <a:bodyPr wrap="none" lIns="0" tIns="0" rIns="0" bIns="0">
                    <a:spAutoFit/>
                  </a:bodyPr>
                  <a:lstStyle/>
                  <a:p>
                    <a:r>
                      <a:rPr lang="en-US" b="1">
                        <a:solidFill>
                          <a:srgbClr val="000000"/>
                        </a:solidFill>
                        <a:latin typeface="Arial" charset="0"/>
                      </a:rPr>
                      <a:t>0</a:t>
                    </a:r>
                  </a:p>
                </p:txBody>
              </p:sp>
              <p:sp>
                <p:nvSpPr>
                  <p:cNvPr id="10" name="Freeform 10"/>
                  <p:cNvSpPr>
                    <a:spLocks/>
                  </p:cNvSpPr>
                  <p:nvPr/>
                </p:nvSpPr>
                <p:spPr bwMode="auto">
                  <a:xfrm>
                    <a:off x="2398998" y="1604095"/>
                    <a:ext cx="6421474" cy="4357978"/>
                  </a:xfrm>
                  <a:custGeom>
                    <a:avLst/>
                    <a:gdLst>
                      <a:gd name="T0" fmla="*/ 0 w 4439"/>
                      <a:gd name="T1" fmla="*/ 0 h 2752"/>
                      <a:gd name="T2" fmla="*/ 0 w 4439"/>
                      <a:gd name="T3" fmla="*/ 2751 h 2752"/>
                      <a:gd name="T4" fmla="*/ 4438 w 4439"/>
                      <a:gd name="T5" fmla="*/ 2751 h 2752"/>
                      <a:gd name="T6" fmla="*/ 0 60000 65536"/>
                      <a:gd name="T7" fmla="*/ 0 60000 65536"/>
                      <a:gd name="T8" fmla="*/ 0 60000 65536"/>
                      <a:gd name="T9" fmla="*/ 0 w 4439"/>
                      <a:gd name="T10" fmla="*/ 0 h 2752"/>
                      <a:gd name="T11" fmla="*/ 4439 w 4439"/>
                      <a:gd name="T12" fmla="*/ 2752 h 2752"/>
                    </a:gdLst>
                    <a:ahLst/>
                    <a:cxnLst>
                      <a:cxn ang="T6">
                        <a:pos x="T0" y="T1"/>
                      </a:cxn>
                      <a:cxn ang="T7">
                        <a:pos x="T2" y="T3"/>
                      </a:cxn>
                      <a:cxn ang="T8">
                        <a:pos x="T4" y="T5"/>
                      </a:cxn>
                    </a:cxnLst>
                    <a:rect l="T9" t="T10" r="T11" b="T12"/>
                    <a:pathLst>
                      <a:path w="4439" h="2752">
                        <a:moveTo>
                          <a:pt x="0" y="0"/>
                        </a:moveTo>
                        <a:lnTo>
                          <a:pt x="0" y="2751"/>
                        </a:lnTo>
                        <a:lnTo>
                          <a:pt x="4438" y="2751"/>
                        </a:lnTo>
                      </a:path>
                    </a:pathLst>
                  </a:custGeom>
                  <a:noFill/>
                  <a:ln w="25400" cap="rnd" cmpd="sng">
                    <a:solidFill>
                      <a:srgbClr val="000000"/>
                    </a:solidFill>
                    <a:prstDash val="solid"/>
                    <a:round/>
                    <a:headEnd type="none" w="sm" len="sm"/>
                    <a:tailEnd type="none" w="sm" len="sm"/>
                  </a:ln>
                </p:spPr>
                <p:txBody>
                  <a:bodyPr/>
                  <a:lstStyle/>
                  <a:p>
                    <a:endParaRPr lang="nl-BE"/>
                  </a:p>
                </p:txBody>
              </p:sp>
              <p:sp>
                <p:nvSpPr>
                  <p:cNvPr id="12" name="Rectangle 15"/>
                  <p:cNvSpPr>
                    <a:spLocks noChangeArrowheads="1"/>
                  </p:cNvSpPr>
                  <p:nvPr/>
                </p:nvSpPr>
                <p:spPr bwMode="auto">
                  <a:xfrm>
                    <a:off x="5012070" y="3290755"/>
                    <a:ext cx="131112" cy="262282"/>
                  </a:xfrm>
                  <a:prstGeom prst="rect">
                    <a:avLst/>
                  </a:prstGeom>
                  <a:noFill/>
                  <a:ln w="9525">
                    <a:noFill/>
                    <a:miter lim="800000"/>
                    <a:headEnd/>
                    <a:tailEnd/>
                  </a:ln>
                </p:spPr>
                <p:txBody>
                  <a:bodyPr wrap="none" lIns="0" tIns="0" rIns="0" bIns="0">
                    <a:spAutoFit/>
                  </a:bodyPr>
                  <a:lstStyle/>
                  <a:p>
                    <a:r>
                      <a:rPr lang="en-US" b="1" i="1" dirty="0">
                        <a:solidFill>
                          <a:srgbClr val="000000"/>
                        </a:solidFill>
                        <a:latin typeface="Arial" charset="0"/>
                      </a:rPr>
                      <a:t>D</a:t>
                    </a:r>
                    <a:endParaRPr lang="en-US" b="1" i="1" baseline="-25000" dirty="0">
                      <a:solidFill>
                        <a:srgbClr val="000000"/>
                      </a:solidFill>
                      <a:latin typeface="Arial" charset="0"/>
                    </a:endParaRPr>
                  </a:p>
                </p:txBody>
              </p:sp>
              <p:sp>
                <p:nvSpPr>
                  <p:cNvPr id="13" name="Rectangle 16"/>
                  <p:cNvSpPr>
                    <a:spLocks noChangeArrowheads="1"/>
                  </p:cNvSpPr>
                  <p:nvPr/>
                </p:nvSpPr>
                <p:spPr bwMode="auto">
                  <a:xfrm>
                    <a:off x="5025192" y="1717853"/>
                    <a:ext cx="1252706" cy="262282"/>
                  </a:xfrm>
                  <a:prstGeom prst="rect">
                    <a:avLst/>
                  </a:prstGeom>
                  <a:noFill/>
                  <a:ln w="9525">
                    <a:noFill/>
                    <a:miter lim="800000"/>
                    <a:headEnd/>
                    <a:tailEnd/>
                  </a:ln>
                </p:spPr>
                <p:txBody>
                  <a:bodyPr wrap="square" lIns="0" tIns="0" rIns="0" bIns="0">
                    <a:spAutoFit/>
                  </a:bodyPr>
                  <a:lstStyle/>
                  <a:p>
                    <a:r>
                      <a:rPr lang="en-US" b="1" i="1" dirty="0">
                        <a:solidFill>
                          <a:srgbClr val="000000"/>
                        </a:solidFill>
                        <a:latin typeface="Arial" charset="0"/>
                      </a:rPr>
                      <a:t>Overshooting </a:t>
                    </a:r>
                    <a:endParaRPr lang="en-US" b="1" i="1" baseline="-25000" dirty="0">
                      <a:solidFill>
                        <a:srgbClr val="000000"/>
                      </a:solidFill>
                      <a:latin typeface="Arial" charset="0"/>
                    </a:endParaRPr>
                  </a:p>
                </p:txBody>
              </p:sp>
              <p:sp>
                <p:nvSpPr>
                  <p:cNvPr id="16" name="Freeform 26"/>
                  <p:cNvSpPr>
                    <a:spLocks/>
                  </p:cNvSpPr>
                  <p:nvPr/>
                </p:nvSpPr>
                <p:spPr bwMode="auto">
                  <a:xfrm>
                    <a:off x="4945436" y="3351596"/>
                    <a:ext cx="128748" cy="120351"/>
                  </a:xfrm>
                  <a:custGeom>
                    <a:avLst/>
                    <a:gdLst>
                      <a:gd name="T0" fmla="*/ 44 w 89"/>
                      <a:gd name="T1" fmla="*/ 75 h 76"/>
                      <a:gd name="T2" fmla="*/ 66 w 89"/>
                      <a:gd name="T3" fmla="*/ 69 h 76"/>
                      <a:gd name="T4" fmla="*/ 81 w 89"/>
                      <a:gd name="T5" fmla="*/ 56 h 76"/>
                      <a:gd name="T6" fmla="*/ 88 w 89"/>
                      <a:gd name="T7" fmla="*/ 38 h 76"/>
                      <a:gd name="T8" fmla="*/ 81 w 89"/>
                      <a:gd name="T9" fmla="*/ 19 h 76"/>
                      <a:gd name="T10" fmla="*/ 66 w 89"/>
                      <a:gd name="T11" fmla="*/ 6 h 76"/>
                      <a:gd name="T12" fmla="*/ 44 w 89"/>
                      <a:gd name="T13" fmla="*/ 0 h 76"/>
                      <a:gd name="T14" fmla="*/ 22 w 89"/>
                      <a:gd name="T15" fmla="*/ 6 h 76"/>
                      <a:gd name="T16" fmla="*/ 6 w 89"/>
                      <a:gd name="T17" fmla="*/ 19 h 76"/>
                      <a:gd name="T18" fmla="*/ 0 w 89"/>
                      <a:gd name="T19" fmla="*/ 38 h 76"/>
                      <a:gd name="T20" fmla="*/ 6 w 89"/>
                      <a:gd name="T21" fmla="*/ 56 h 76"/>
                      <a:gd name="T22" fmla="*/ 22 w 89"/>
                      <a:gd name="T23" fmla="*/ 69 h 76"/>
                      <a:gd name="T24" fmla="*/ 44 w 89"/>
                      <a:gd name="T25" fmla="*/ 75 h 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76"/>
                      <a:gd name="T41" fmla="*/ 89 w 89"/>
                      <a:gd name="T42" fmla="*/ 76 h 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76">
                        <a:moveTo>
                          <a:pt x="44" y="75"/>
                        </a:moveTo>
                        <a:lnTo>
                          <a:pt x="66" y="69"/>
                        </a:lnTo>
                        <a:lnTo>
                          <a:pt x="81" y="56"/>
                        </a:lnTo>
                        <a:lnTo>
                          <a:pt x="88" y="38"/>
                        </a:lnTo>
                        <a:lnTo>
                          <a:pt x="81" y="19"/>
                        </a:lnTo>
                        <a:lnTo>
                          <a:pt x="66" y="6"/>
                        </a:lnTo>
                        <a:lnTo>
                          <a:pt x="44" y="0"/>
                        </a:lnTo>
                        <a:lnTo>
                          <a:pt x="22" y="6"/>
                        </a:lnTo>
                        <a:lnTo>
                          <a:pt x="6" y="19"/>
                        </a:lnTo>
                        <a:lnTo>
                          <a:pt x="0" y="38"/>
                        </a:lnTo>
                        <a:lnTo>
                          <a:pt x="6" y="56"/>
                        </a:lnTo>
                        <a:lnTo>
                          <a:pt x="22" y="69"/>
                        </a:lnTo>
                        <a:lnTo>
                          <a:pt x="44" y="75"/>
                        </a:lnTo>
                      </a:path>
                    </a:pathLst>
                  </a:custGeom>
                  <a:solidFill>
                    <a:srgbClr val="000000"/>
                  </a:solidFill>
                  <a:ln w="9525" cap="rnd">
                    <a:noFill/>
                    <a:round/>
                    <a:headEnd/>
                    <a:tailEnd/>
                  </a:ln>
                </p:spPr>
                <p:txBody>
                  <a:bodyPr/>
                  <a:lstStyle/>
                  <a:p>
                    <a:endParaRPr lang="nl-BE"/>
                  </a:p>
                </p:txBody>
              </p:sp>
              <p:sp>
                <p:nvSpPr>
                  <p:cNvPr id="17" name="Line 22"/>
                  <p:cNvSpPr>
                    <a:spLocks noChangeShapeType="1"/>
                  </p:cNvSpPr>
                  <p:nvPr/>
                </p:nvSpPr>
                <p:spPr bwMode="auto">
                  <a:xfrm flipV="1">
                    <a:off x="2479141" y="1700272"/>
                    <a:ext cx="4246512" cy="4244118"/>
                  </a:xfrm>
                  <a:prstGeom prst="line">
                    <a:avLst/>
                  </a:prstGeom>
                  <a:noFill/>
                  <a:ln w="38100">
                    <a:solidFill>
                      <a:srgbClr val="1D0DE7"/>
                    </a:solidFill>
                    <a:round/>
                    <a:headEnd type="none" w="sm" len="sm"/>
                    <a:tailEnd type="none" w="sm" len="sm"/>
                  </a:ln>
                </p:spPr>
                <p:txBody>
                  <a:bodyPr wrap="none" anchor="ctr"/>
                  <a:lstStyle/>
                  <a:p>
                    <a:endParaRPr lang="nl-BE"/>
                  </a:p>
                </p:txBody>
              </p:sp>
              <p:sp>
                <p:nvSpPr>
                  <p:cNvPr id="18" name="Rectangle 12"/>
                  <p:cNvSpPr>
                    <a:spLocks noChangeArrowheads="1"/>
                  </p:cNvSpPr>
                  <p:nvPr/>
                </p:nvSpPr>
                <p:spPr bwMode="auto">
                  <a:xfrm>
                    <a:off x="6705874" y="1579835"/>
                    <a:ext cx="947710" cy="262282"/>
                  </a:xfrm>
                  <a:prstGeom prst="rect">
                    <a:avLst/>
                  </a:prstGeom>
                  <a:noFill/>
                  <a:ln w="9525">
                    <a:noFill/>
                    <a:miter lim="800000"/>
                    <a:headEnd/>
                    <a:tailEnd/>
                  </a:ln>
                </p:spPr>
                <p:txBody>
                  <a:bodyPr wrap="none" lIns="0" tIns="0" rIns="0" bIns="0">
                    <a:spAutoFit/>
                  </a:bodyPr>
                  <a:lstStyle/>
                  <a:p>
                    <a:pPr algn="ctr"/>
                    <a:r>
                      <a:rPr lang="en-US" b="1" dirty="0">
                        <a:solidFill>
                          <a:srgbClr val="000000"/>
                        </a:solidFill>
                        <a:latin typeface="Arial" charset="0"/>
                      </a:rPr>
                      <a:t>%∆E= %∆P</a:t>
                    </a:r>
                    <a:endParaRPr lang="en-US" b="1" i="1" baseline="-25000" dirty="0">
                      <a:solidFill>
                        <a:srgbClr val="000000"/>
                      </a:solidFill>
                      <a:latin typeface="Arial" charset="0"/>
                    </a:endParaRPr>
                  </a:p>
                </p:txBody>
              </p:sp>
              <p:sp>
                <p:nvSpPr>
                  <p:cNvPr id="24" name="Rectangle 12"/>
                  <p:cNvSpPr>
                    <a:spLocks noChangeArrowheads="1"/>
                  </p:cNvSpPr>
                  <p:nvPr/>
                </p:nvSpPr>
                <p:spPr bwMode="auto">
                  <a:xfrm>
                    <a:off x="2784515" y="5457920"/>
                    <a:ext cx="646710" cy="270844"/>
                  </a:xfrm>
                  <a:prstGeom prst="rect">
                    <a:avLst/>
                  </a:prstGeom>
                  <a:noFill/>
                  <a:ln w="9525">
                    <a:noFill/>
                    <a:miter lim="800000"/>
                    <a:headEnd/>
                    <a:tailEnd/>
                  </a:ln>
                </p:spPr>
                <p:txBody>
                  <a:bodyPr wrap="square" lIns="0" tIns="0" rIns="0" bIns="0">
                    <a:spAutoFit/>
                  </a:bodyPr>
                  <a:lstStyle/>
                  <a:p>
                    <a:pPr algn="ctr"/>
                    <a:r>
                      <a:rPr lang="en-US" b="1" i="1" dirty="0">
                        <a:solidFill>
                          <a:srgbClr val="000000"/>
                        </a:solidFill>
                        <a:latin typeface="Arial"/>
                        <a:cs typeface="Arial"/>
                      </a:rPr>
                      <a:t>C</a:t>
                    </a:r>
                    <a:endParaRPr lang="en-US" b="1" i="1" baseline="-25000" dirty="0">
                      <a:solidFill>
                        <a:srgbClr val="000000"/>
                      </a:solidFill>
                      <a:latin typeface="Arial" charset="0"/>
                    </a:endParaRPr>
                  </a:p>
                </p:txBody>
              </p:sp>
            </p:grpSp>
            <p:sp>
              <p:nvSpPr>
                <p:cNvPr id="27" name="Freeform 26"/>
                <p:cNvSpPr/>
                <p:nvPr/>
              </p:nvSpPr>
              <p:spPr>
                <a:xfrm>
                  <a:off x="2627784" y="3050875"/>
                  <a:ext cx="2979386" cy="2808372"/>
                </a:xfrm>
                <a:custGeom>
                  <a:avLst/>
                  <a:gdLst>
                    <a:gd name="connsiteX0" fmla="*/ 0 w 3605842"/>
                    <a:gd name="connsiteY0" fmla="*/ 3004868 h 3004868"/>
                    <a:gd name="connsiteX1" fmla="*/ 621102 w 3605842"/>
                    <a:gd name="connsiteY1" fmla="*/ 2866846 h 3004868"/>
                    <a:gd name="connsiteX2" fmla="*/ 879895 w 3605842"/>
                    <a:gd name="connsiteY2" fmla="*/ 2642559 h 3004868"/>
                    <a:gd name="connsiteX3" fmla="*/ 1000664 w 3605842"/>
                    <a:gd name="connsiteY3" fmla="*/ 2659812 h 3004868"/>
                    <a:gd name="connsiteX4" fmla="*/ 1104181 w 3605842"/>
                    <a:gd name="connsiteY4" fmla="*/ 2556295 h 3004868"/>
                    <a:gd name="connsiteX5" fmla="*/ 1104181 w 3605842"/>
                    <a:gd name="connsiteY5" fmla="*/ 2556295 h 3004868"/>
                    <a:gd name="connsiteX6" fmla="*/ 1207698 w 3605842"/>
                    <a:gd name="connsiteY6" fmla="*/ 2573548 h 3004868"/>
                    <a:gd name="connsiteX7" fmla="*/ 1311215 w 3605842"/>
                    <a:gd name="connsiteY7" fmla="*/ 2452778 h 3004868"/>
                    <a:gd name="connsiteX8" fmla="*/ 1570008 w 3605842"/>
                    <a:gd name="connsiteY8" fmla="*/ 2435525 h 3004868"/>
                    <a:gd name="connsiteX9" fmla="*/ 1656272 w 3605842"/>
                    <a:gd name="connsiteY9" fmla="*/ 2401019 h 3004868"/>
                    <a:gd name="connsiteX10" fmla="*/ 1777042 w 3605842"/>
                    <a:gd name="connsiteY10" fmla="*/ 2349261 h 3004868"/>
                    <a:gd name="connsiteX11" fmla="*/ 1897812 w 3605842"/>
                    <a:gd name="connsiteY11" fmla="*/ 2504536 h 3004868"/>
                    <a:gd name="connsiteX12" fmla="*/ 2018581 w 3605842"/>
                    <a:gd name="connsiteY12" fmla="*/ 2452778 h 3004868"/>
                    <a:gd name="connsiteX13" fmla="*/ 2156604 w 3605842"/>
                    <a:gd name="connsiteY13" fmla="*/ 2418272 h 3004868"/>
                    <a:gd name="connsiteX14" fmla="*/ 2398144 w 3605842"/>
                    <a:gd name="connsiteY14" fmla="*/ 2349261 h 3004868"/>
                    <a:gd name="connsiteX15" fmla="*/ 2501661 w 3605842"/>
                    <a:gd name="connsiteY15" fmla="*/ 2297502 h 3004868"/>
                    <a:gd name="connsiteX16" fmla="*/ 2380891 w 3605842"/>
                    <a:gd name="connsiteY16" fmla="*/ 365185 h 3004868"/>
                    <a:gd name="connsiteX17" fmla="*/ 2674189 w 3605842"/>
                    <a:gd name="connsiteY17" fmla="*/ 106393 h 3004868"/>
                    <a:gd name="connsiteX18" fmla="*/ 2674189 w 3605842"/>
                    <a:gd name="connsiteY18" fmla="*/ 123646 h 3004868"/>
                    <a:gd name="connsiteX19" fmla="*/ 2743200 w 3605842"/>
                    <a:gd name="connsiteY19" fmla="*/ 158151 h 3004868"/>
                    <a:gd name="connsiteX20" fmla="*/ 2794959 w 3605842"/>
                    <a:gd name="connsiteY20" fmla="*/ 158151 h 3004868"/>
                    <a:gd name="connsiteX21" fmla="*/ 2898476 w 3605842"/>
                    <a:gd name="connsiteY21" fmla="*/ 140899 h 3004868"/>
                    <a:gd name="connsiteX22" fmla="*/ 2984740 w 3605842"/>
                    <a:gd name="connsiteY22" fmla="*/ 140899 h 3004868"/>
                    <a:gd name="connsiteX23" fmla="*/ 3122763 w 3605842"/>
                    <a:gd name="connsiteY23" fmla="*/ 123646 h 3004868"/>
                    <a:gd name="connsiteX24" fmla="*/ 3312544 w 3605842"/>
                    <a:gd name="connsiteY24" fmla="*/ 123646 h 3004868"/>
                    <a:gd name="connsiteX25" fmla="*/ 3502325 w 3605842"/>
                    <a:gd name="connsiteY25" fmla="*/ 123646 h 3004868"/>
                    <a:gd name="connsiteX26" fmla="*/ 3502325 w 3605842"/>
                    <a:gd name="connsiteY26" fmla="*/ 123646 h 3004868"/>
                    <a:gd name="connsiteX27" fmla="*/ 3554083 w 3605842"/>
                    <a:gd name="connsiteY27" fmla="*/ 158151 h 3004868"/>
                    <a:gd name="connsiteX28" fmla="*/ 3605842 w 3605842"/>
                    <a:gd name="connsiteY28" fmla="*/ 140899 h 3004868"/>
                    <a:gd name="connsiteX0" fmla="*/ 0 w 3605842"/>
                    <a:gd name="connsiteY0" fmla="*/ 3004868 h 3005282"/>
                    <a:gd name="connsiteX1" fmla="*/ 162514 w 3605842"/>
                    <a:gd name="connsiteY1" fmla="*/ 2738761 h 3005282"/>
                    <a:gd name="connsiteX2" fmla="*/ 621102 w 3605842"/>
                    <a:gd name="connsiteY2" fmla="*/ 2866846 h 3005282"/>
                    <a:gd name="connsiteX3" fmla="*/ 879895 w 3605842"/>
                    <a:gd name="connsiteY3" fmla="*/ 2642559 h 3005282"/>
                    <a:gd name="connsiteX4" fmla="*/ 1000664 w 3605842"/>
                    <a:gd name="connsiteY4" fmla="*/ 2659812 h 3005282"/>
                    <a:gd name="connsiteX5" fmla="*/ 1104181 w 3605842"/>
                    <a:gd name="connsiteY5" fmla="*/ 2556295 h 3005282"/>
                    <a:gd name="connsiteX6" fmla="*/ 1104181 w 3605842"/>
                    <a:gd name="connsiteY6" fmla="*/ 2556295 h 3005282"/>
                    <a:gd name="connsiteX7" fmla="*/ 1207698 w 3605842"/>
                    <a:gd name="connsiteY7" fmla="*/ 2573548 h 3005282"/>
                    <a:gd name="connsiteX8" fmla="*/ 1311215 w 3605842"/>
                    <a:gd name="connsiteY8" fmla="*/ 2452778 h 3005282"/>
                    <a:gd name="connsiteX9" fmla="*/ 1570008 w 3605842"/>
                    <a:gd name="connsiteY9" fmla="*/ 2435525 h 3005282"/>
                    <a:gd name="connsiteX10" fmla="*/ 1656272 w 3605842"/>
                    <a:gd name="connsiteY10" fmla="*/ 2401019 h 3005282"/>
                    <a:gd name="connsiteX11" fmla="*/ 1777042 w 3605842"/>
                    <a:gd name="connsiteY11" fmla="*/ 2349261 h 3005282"/>
                    <a:gd name="connsiteX12" fmla="*/ 1897812 w 3605842"/>
                    <a:gd name="connsiteY12" fmla="*/ 2504536 h 3005282"/>
                    <a:gd name="connsiteX13" fmla="*/ 2018581 w 3605842"/>
                    <a:gd name="connsiteY13" fmla="*/ 2452778 h 3005282"/>
                    <a:gd name="connsiteX14" fmla="*/ 2156604 w 3605842"/>
                    <a:gd name="connsiteY14" fmla="*/ 2418272 h 3005282"/>
                    <a:gd name="connsiteX15" fmla="*/ 2398144 w 3605842"/>
                    <a:gd name="connsiteY15" fmla="*/ 2349261 h 3005282"/>
                    <a:gd name="connsiteX16" fmla="*/ 2501661 w 3605842"/>
                    <a:gd name="connsiteY16" fmla="*/ 2297502 h 3005282"/>
                    <a:gd name="connsiteX17" fmla="*/ 2380891 w 3605842"/>
                    <a:gd name="connsiteY17" fmla="*/ 365185 h 3005282"/>
                    <a:gd name="connsiteX18" fmla="*/ 2674189 w 3605842"/>
                    <a:gd name="connsiteY18" fmla="*/ 106393 h 3005282"/>
                    <a:gd name="connsiteX19" fmla="*/ 2674189 w 3605842"/>
                    <a:gd name="connsiteY19" fmla="*/ 123646 h 3005282"/>
                    <a:gd name="connsiteX20" fmla="*/ 2743200 w 3605842"/>
                    <a:gd name="connsiteY20" fmla="*/ 158151 h 3005282"/>
                    <a:gd name="connsiteX21" fmla="*/ 2794959 w 3605842"/>
                    <a:gd name="connsiteY21" fmla="*/ 158151 h 3005282"/>
                    <a:gd name="connsiteX22" fmla="*/ 2898476 w 3605842"/>
                    <a:gd name="connsiteY22" fmla="*/ 140899 h 3005282"/>
                    <a:gd name="connsiteX23" fmla="*/ 2984740 w 3605842"/>
                    <a:gd name="connsiteY23" fmla="*/ 140899 h 3005282"/>
                    <a:gd name="connsiteX24" fmla="*/ 3122763 w 3605842"/>
                    <a:gd name="connsiteY24" fmla="*/ 123646 h 3005282"/>
                    <a:gd name="connsiteX25" fmla="*/ 3312544 w 3605842"/>
                    <a:gd name="connsiteY25" fmla="*/ 123646 h 3005282"/>
                    <a:gd name="connsiteX26" fmla="*/ 3502325 w 3605842"/>
                    <a:gd name="connsiteY26" fmla="*/ 123646 h 3005282"/>
                    <a:gd name="connsiteX27" fmla="*/ 3502325 w 3605842"/>
                    <a:gd name="connsiteY27" fmla="*/ 123646 h 3005282"/>
                    <a:gd name="connsiteX28" fmla="*/ 3554083 w 3605842"/>
                    <a:gd name="connsiteY28" fmla="*/ 158151 h 3005282"/>
                    <a:gd name="connsiteX29" fmla="*/ 3605842 w 3605842"/>
                    <a:gd name="connsiteY29" fmla="*/ 140899 h 3005282"/>
                    <a:gd name="connsiteX0" fmla="*/ 8717 w 3533302"/>
                    <a:gd name="connsiteY0" fmla="*/ 2738761 h 2882881"/>
                    <a:gd name="connsiteX1" fmla="*/ 89974 w 3533302"/>
                    <a:gd name="connsiteY1" fmla="*/ 2738761 h 2882881"/>
                    <a:gd name="connsiteX2" fmla="*/ 548562 w 3533302"/>
                    <a:gd name="connsiteY2" fmla="*/ 2866846 h 2882881"/>
                    <a:gd name="connsiteX3" fmla="*/ 807355 w 3533302"/>
                    <a:gd name="connsiteY3" fmla="*/ 2642559 h 2882881"/>
                    <a:gd name="connsiteX4" fmla="*/ 928124 w 3533302"/>
                    <a:gd name="connsiteY4" fmla="*/ 2659812 h 2882881"/>
                    <a:gd name="connsiteX5" fmla="*/ 1031641 w 3533302"/>
                    <a:gd name="connsiteY5" fmla="*/ 2556295 h 2882881"/>
                    <a:gd name="connsiteX6" fmla="*/ 1031641 w 3533302"/>
                    <a:gd name="connsiteY6" fmla="*/ 2556295 h 2882881"/>
                    <a:gd name="connsiteX7" fmla="*/ 1135158 w 3533302"/>
                    <a:gd name="connsiteY7" fmla="*/ 2573548 h 2882881"/>
                    <a:gd name="connsiteX8" fmla="*/ 1238675 w 3533302"/>
                    <a:gd name="connsiteY8" fmla="*/ 2452778 h 2882881"/>
                    <a:gd name="connsiteX9" fmla="*/ 1497468 w 3533302"/>
                    <a:gd name="connsiteY9" fmla="*/ 2435525 h 2882881"/>
                    <a:gd name="connsiteX10" fmla="*/ 1583732 w 3533302"/>
                    <a:gd name="connsiteY10" fmla="*/ 2401019 h 2882881"/>
                    <a:gd name="connsiteX11" fmla="*/ 1704502 w 3533302"/>
                    <a:gd name="connsiteY11" fmla="*/ 2349261 h 2882881"/>
                    <a:gd name="connsiteX12" fmla="*/ 1825272 w 3533302"/>
                    <a:gd name="connsiteY12" fmla="*/ 2504536 h 2882881"/>
                    <a:gd name="connsiteX13" fmla="*/ 1946041 w 3533302"/>
                    <a:gd name="connsiteY13" fmla="*/ 2452778 h 2882881"/>
                    <a:gd name="connsiteX14" fmla="*/ 2084064 w 3533302"/>
                    <a:gd name="connsiteY14" fmla="*/ 2418272 h 2882881"/>
                    <a:gd name="connsiteX15" fmla="*/ 2325604 w 3533302"/>
                    <a:gd name="connsiteY15" fmla="*/ 2349261 h 2882881"/>
                    <a:gd name="connsiteX16" fmla="*/ 2429121 w 3533302"/>
                    <a:gd name="connsiteY16" fmla="*/ 2297502 h 2882881"/>
                    <a:gd name="connsiteX17" fmla="*/ 2308351 w 3533302"/>
                    <a:gd name="connsiteY17" fmla="*/ 365185 h 2882881"/>
                    <a:gd name="connsiteX18" fmla="*/ 2601649 w 3533302"/>
                    <a:gd name="connsiteY18" fmla="*/ 106393 h 2882881"/>
                    <a:gd name="connsiteX19" fmla="*/ 2601649 w 3533302"/>
                    <a:gd name="connsiteY19" fmla="*/ 123646 h 2882881"/>
                    <a:gd name="connsiteX20" fmla="*/ 2670660 w 3533302"/>
                    <a:gd name="connsiteY20" fmla="*/ 158151 h 2882881"/>
                    <a:gd name="connsiteX21" fmla="*/ 2722419 w 3533302"/>
                    <a:gd name="connsiteY21" fmla="*/ 158151 h 2882881"/>
                    <a:gd name="connsiteX22" fmla="*/ 2825936 w 3533302"/>
                    <a:gd name="connsiteY22" fmla="*/ 140899 h 2882881"/>
                    <a:gd name="connsiteX23" fmla="*/ 2912200 w 3533302"/>
                    <a:gd name="connsiteY23" fmla="*/ 140899 h 2882881"/>
                    <a:gd name="connsiteX24" fmla="*/ 3050223 w 3533302"/>
                    <a:gd name="connsiteY24" fmla="*/ 123646 h 2882881"/>
                    <a:gd name="connsiteX25" fmla="*/ 3240004 w 3533302"/>
                    <a:gd name="connsiteY25" fmla="*/ 123646 h 2882881"/>
                    <a:gd name="connsiteX26" fmla="*/ 3429785 w 3533302"/>
                    <a:gd name="connsiteY26" fmla="*/ 123646 h 2882881"/>
                    <a:gd name="connsiteX27" fmla="*/ 3429785 w 3533302"/>
                    <a:gd name="connsiteY27" fmla="*/ 123646 h 2882881"/>
                    <a:gd name="connsiteX28" fmla="*/ 3481543 w 3533302"/>
                    <a:gd name="connsiteY28" fmla="*/ 158151 h 2882881"/>
                    <a:gd name="connsiteX29" fmla="*/ 3533302 w 3533302"/>
                    <a:gd name="connsiteY29" fmla="*/ 140899 h 2882881"/>
                    <a:gd name="connsiteX0" fmla="*/ 8717 w 3533302"/>
                    <a:gd name="connsiteY0" fmla="*/ 2827464 h 2882880"/>
                    <a:gd name="connsiteX1" fmla="*/ 89974 w 3533302"/>
                    <a:gd name="connsiteY1" fmla="*/ 2738761 h 2882880"/>
                    <a:gd name="connsiteX2" fmla="*/ 548562 w 3533302"/>
                    <a:gd name="connsiteY2" fmla="*/ 2866846 h 2882880"/>
                    <a:gd name="connsiteX3" fmla="*/ 807355 w 3533302"/>
                    <a:gd name="connsiteY3" fmla="*/ 2642559 h 2882880"/>
                    <a:gd name="connsiteX4" fmla="*/ 928124 w 3533302"/>
                    <a:gd name="connsiteY4" fmla="*/ 2659812 h 2882880"/>
                    <a:gd name="connsiteX5" fmla="*/ 1031641 w 3533302"/>
                    <a:gd name="connsiteY5" fmla="*/ 2556295 h 2882880"/>
                    <a:gd name="connsiteX6" fmla="*/ 1031641 w 3533302"/>
                    <a:gd name="connsiteY6" fmla="*/ 2556295 h 2882880"/>
                    <a:gd name="connsiteX7" fmla="*/ 1135158 w 3533302"/>
                    <a:gd name="connsiteY7" fmla="*/ 2573548 h 2882880"/>
                    <a:gd name="connsiteX8" fmla="*/ 1238675 w 3533302"/>
                    <a:gd name="connsiteY8" fmla="*/ 2452778 h 2882880"/>
                    <a:gd name="connsiteX9" fmla="*/ 1497468 w 3533302"/>
                    <a:gd name="connsiteY9" fmla="*/ 2435525 h 2882880"/>
                    <a:gd name="connsiteX10" fmla="*/ 1583732 w 3533302"/>
                    <a:gd name="connsiteY10" fmla="*/ 2401019 h 2882880"/>
                    <a:gd name="connsiteX11" fmla="*/ 1704502 w 3533302"/>
                    <a:gd name="connsiteY11" fmla="*/ 2349261 h 2882880"/>
                    <a:gd name="connsiteX12" fmla="*/ 1825272 w 3533302"/>
                    <a:gd name="connsiteY12" fmla="*/ 2504536 h 2882880"/>
                    <a:gd name="connsiteX13" fmla="*/ 1946041 w 3533302"/>
                    <a:gd name="connsiteY13" fmla="*/ 2452778 h 2882880"/>
                    <a:gd name="connsiteX14" fmla="*/ 2084064 w 3533302"/>
                    <a:gd name="connsiteY14" fmla="*/ 2418272 h 2882880"/>
                    <a:gd name="connsiteX15" fmla="*/ 2325604 w 3533302"/>
                    <a:gd name="connsiteY15" fmla="*/ 2349261 h 2882880"/>
                    <a:gd name="connsiteX16" fmla="*/ 2429121 w 3533302"/>
                    <a:gd name="connsiteY16" fmla="*/ 2297502 h 2882880"/>
                    <a:gd name="connsiteX17" fmla="*/ 2308351 w 3533302"/>
                    <a:gd name="connsiteY17" fmla="*/ 365185 h 2882880"/>
                    <a:gd name="connsiteX18" fmla="*/ 2601649 w 3533302"/>
                    <a:gd name="connsiteY18" fmla="*/ 106393 h 2882880"/>
                    <a:gd name="connsiteX19" fmla="*/ 2601649 w 3533302"/>
                    <a:gd name="connsiteY19" fmla="*/ 123646 h 2882880"/>
                    <a:gd name="connsiteX20" fmla="*/ 2670660 w 3533302"/>
                    <a:gd name="connsiteY20" fmla="*/ 158151 h 2882880"/>
                    <a:gd name="connsiteX21" fmla="*/ 2722419 w 3533302"/>
                    <a:gd name="connsiteY21" fmla="*/ 158151 h 2882880"/>
                    <a:gd name="connsiteX22" fmla="*/ 2825936 w 3533302"/>
                    <a:gd name="connsiteY22" fmla="*/ 140899 h 2882880"/>
                    <a:gd name="connsiteX23" fmla="*/ 2912200 w 3533302"/>
                    <a:gd name="connsiteY23" fmla="*/ 140899 h 2882880"/>
                    <a:gd name="connsiteX24" fmla="*/ 3050223 w 3533302"/>
                    <a:gd name="connsiteY24" fmla="*/ 123646 h 2882880"/>
                    <a:gd name="connsiteX25" fmla="*/ 3240004 w 3533302"/>
                    <a:gd name="connsiteY25" fmla="*/ 123646 h 2882880"/>
                    <a:gd name="connsiteX26" fmla="*/ 3429785 w 3533302"/>
                    <a:gd name="connsiteY26" fmla="*/ 123646 h 2882880"/>
                    <a:gd name="connsiteX27" fmla="*/ 3429785 w 3533302"/>
                    <a:gd name="connsiteY27" fmla="*/ 123646 h 2882880"/>
                    <a:gd name="connsiteX28" fmla="*/ 3481543 w 3533302"/>
                    <a:gd name="connsiteY28" fmla="*/ 158151 h 2882880"/>
                    <a:gd name="connsiteX29" fmla="*/ 3533302 w 3533302"/>
                    <a:gd name="connsiteY29" fmla="*/ 140899 h 2882880"/>
                    <a:gd name="connsiteX0" fmla="*/ 8717 w 3533302"/>
                    <a:gd name="connsiteY0" fmla="*/ 2827464 h 2897665"/>
                    <a:gd name="connsiteX1" fmla="*/ 89974 w 3533302"/>
                    <a:gd name="connsiteY1" fmla="*/ 2827465 h 2897665"/>
                    <a:gd name="connsiteX2" fmla="*/ 548562 w 3533302"/>
                    <a:gd name="connsiteY2" fmla="*/ 2866846 h 2897665"/>
                    <a:gd name="connsiteX3" fmla="*/ 807355 w 3533302"/>
                    <a:gd name="connsiteY3" fmla="*/ 2642559 h 2897665"/>
                    <a:gd name="connsiteX4" fmla="*/ 928124 w 3533302"/>
                    <a:gd name="connsiteY4" fmla="*/ 2659812 h 2897665"/>
                    <a:gd name="connsiteX5" fmla="*/ 1031641 w 3533302"/>
                    <a:gd name="connsiteY5" fmla="*/ 2556295 h 2897665"/>
                    <a:gd name="connsiteX6" fmla="*/ 1031641 w 3533302"/>
                    <a:gd name="connsiteY6" fmla="*/ 2556295 h 2897665"/>
                    <a:gd name="connsiteX7" fmla="*/ 1135158 w 3533302"/>
                    <a:gd name="connsiteY7" fmla="*/ 2573548 h 2897665"/>
                    <a:gd name="connsiteX8" fmla="*/ 1238675 w 3533302"/>
                    <a:gd name="connsiteY8" fmla="*/ 2452778 h 2897665"/>
                    <a:gd name="connsiteX9" fmla="*/ 1497468 w 3533302"/>
                    <a:gd name="connsiteY9" fmla="*/ 2435525 h 2897665"/>
                    <a:gd name="connsiteX10" fmla="*/ 1583732 w 3533302"/>
                    <a:gd name="connsiteY10" fmla="*/ 2401019 h 2897665"/>
                    <a:gd name="connsiteX11" fmla="*/ 1704502 w 3533302"/>
                    <a:gd name="connsiteY11" fmla="*/ 2349261 h 2897665"/>
                    <a:gd name="connsiteX12" fmla="*/ 1825272 w 3533302"/>
                    <a:gd name="connsiteY12" fmla="*/ 2504536 h 2897665"/>
                    <a:gd name="connsiteX13" fmla="*/ 1946041 w 3533302"/>
                    <a:gd name="connsiteY13" fmla="*/ 2452778 h 2897665"/>
                    <a:gd name="connsiteX14" fmla="*/ 2084064 w 3533302"/>
                    <a:gd name="connsiteY14" fmla="*/ 2418272 h 2897665"/>
                    <a:gd name="connsiteX15" fmla="*/ 2325604 w 3533302"/>
                    <a:gd name="connsiteY15" fmla="*/ 2349261 h 2897665"/>
                    <a:gd name="connsiteX16" fmla="*/ 2429121 w 3533302"/>
                    <a:gd name="connsiteY16" fmla="*/ 2297502 h 2897665"/>
                    <a:gd name="connsiteX17" fmla="*/ 2308351 w 3533302"/>
                    <a:gd name="connsiteY17" fmla="*/ 365185 h 2897665"/>
                    <a:gd name="connsiteX18" fmla="*/ 2601649 w 3533302"/>
                    <a:gd name="connsiteY18" fmla="*/ 106393 h 2897665"/>
                    <a:gd name="connsiteX19" fmla="*/ 2601649 w 3533302"/>
                    <a:gd name="connsiteY19" fmla="*/ 123646 h 2897665"/>
                    <a:gd name="connsiteX20" fmla="*/ 2670660 w 3533302"/>
                    <a:gd name="connsiteY20" fmla="*/ 158151 h 2897665"/>
                    <a:gd name="connsiteX21" fmla="*/ 2722419 w 3533302"/>
                    <a:gd name="connsiteY21" fmla="*/ 158151 h 2897665"/>
                    <a:gd name="connsiteX22" fmla="*/ 2825936 w 3533302"/>
                    <a:gd name="connsiteY22" fmla="*/ 140899 h 2897665"/>
                    <a:gd name="connsiteX23" fmla="*/ 2912200 w 3533302"/>
                    <a:gd name="connsiteY23" fmla="*/ 140899 h 2897665"/>
                    <a:gd name="connsiteX24" fmla="*/ 3050223 w 3533302"/>
                    <a:gd name="connsiteY24" fmla="*/ 123646 h 2897665"/>
                    <a:gd name="connsiteX25" fmla="*/ 3240004 w 3533302"/>
                    <a:gd name="connsiteY25" fmla="*/ 123646 h 2897665"/>
                    <a:gd name="connsiteX26" fmla="*/ 3429785 w 3533302"/>
                    <a:gd name="connsiteY26" fmla="*/ 123646 h 2897665"/>
                    <a:gd name="connsiteX27" fmla="*/ 3429785 w 3533302"/>
                    <a:gd name="connsiteY27" fmla="*/ 123646 h 2897665"/>
                    <a:gd name="connsiteX28" fmla="*/ 3481543 w 3533302"/>
                    <a:gd name="connsiteY28" fmla="*/ 158151 h 2897665"/>
                    <a:gd name="connsiteX29" fmla="*/ 3533302 w 3533302"/>
                    <a:gd name="connsiteY29" fmla="*/ 140899 h 2897665"/>
                    <a:gd name="connsiteX0" fmla="*/ 8717 w 3533302"/>
                    <a:gd name="connsiteY0" fmla="*/ 2738763 h 2897664"/>
                    <a:gd name="connsiteX1" fmla="*/ 89974 w 3533302"/>
                    <a:gd name="connsiteY1" fmla="*/ 2827465 h 2897664"/>
                    <a:gd name="connsiteX2" fmla="*/ 548562 w 3533302"/>
                    <a:gd name="connsiteY2" fmla="*/ 2866846 h 2897664"/>
                    <a:gd name="connsiteX3" fmla="*/ 807355 w 3533302"/>
                    <a:gd name="connsiteY3" fmla="*/ 2642559 h 2897664"/>
                    <a:gd name="connsiteX4" fmla="*/ 928124 w 3533302"/>
                    <a:gd name="connsiteY4" fmla="*/ 2659812 h 2897664"/>
                    <a:gd name="connsiteX5" fmla="*/ 1031641 w 3533302"/>
                    <a:gd name="connsiteY5" fmla="*/ 2556295 h 2897664"/>
                    <a:gd name="connsiteX6" fmla="*/ 1031641 w 3533302"/>
                    <a:gd name="connsiteY6" fmla="*/ 2556295 h 2897664"/>
                    <a:gd name="connsiteX7" fmla="*/ 1135158 w 3533302"/>
                    <a:gd name="connsiteY7" fmla="*/ 2573548 h 2897664"/>
                    <a:gd name="connsiteX8" fmla="*/ 1238675 w 3533302"/>
                    <a:gd name="connsiteY8" fmla="*/ 2452778 h 2897664"/>
                    <a:gd name="connsiteX9" fmla="*/ 1497468 w 3533302"/>
                    <a:gd name="connsiteY9" fmla="*/ 2435525 h 2897664"/>
                    <a:gd name="connsiteX10" fmla="*/ 1583732 w 3533302"/>
                    <a:gd name="connsiteY10" fmla="*/ 2401019 h 2897664"/>
                    <a:gd name="connsiteX11" fmla="*/ 1704502 w 3533302"/>
                    <a:gd name="connsiteY11" fmla="*/ 2349261 h 2897664"/>
                    <a:gd name="connsiteX12" fmla="*/ 1825272 w 3533302"/>
                    <a:gd name="connsiteY12" fmla="*/ 2504536 h 2897664"/>
                    <a:gd name="connsiteX13" fmla="*/ 1946041 w 3533302"/>
                    <a:gd name="connsiteY13" fmla="*/ 2452778 h 2897664"/>
                    <a:gd name="connsiteX14" fmla="*/ 2084064 w 3533302"/>
                    <a:gd name="connsiteY14" fmla="*/ 2418272 h 2897664"/>
                    <a:gd name="connsiteX15" fmla="*/ 2325604 w 3533302"/>
                    <a:gd name="connsiteY15" fmla="*/ 2349261 h 2897664"/>
                    <a:gd name="connsiteX16" fmla="*/ 2429121 w 3533302"/>
                    <a:gd name="connsiteY16" fmla="*/ 2297502 h 2897664"/>
                    <a:gd name="connsiteX17" fmla="*/ 2308351 w 3533302"/>
                    <a:gd name="connsiteY17" fmla="*/ 365185 h 2897664"/>
                    <a:gd name="connsiteX18" fmla="*/ 2601649 w 3533302"/>
                    <a:gd name="connsiteY18" fmla="*/ 106393 h 2897664"/>
                    <a:gd name="connsiteX19" fmla="*/ 2601649 w 3533302"/>
                    <a:gd name="connsiteY19" fmla="*/ 123646 h 2897664"/>
                    <a:gd name="connsiteX20" fmla="*/ 2670660 w 3533302"/>
                    <a:gd name="connsiteY20" fmla="*/ 158151 h 2897664"/>
                    <a:gd name="connsiteX21" fmla="*/ 2722419 w 3533302"/>
                    <a:gd name="connsiteY21" fmla="*/ 158151 h 2897664"/>
                    <a:gd name="connsiteX22" fmla="*/ 2825936 w 3533302"/>
                    <a:gd name="connsiteY22" fmla="*/ 140899 h 2897664"/>
                    <a:gd name="connsiteX23" fmla="*/ 2912200 w 3533302"/>
                    <a:gd name="connsiteY23" fmla="*/ 140899 h 2897664"/>
                    <a:gd name="connsiteX24" fmla="*/ 3050223 w 3533302"/>
                    <a:gd name="connsiteY24" fmla="*/ 123646 h 2897664"/>
                    <a:gd name="connsiteX25" fmla="*/ 3240004 w 3533302"/>
                    <a:gd name="connsiteY25" fmla="*/ 123646 h 2897664"/>
                    <a:gd name="connsiteX26" fmla="*/ 3429785 w 3533302"/>
                    <a:gd name="connsiteY26" fmla="*/ 123646 h 2897664"/>
                    <a:gd name="connsiteX27" fmla="*/ 3429785 w 3533302"/>
                    <a:gd name="connsiteY27" fmla="*/ 123646 h 2897664"/>
                    <a:gd name="connsiteX28" fmla="*/ 3481543 w 3533302"/>
                    <a:gd name="connsiteY28" fmla="*/ 158151 h 2897664"/>
                    <a:gd name="connsiteX29" fmla="*/ 3533302 w 3533302"/>
                    <a:gd name="connsiteY29" fmla="*/ 140899 h 2897664"/>
                    <a:gd name="connsiteX0" fmla="*/ 8717 w 3533302"/>
                    <a:gd name="connsiteY0" fmla="*/ 2738763 h 2882879"/>
                    <a:gd name="connsiteX1" fmla="*/ 89974 w 3533302"/>
                    <a:gd name="connsiteY1" fmla="*/ 2738764 h 2882879"/>
                    <a:gd name="connsiteX2" fmla="*/ 548562 w 3533302"/>
                    <a:gd name="connsiteY2" fmla="*/ 2866846 h 2882879"/>
                    <a:gd name="connsiteX3" fmla="*/ 807355 w 3533302"/>
                    <a:gd name="connsiteY3" fmla="*/ 2642559 h 2882879"/>
                    <a:gd name="connsiteX4" fmla="*/ 928124 w 3533302"/>
                    <a:gd name="connsiteY4" fmla="*/ 2659812 h 2882879"/>
                    <a:gd name="connsiteX5" fmla="*/ 1031641 w 3533302"/>
                    <a:gd name="connsiteY5" fmla="*/ 2556295 h 2882879"/>
                    <a:gd name="connsiteX6" fmla="*/ 1031641 w 3533302"/>
                    <a:gd name="connsiteY6" fmla="*/ 2556295 h 2882879"/>
                    <a:gd name="connsiteX7" fmla="*/ 1135158 w 3533302"/>
                    <a:gd name="connsiteY7" fmla="*/ 2573548 h 2882879"/>
                    <a:gd name="connsiteX8" fmla="*/ 1238675 w 3533302"/>
                    <a:gd name="connsiteY8" fmla="*/ 2452778 h 2882879"/>
                    <a:gd name="connsiteX9" fmla="*/ 1497468 w 3533302"/>
                    <a:gd name="connsiteY9" fmla="*/ 2435525 h 2882879"/>
                    <a:gd name="connsiteX10" fmla="*/ 1583732 w 3533302"/>
                    <a:gd name="connsiteY10" fmla="*/ 2401019 h 2882879"/>
                    <a:gd name="connsiteX11" fmla="*/ 1704502 w 3533302"/>
                    <a:gd name="connsiteY11" fmla="*/ 2349261 h 2882879"/>
                    <a:gd name="connsiteX12" fmla="*/ 1825272 w 3533302"/>
                    <a:gd name="connsiteY12" fmla="*/ 2504536 h 2882879"/>
                    <a:gd name="connsiteX13" fmla="*/ 1946041 w 3533302"/>
                    <a:gd name="connsiteY13" fmla="*/ 2452778 h 2882879"/>
                    <a:gd name="connsiteX14" fmla="*/ 2084064 w 3533302"/>
                    <a:gd name="connsiteY14" fmla="*/ 2418272 h 2882879"/>
                    <a:gd name="connsiteX15" fmla="*/ 2325604 w 3533302"/>
                    <a:gd name="connsiteY15" fmla="*/ 2349261 h 2882879"/>
                    <a:gd name="connsiteX16" fmla="*/ 2429121 w 3533302"/>
                    <a:gd name="connsiteY16" fmla="*/ 2297502 h 2882879"/>
                    <a:gd name="connsiteX17" fmla="*/ 2308351 w 3533302"/>
                    <a:gd name="connsiteY17" fmla="*/ 365185 h 2882879"/>
                    <a:gd name="connsiteX18" fmla="*/ 2601649 w 3533302"/>
                    <a:gd name="connsiteY18" fmla="*/ 106393 h 2882879"/>
                    <a:gd name="connsiteX19" fmla="*/ 2601649 w 3533302"/>
                    <a:gd name="connsiteY19" fmla="*/ 123646 h 2882879"/>
                    <a:gd name="connsiteX20" fmla="*/ 2670660 w 3533302"/>
                    <a:gd name="connsiteY20" fmla="*/ 158151 h 2882879"/>
                    <a:gd name="connsiteX21" fmla="*/ 2722419 w 3533302"/>
                    <a:gd name="connsiteY21" fmla="*/ 158151 h 2882879"/>
                    <a:gd name="connsiteX22" fmla="*/ 2825936 w 3533302"/>
                    <a:gd name="connsiteY22" fmla="*/ 140899 h 2882879"/>
                    <a:gd name="connsiteX23" fmla="*/ 2912200 w 3533302"/>
                    <a:gd name="connsiteY23" fmla="*/ 140899 h 2882879"/>
                    <a:gd name="connsiteX24" fmla="*/ 3050223 w 3533302"/>
                    <a:gd name="connsiteY24" fmla="*/ 123646 h 2882879"/>
                    <a:gd name="connsiteX25" fmla="*/ 3240004 w 3533302"/>
                    <a:gd name="connsiteY25" fmla="*/ 123646 h 2882879"/>
                    <a:gd name="connsiteX26" fmla="*/ 3429785 w 3533302"/>
                    <a:gd name="connsiteY26" fmla="*/ 123646 h 2882879"/>
                    <a:gd name="connsiteX27" fmla="*/ 3429785 w 3533302"/>
                    <a:gd name="connsiteY27" fmla="*/ 123646 h 2882879"/>
                    <a:gd name="connsiteX28" fmla="*/ 3481543 w 3533302"/>
                    <a:gd name="connsiteY28" fmla="*/ 158151 h 2882879"/>
                    <a:gd name="connsiteX29" fmla="*/ 3533302 w 3533302"/>
                    <a:gd name="connsiteY29" fmla="*/ 140899 h 2882879"/>
                    <a:gd name="connsiteX0" fmla="*/ 8717 w 3533302"/>
                    <a:gd name="connsiteY0" fmla="*/ 2738763 h 2882880"/>
                    <a:gd name="connsiteX1" fmla="*/ 89974 w 3533302"/>
                    <a:gd name="connsiteY1" fmla="*/ 2738764 h 2882880"/>
                    <a:gd name="connsiteX2" fmla="*/ 548562 w 3533302"/>
                    <a:gd name="connsiteY2" fmla="*/ 2866846 h 2882880"/>
                    <a:gd name="connsiteX3" fmla="*/ 807355 w 3533302"/>
                    <a:gd name="connsiteY3" fmla="*/ 2642559 h 2882880"/>
                    <a:gd name="connsiteX4" fmla="*/ 928124 w 3533302"/>
                    <a:gd name="connsiteY4" fmla="*/ 2659812 h 2882880"/>
                    <a:gd name="connsiteX5" fmla="*/ 1031641 w 3533302"/>
                    <a:gd name="connsiteY5" fmla="*/ 2556295 h 2882880"/>
                    <a:gd name="connsiteX6" fmla="*/ 1031641 w 3533302"/>
                    <a:gd name="connsiteY6" fmla="*/ 2556295 h 2882880"/>
                    <a:gd name="connsiteX7" fmla="*/ 1135158 w 3533302"/>
                    <a:gd name="connsiteY7" fmla="*/ 2573548 h 2882880"/>
                    <a:gd name="connsiteX8" fmla="*/ 1238675 w 3533302"/>
                    <a:gd name="connsiteY8" fmla="*/ 2452778 h 2882880"/>
                    <a:gd name="connsiteX9" fmla="*/ 1497468 w 3533302"/>
                    <a:gd name="connsiteY9" fmla="*/ 2435525 h 2882880"/>
                    <a:gd name="connsiteX10" fmla="*/ 1583732 w 3533302"/>
                    <a:gd name="connsiteY10" fmla="*/ 2401019 h 2882880"/>
                    <a:gd name="connsiteX11" fmla="*/ 1704502 w 3533302"/>
                    <a:gd name="connsiteY11" fmla="*/ 2349261 h 2882880"/>
                    <a:gd name="connsiteX12" fmla="*/ 1825272 w 3533302"/>
                    <a:gd name="connsiteY12" fmla="*/ 2504536 h 2882880"/>
                    <a:gd name="connsiteX13" fmla="*/ 1946041 w 3533302"/>
                    <a:gd name="connsiteY13" fmla="*/ 2452778 h 2882880"/>
                    <a:gd name="connsiteX14" fmla="*/ 2084064 w 3533302"/>
                    <a:gd name="connsiteY14" fmla="*/ 2418272 h 2882880"/>
                    <a:gd name="connsiteX15" fmla="*/ 2325604 w 3533302"/>
                    <a:gd name="connsiteY15" fmla="*/ 2349261 h 2882880"/>
                    <a:gd name="connsiteX16" fmla="*/ 2429121 w 3533302"/>
                    <a:gd name="connsiteY16" fmla="*/ 2297502 h 2882880"/>
                    <a:gd name="connsiteX17" fmla="*/ 2308351 w 3533302"/>
                    <a:gd name="connsiteY17" fmla="*/ 365185 h 2882880"/>
                    <a:gd name="connsiteX18" fmla="*/ 2601649 w 3533302"/>
                    <a:gd name="connsiteY18" fmla="*/ 106393 h 2882880"/>
                    <a:gd name="connsiteX19" fmla="*/ 2601649 w 3533302"/>
                    <a:gd name="connsiteY19" fmla="*/ 123646 h 2882880"/>
                    <a:gd name="connsiteX20" fmla="*/ 2670660 w 3533302"/>
                    <a:gd name="connsiteY20" fmla="*/ 158151 h 2882880"/>
                    <a:gd name="connsiteX21" fmla="*/ 2722419 w 3533302"/>
                    <a:gd name="connsiteY21" fmla="*/ 158151 h 2882880"/>
                    <a:gd name="connsiteX22" fmla="*/ 2825936 w 3533302"/>
                    <a:gd name="connsiteY22" fmla="*/ 140899 h 2882880"/>
                    <a:gd name="connsiteX23" fmla="*/ 2912200 w 3533302"/>
                    <a:gd name="connsiteY23" fmla="*/ 140899 h 2882880"/>
                    <a:gd name="connsiteX24" fmla="*/ 3050223 w 3533302"/>
                    <a:gd name="connsiteY24" fmla="*/ 123646 h 2882880"/>
                    <a:gd name="connsiteX25" fmla="*/ 3240004 w 3533302"/>
                    <a:gd name="connsiteY25" fmla="*/ 123646 h 2882880"/>
                    <a:gd name="connsiteX26" fmla="*/ 3429785 w 3533302"/>
                    <a:gd name="connsiteY26" fmla="*/ 123646 h 2882880"/>
                    <a:gd name="connsiteX27" fmla="*/ 3429785 w 3533302"/>
                    <a:gd name="connsiteY27" fmla="*/ 123646 h 2882880"/>
                    <a:gd name="connsiteX28" fmla="*/ 3481543 w 3533302"/>
                    <a:gd name="connsiteY28" fmla="*/ 158151 h 2882880"/>
                    <a:gd name="connsiteX29" fmla="*/ 3533302 w 3533302"/>
                    <a:gd name="connsiteY29" fmla="*/ 140899 h 2882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33302" h="2882880">
                      <a:moveTo>
                        <a:pt x="8717" y="2738763"/>
                      </a:moveTo>
                      <a:cubicBezTo>
                        <a:pt x="12851" y="2739177"/>
                        <a:pt x="0" y="2717417"/>
                        <a:pt x="89974" y="2738764"/>
                      </a:cubicBezTo>
                      <a:cubicBezTo>
                        <a:pt x="210797" y="2732283"/>
                        <a:pt x="428999" y="2882880"/>
                        <a:pt x="548562" y="2866846"/>
                      </a:cubicBezTo>
                      <a:cubicBezTo>
                        <a:pt x="668125" y="2850812"/>
                        <a:pt x="744095" y="2677065"/>
                        <a:pt x="807355" y="2642559"/>
                      </a:cubicBezTo>
                      <a:cubicBezTo>
                        <a:pt x="870615" y="2608053"/>
                        <a:pt x="890743" y="2674189"/>
                        <a:pt x="928124" y="2659812"/>
                      </a:cubicBezTo>
                      <a:cubicBezTo>
                        <a:pt x="965505" y="2645435"/>
                        <a:pt x="1031641" y="2556295"/>
                        <a:pt x="1031641" y="2556295"/>
                      </a:cubicBezTo>
                      <a:lnTo>
                        <a:pt x="1031641" y="2556295"/>
                      </a:lnTo>
                      <a:cubicBezTo>
                        <a:pt x="1048894" y="2559171"/>
                        <a:pt x="1100652" y="2590801"/>
                        <a:pt x="1135158" y="2573548"/>
                      </a:cubicBezTo>
                      <a:cubicBezTo>
                        <a:pt x="1169664" y="2556295"/>
                        <a:pt x="1178290" y="2475782"/>
                        <a:pt x="1238675" y="2452778"/>
                      </a:cubicBezTo>
                      <a:cubicBezTo>
                        <a:pt x="1299060" y="2429774"/>
                        <a:pt x="1439959" y="2444152"/>
                        <a:pt x="1497468" y="2435525"/>
                      </a:cubicBezTo>
                      <a:cubicBezTo>
                        <a:pt x="1554978" y="2426899"/>
                        <a:pt x="1549226" y="2415396"/>
                        <a:pt x="1583732" y="2401019"/>
                      </a:cubicBezTo>
                      <a:cubicBezTo>
                        <a:pt x="1618238" y="2386642"/>
                        <a:pt x="1664245" y="2332008"/>
                        <a:pt x="1704502" y="2349261"/>
                      </a:cubicBezTo>
                      <a:cubicBezTo>
                        <a:pt x="1744759" y="2366514"/>
                        <a:pt x="1785016" y="2487283"/>
                        <a:pt x="1825272" y="2504536"/>
                      </a:cubicBezTo>
                      <a:cubicBezTo>
                        <a:pt x="1865528" y="2521789"/>
                        <a:pt x="1902909" y="2467155"/>
                        <a:pt x="1946041" y="2452778"/>
                      </a:cubicBezTo>
                      <a:cubicBezTo>
                        <a:pt x="1989173" y="2438401"/>
                        <a:pt x="2020803" y="2435525"/>
                        <a:pt x="2084064" y="2418272"/>
                      </a:cubicBezTo>
                      <a:cubicBezTo>
                        <a:pt x="2147325" y="2401019"/>
                        <a:pt x="2268095" y="2369389"/>
                        <a:pt x="2325604" y="2349261"/>
                      </a:cubicBezTo>
                      <a:cubicBezTo>
                        <a:pt x="2383113" y="2329133"/>
                        <a:pt x="2431996" y="2628181"/>
                        <a:pt x="2429121" y="2297502"/>
                      </a:cubicBezTo>
                      <a:cubicBezTo>
                        <a:pt x="2426246" y="1966823"/>
                        <a:pt x="2279596" y="730370"/>
                        <a:pt x="2308351" y="365185"/>
                      </a:cubicBezTo>
                      <a:cubicBezTo>
                        <a:pt x="2337106" y="0"/>
                        <a:pt x="2552766" y="146649"/>
                        <a:pt x="2601649" y="106393"/>
                      </a:cubicBezTo>
                      <a:cubicBezTo>
                        <a:pt x="2650532" y="66137"/>
                        <a:pt x="2590147" y="115020"/>
                        <a:pt x="2601649" y="123646"/>
                      </a:cubicBezTo>
                      <a:cubicBezTo>
                        <a:pt x="2613151" y="132272"/>
                        <a:pt x="2650532" y="152400"/>
                        <a:pt x="2670660" y="158151"/>
                      </a:cubicBezTo>
                      <a:cubicBezTo>
                        <a:pt x="2690788" y="163902"/>
                        <a:pt x="2696540" y="161026"/>
                        <a:pt x="2722419" y="158151"/>
                      </a:cubicBezTo>
                      <a:cubicBezTo>
                        <a:pt x="2748298" y="155276"/>
                        <a:pt x="2794306" y="143774"/>
                        <a:pt x="2825936" y="140899"/>
                      </a:cubicBezTo>
                      <a:cubicBezTo>
                        <a:pt x="2857566" y="138024"/>
                        <a:pt x="2874819" y="143774"/>
                        <a:pt x="2912200" y="140899"/>
                      </a:cubicBezTo>
                      <a:cubicBezTo>
                        <a:pt x="2949581" y="138024"/>
                        <a:pt x="2995589" y="126521"/>
                        <a:pt x="3050223" y="123646"/>
                      </a:cubicBezTo>
                      <a:cubicBezTo>
                        <a:pt x="3104857" y="120771"/>
                        <a:pt x="3240004" y="123646"/>
                        <a:pt x="3240004" y="123646"/>
                      </a:cubicBezTo>
                      <a:lnTo>
                        <a:pt x="3429785" y="123646"/>
                      </a:lnTo>
                      <a:lnTo>
                        <a:pt x="3429785" y="123646"/>
                      </a:lnTo>
                      <a:cubicBezTo>
                        <a:pt x="3438411" y="129397"/>
                        <a:pt x="3464290" y="155275"/>
                        <a:pt x="3481543" y="158151"/>
                      </a:cubicBezTo>
                      <a:cubicBezTo>
                        <a:pt x="3498796" y="161027"/>
                        <a:pt x="3516049" y="150963"/>
                        <a:pt x="3533302" y="140899"/>
                      </a:cubicBezTo>
                    </a:path>
                  </a:pathLst>
                </a:custGeom>
                <a:ln w="38100">
                  <a:solidFill>
                    <a:schemeClr val="accent2">
                      <a:lumMod val="75000"/>
                    </a:schemeClr>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BE"/>
                </a:p>
              </p:txBody>
            </p:sp>
          </p:grpSp>
          <p:cxnSp>
            <p:nvCxnSpPr>
              <p:cNvPr id="20" name="Straight Arrow Connector 19"/>
              <p:cNvCxnSpPr>
                <a:stCxn id="27" idx="0"/>
              </p:cNvCxnSpPr>
              <p:nvPr/>
            </p:nvCxnSpPr>
            <p:spPr>
              <a:xfrm flipH="1">
                <a:off x="1259632" y="5848469"/>
                <a:ext cx="799438" cy="0"/>
              </a:xfrm>
              <a:prstGeom prst="straightConnector1">
                <a:avLst/>
              </a:prstGeom>
              <a:ln>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Rectangle 16"/>
              <p:cNvSpPr>
                <a:spLocks noChangeArrowheads="1"/>
              </p:cNvSpPr>
              <p:nvPr/>
            </p:nvSpPr>
            <p:spPr bwMode="auto">
              <a:xfrm>
                <a:off x="4240906" y="5605802"/>
                <a:ext cx="2876471" cy="496744"/>
              </a:xfrm>
              <a:prstGeom prst="rect">
                <a:avLst/>
              </a:prstGeom>
              <a:noFill/>
              <a:ln w="9525">
                <a:noFill/>
                <a:miter lim="800000"/>
                <a:headEnd/>
                <a:tailEnd/>
              </a:ln>
            </p:spPr>
            <p:txBody>
              <a:bodyPr wrap="square" lIns="0" tIns="0" rIns="0" bIns="0">
                <a:spAutoFit/>
              </a:bodyPr>
              <a:lstStyle/>
              <a:p>
                <a:r>
                  <a:rPr lang="en-US" b="1" i="1" dirty="0">
                    <a:solidFill>
                      <a:srgbClr val="000000"/>
                    </a:solidFill>
                    <a:latin typeface="Arial" charset="0"/>
                  </a:rPr>
                  <a:t>Misalignment</a:t>
                </a:r>
                <a:r>
                  <a:rPr lang="en-US" b="1" i="1" baseline="0" dirty="0">
                    <a:solidFill>
                      <a:srgbClr val="000000"/>
                    </a:solidFill>
                    <a:latin typeface="Arial" charset="0"/>
                  </a:rPr>
                  <a:t> </a:t>
                </a:r>
                <a:r>
                  <a:rPr lang="en-US" b="1" i="1" dirty="0" smtClean="0">
                    <a:solidFill>
                      <a:srgbClr val="000000"/>
                    </a:solidFill>
                    <a:latin typeface="Arial" charset="0"/>
                  </a:rPr>
                  <a:t>(“</a:t>
                </a:r>
                <a:r>
                  <a:rPr lang="en-US" b="1" i="1" dirty="0" err="1" smtClean="0">
                    <a:solidFill>
                      <a:srgbClr val="000000"/>
                    </a:solidFill>
                    <a:latin typeface="Arial" charset="0"/>
                  </a:rPr>
                  <a:t>atraso</a:t>
                </a:r>
                <a:r>
                  <a:rPr lang="en-US" b="1" i="1" dirty="0" smtClean="0">
                    <a:solidFill>
                      <a:srgbClr val="000000"/>
                    </a:solidFill>
                    <a:latin typeface="Arial" charset="0"/>
                  </a:rPr>
                  <a:t>”, </a:t>
                </a:r>
                <a:r>
                  <a:rPr lang="en-US" i="1" dirty="0">
                    <a:solidFill>
                      <a:srgbClr val="000000"/>
                    </a:solidFill>
                    <a:latin typeface="Arial" charset="0"/>
                  </a:rPr>
                  <a:t>solvency and sustainability problems</a:t>
                </a:r>
                <a:r>
                  <a:rPr lang="en-US" b="1" i="1" dirty="0">
                    <a:solidFill>
                      <a:srgbClr val="000000"/>
                    </a:solidFill>
                    <a:latin typeface="Arial" charset="0"/>
                  </a:rPr>
                  <a:t>)</a:t>
                </a:r>
                <a:endParaRPr lang="en-US" b="1" i="1" baseline="-25000" dirty="0">
                  <a:solidFill>
                    <a:srgbClr val="000000"/>
                  </a:solidFill>
                  <a:latin typeface="Arial" charset="0"/>
                </a:endParaRPr>
              </a:p>
            </p:txBody>
          </p:sp>
          <p:sp>
            <p:nvSpPr>
              <p:cNvPr id="22" name="Freeform 21"/>
              <p:cNvSpPr/>
              <p:nvPr/>
            </p:nvSpPr>
            <p:spPr>
              <a:xfrm>
                <a:off x="4056900" y="3343612"/>
                <a:ext cx="827233" cy="698999"/>
              </a:xfrm>
              <a:custGeom>
                <a:avLst/>
                <a:gdLst>
                  <a:gd name="connsiteX0" fmla="*/ 45869 w 827233"/>
                  <a:gd name="connsiteY0" fmla="*/ 582499 h 582499"/>
                  <a:gd name="connsiteX1" fmla="*/ 33838 w 827233"/>
                  <a:gd name="connsiteY1" fmla="*/ 546404 h 582499"/>
                  <a:gd name="connsiteX2" fmla="*/ 21806 w 827233"/>
                  <a:gd name="connsiteY2" fmla="*/ 89204 h 582499"/>
                  <a:gd name="connsiteX3" fmla="*/ 81964 w 827233"/>
                  <a:gd name="connsiteY3" fmla="*/ 4983 h 582499"/>
                  <a:gd name="connsiteX4" fmla="*/ 166185 w 827233"/>
                  <a:gd name="connsiteY4" fmla="*/ 17015 h 582499"/>
                  <a:gd name="connsiteX5" fmla="*/ 202280 w 827233"/>
                  <a:gd name="connsiteY5" fmla="*/ 29046 h 582499"/>
                  <a:gd name="connsiteX6" fmla="*/ 418848 w 827233"/>
                  <a:gd name="connsiteY6" fmla="*/ 53110 h 582499"/>
                  <a:gd name="connsiteX7" fmla="*/ 623385 w 827233"/>
                  <a:gd name="connsiteY7" fmla="*/ 41078 h 582499"/>
                  <a:gd name="connsiteX8" fmla="*/ 695575 w 827233"/>
                  <a:gd name="connsiteY8" fmla="*/ 17015 h 582499"/>
                  <a:gd name="connsiteX9" fmla="*/ 755733 w 827233"/>
                  <a:gd name="connsiteY9" fmla="*/ 4983 h 582499"/>
                  <a:gd name="connsiteX10" fmla="*/ 815890 w 827233"/>
                  <a:gd name="connsiteY10" fmla="*/ 17015 h 582499"/>
                  <a:gd name="connsiteX11" fmla="*/ 803859 w 827233"/>
                  <a:gd name="connsiteY11" fmla="*/ 77173 h 582499"/>
                  <a:gd name="connsiteX12" fmla="*/ 731669 w 827233"/>
                  <a:gd name="connsiteY12" fmla="*/ 125299 h 582499"/>
                  <a:gd name="connsiteX13" fmla="*/ 695575 w 827233"/>
                  <a:gd name="connsiteY13" fmla="*/ 149362 h 582499"/>
                  <a:gd name="connsiteX14" fmla="*/ 659480 w 827233"/>
                  <a:gd name="connsiteY14" fmla="*/ 173425 h 582499"/>
                  <a:gd name="connsiteX15" fmla="*/ 635417 w 827233"/>
                  <a:gd name="connsiteY15" fmla="*/ 197489 h 582499"/>
                  <a:gd name="connsiteX16" fmla="*/ 599322 w 827233"/>
                  <a:gd name="connsiteY16" fmla="*/ 209520 h 582499"/>
                  <a:gd name="connsiteX17" fmla="*/ 479006 w 827233"/>
                  <a:gd name="connsiteY17" fmla="*/ 269678 h 582499"/>
                  <a:gd name="connsiteX18" fmla="*/ 442912 w 827233"/>
                  <a:gd name="connsiteY18" fmla="*/ 341868 h 582499"/>
                  <a:gd name="connsiteX19" fmla="*/ 430880 w 827233"/>
                  <a:gd name="connsiteY19" fmla="*/ 377962 h 582499"/>
                  <a:gd name="connsiteX20" fmla="*/ 394785 w 827233"/>
                  <a:gd name="connsiteY20" fmla="*/ 402025 h 582499"/>
                  <a:gd name="connsiteX21" fmla="*/ 202280 w 827233"/>
                  <a:gd name="connsiteY21" fmla="*/ 426089 h 582499"/>
                  <a:gd name="connsiteX22" fmla="*/ 190248 w 827233"/>
                  <a:gd name="connsiteY22" fmla="*/ 474215 h 582499"/>
                  <a:gd name="connsiteX23" fmla="*/ 178217 w 827233"/>
                  <a:gd name="connsiteY23" fmla="*/ 510310 h 582499"/>
                  <a:gd name="connsiteX24" fmla="*/ 118059 w 827233"/>
                  <a:gd name="connsiteY24" fmla="*/ 522341 h 582499"/>
                  <a:gd name="connsiteX25" fmla="*/ 81964 w 827233"/>
                  <a:gd name="connsiteY25" fmla="*/ 546404 h 582499"/>
                  <a:gd name="connsiteX26" fmla="*/ 45869 w 827233"/>
                  <a:gd name="connsiteY26" fmla="*/ 582499 h 58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827233" h="582499">
                    <a:moveTo>
                      <a:pt x="45869" y="582499"/>
                    </a:moveTo>
                    <a:cubicBezTo>
                      <a:pt x="37848" y="582499"/>
                      <a:pt x="36042" y="558893"/>
                      <a:pt x="33838" y="546404"/>
                    </a:cubicBezTo>
                    <a:cubicBezTo>
                      <a:pt x="516" y="357576"/>
                      <a:pt x="0" y="307271"/>
                      <a:pt x="21806" y="89204"/>
                    </a:cubicBezTo>
                    <a:cubicBezTo>
                      <a:pt x="29550" y="11760"/>
                      <a:pt x="31971" y="21648"/>
                      <a:pt x="81964" y="4983"/>
                    </a:cubicBezTo>
                    <a:cubicBezTo>
                      <a:pt x="110038" y="8994"/>
                      <a:pt x="138377" y="11453"/>
                      <a:pt x="166185" y="17015"/>
                    </a:cubicBezTo>
                    <a:cubicBezTo>
                      <a:pt x="178621" y="19502"/>
                      <a:pt x="189725" y="27252"/>
                      <a:pt x="202280" y="29046"/>
                    </a:cubicBezTo>
                    <a:cubicBezTo>
                      <a:pt x="274184" y="39318"/>
                      <a:pt x="418848" y="53110"/>
                      <a:pt x="418848" y="53110"/>
                    </a:cubicBezTo>
                    <a:cubicBezTo>
                      <a:pt x="487027" y="49099"/>
                      <a:pt x="555662" y="49912"/>
                      <a:pt x="623385" y="41078"/>
                    </a:cubicBezTo>
                    <a:cubicBezTo>
                      <a:pt x="648537" y="37797"/>
                      <a:pt x="670703" y="21990"/>
                      <a:pt x="695575" y="17015"/>
                    </a:cubicBezTo>
                    <a:lnTo>
                      <a:pt x="755733" y="4983"/>
                    </a:lnTo>
                    <a:cubicBezTo>
                      <a:pt x="775785" y="8994"/>
                      <a:pt x="804547" y="0"/>
                      <a:pt x="815890" y="17015"/>
                    </a:cubicBezTo>
                    <a:cubicBezTo>
                      <a:pt x="827233" y="34030"/>
                      <a:pt x="816414" y="61031"/>
                      <a:pt x="803859" y="77173"/>
                    </a:cubicBezTo>
                    <a:cubicBezTo>
                      <a:pt x="786104" y="100001"/>
                      <a:pt x="755732" y="109257"/>
                      <a:pt x="731669" y="125299"/>
                    </a:cubicBezTo>
                    <a:lnTo>
                      <a:pt x="695575" y="149362"/>
                    </a:lnTo>
                    <a:cubicBezTo>
                      <a:pt x="683543" y="157383"/>
                      <a:pt x="669705" y="163200"/>
                      <a:pt x="659480" y="173425"/>
                    </a:cubicBezTo>
                    <a:cubicBezTo>
                      <a:pt x="651459" y="181446"/>
                      <a:pt x="645144" y="191653"/>
                      <a:pt x="635417" y="197489"/>
                    </a:cubicBezTo>
                    <a:cubicBezTo>
                      <a:pt x="624542" y="204014"/>
                      <a:pt x="611354" y="205510"/>
                      <a:pt x="599322" y="209520"/>
                    </a:cubicBezTo>
                    <a:cubicBezTo>
                      <a:pt x="513374" y="266819"/>
                      <a:pt x="555190" y="250632"/>
                      <a:pt x="479006" y="269678"/>
                    </a:cubicBezTo>
                    <a:cubicBezTo>
                      <a:pt x="448769" y="360394"/>
                      <a:pt x="489554" y="248585"/>
                      <a:pt x="442912" y="341868"/>
                    </a:cubicBezTo>
                    <a:cubicBezTo>
                      <a:pt x="437240" y="353211"/>
                      <a:pt x="438803" y="368059"/>
                      <a:pt x="430880" y="377962"/>
                    </a:cubicBezTo>
                    <a:cubicBezTo>
                      <a:pt x="421847" y="389253"/>
                      <a:pt x="407719" y="395558"/>
                      <a:pt x="394785" y="402025"/>
                    </a:cubicBezTo>
                    <a:cubicBezTo>
                      <a:pt x="342843" y="427996"/>
                      <a:pt x="232142" y="423792"/>
                      <a:pt x="202280" y="426089"/>
                    </a:cubicBezTo>
                    <a:cubicBezTo>
                      <a:pt x="198269" y="442131"/>
                      <a:pt x="194791" y="458315"/>
                      <a:pt x="190248" y="474215"/>
                    </a:cubicBezTo>
                    <a:cubicBezTo>
                      <a:pt x="186764" y="486409"/>
                      <a:pt x="188769" y="503275"/>
                      <a:pt x="178217" y="510310"/>
                    </a:cubicBezTo>
                    <a:cubicBezTo>
                      <a:pt x="161202" y="521653"/>
                      <a:pt x="138112" y="518331"/>
                      <a:pt x="118059" y="522341"/>
                    </a:cubicBezTo>
                    <a:cubicBezTo>
                      <a:pt x="106027" y="530362"/>
                      <a:pt x="94898" y="539937"/>
                      <a:pt x="81964" y="546404"/>
                    </a:cubicBezTo>
                    <a:cubicBezTo>
                      <a:pt x="70620" y="552076"/>
                      <a:pt x="53890" y="582499"/>
                      <a:pt x="45869" y="582499"/>
                    </a:cubicBezTo>
                    <a:close/>
                  </a:path>
                </a:pathLst>
              </a:custGeom>
              <a:solidFill>
                <a:srgbClr val="0594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grpSp>
        <p:sp>
          <p:nvSpPr>
            <p:cNvPr id="21" name="Rectangle 16"/>
            <p:cNvSpPr>
              <a:spLocks noChangeArrowheads="1"/>
            </p:cNvSpPr>
            <p:nvPr/>
          </p:nvSpPr>
          <p:spPr bwMode="auto">
            <a:xfrm>
              <a:off x="6567300" y="2913765"/>
              <a:ext cx="2592288" cy="1846659"/>
            </a:xfrm>
            <a:prstGeom prst="rect">
              <a:avLst/>
            </a:prstGeom>
            <a:noFill/>
            <a:ln w="9525">
              <a:noFill/>
              <a:miter lim="800000"/>
              <a:headEnd/>
              <a:tailEnd/>
            </a:ln>
          </p:spPr>
          <p:txBody>
            <a:bodyPr wrap="square" lIns="0" tIns="0" rIns="0" bIns="0">
              <a:spAutoFit/>
            </a:bodyPr>
            <a:lstStyle/>
            <a:p>
              <a:r>
                <a:rPr lang="en-US" sz="2000" b="1" i="1" baseline="0" dirty="0">
                  <a:solidFill>
                    <a:schemeClr val="accent6">
                      <a:lumMod val="50000"/>
                    </a:schemeClr>
                  </a:solidFill>
                  <a:latin typeface="Arial" charset="0"/>
                </a:rPr>
                <a:t>Overshooting?</a:t>
              </a:r>
            </a:p>
            <a:p>
              <a:r>
                <a:rPr lang="en-US" sz="2000" b="1" i="1" baseline="0" dirty="0">
                  <a:solidFill>
                    <a:schemeClr val="accent6">
                      <a:lumMod val="50000"/>
                    </a:schemeClr>
                  </a:solidFill>
                  <a:latin typeface="Arial" charset="0"/>
                </a:rPr>
                <a:t>Jump: Intrinsic</a:t>
              </a:r>
            </a:p>
            <a:p>
              <a:r>
                <a:rPr lang="en-US" sz="2000" b="1" i="1" baseline="0" dirty="0">
                  <a:solidFill>
                    <a:schemeClr val="accent6">
                      <a:lumMod val="50000"/>
                    </a:schemeClr>
                  </a:solidFill>
                  <a:latin typeface="Arial" charset="0"/>
                </a:rPr>
                <a:t>Length: Persistence (linear adjustment, 100%-50%)</a:t>
              </a:r>
            </a:p>
            <a:p>
              <a:r>
                <a:rPr lang="en-US" sz="2000" b="1" i="1" baseline="0" dirty="0">
                  <a:solidFill>
                    <a:schemeClr val="accent6">
                      <a:lumMod val="50000"/>
                    </a:schemeClr>
                  </a:solidFill>
                  <a:latin typeface="Arial" charset="0"/>
                </a:rPr>
                <a:t>Other measures </a:t>
              </a:r>
            </a:p>
          </p:txBody>
        </p:sp>
      </p:grpSp>
      <p:cxnSp>
        <p:nvCxnSpPr>
          <p:cNvPr id="11" name="10 Conector recto de flecha"/>
          <p:cNvCxnSpPr/>
          <p:nvPr/>
        </p:nvCxnSpPr>
        <p:spPr>
          <a:xfrm flipV="1">
            <a:off x="5419047" y="3652094"/>
            <a:ext cx="809137" cy="11879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9" y="116632"/>
            <a:ext cx="9144000" cy="864096"/>
          </a:xfrm>
        </p:spPr>
        <p:txBody>
          <a:bodyPr>
            <a:normAutofit/>
          </a:bodyPr>
          <a:lstStyle/>
          <a:p>
            <a:pPr algn="ctr"/>
            <a:r>
              <a:rPr lang="es-AR" dirty="0"/>
              <a:t>MONTHLY </a:t>
            </a:r>
            <a:r>
              <a:rPr lang="es-AR" dirty="0" smtClean="0"/>
              <a:t>Data</a:t>
            </a:r>
            <a:r>
              <a:rPr lang="es-AR" dirty="0" smtClean="0">
                <a:solidFill>
                  <a:srgbClr val="002060"/>
                </a:solidFill>
              </a:rPr>
              <a:t> </a:t>
            </a:r>
            <a:r>
              <a:rPr lang="es-AR" sz="2800" dirty="0" smtClean="0">
                <a:solidFill>
                  <a:srgbClr val="002060"/>
                </a:solidFill>
                <a:effectLst/>
              </a:rPr>
              <a:t>(</a:t>
            </a:r>
            <a:r>
              <a:rPr lang="en-US" sz="2400" dirty="0" err="1" smtClean="0">
                <a:solidFill>
                  <a:srgbClr val="002060"/>
                </a:solidFill>
                <a:effectLst/>
              </a:rPr>
              <a:t>Ar</a:t>
            </a:r>
            <a:r>
              <a:rPr lang="en-US" sz="2400" dirty="0" smtClean="0">
                <a:solidFill>
                  <a:srgbClr val="002060"/>
                </a:solidFill>
                <a:effectLst/>
              </a:rPr>
              <a:t>, Br, </a:t>
            </a:r>
            <a:r>
              <a:rPr lang="en-US" sz="2400" dirty="0" err="1" smtClean="0">
                <a:solidFill>
                  <a:srgbClr val="002060"/>
                </a:solidFill>
                <a:effectLst/>
              </a:rPr>
              <a:t>Cl</a:t>
            </a:r>
            <a:r>
              <a:rPr lang="en-US" sz="2400" dirty="0" smtClean="0">
                <a:solidFill>
                  <a:srgbClr val="002060"/>
                </a:solidFill>
                <a:effectLst/>
              </a:rPr>
              <a:t>, Co, CR, </a:t>
            </a:r>
            <a:r>
              <a:rPr lang="en-US" sz="2400" dirty="0" err="1" smtClean="0">
                <a:solidFill>
                  <a:srgbClr val="002060"/>
                </a:solidFill>
                <a:effectLst/>
              </a:rPr>
              <a:t>Ec</a:t>
            </a:r>
            <a:r>
              <a:rPr lang="en-US" sz="2400" dirty="0" smtClean="0">
                <a:solidFill>
                  <a:srgbClr val="002060"/>
                </a:solidFill>
                <a:effectLst/>
              </a:rPr>
              <a:t>, </a:t>
            </a:r>
            <a:r>
              <a:rPr lang="en-US" sz="2400" dirty="0" err="1" smtClean="0">
                <a:solidFill>
                  <a:srgbClr val="002060"/>
                </a:solidFill>
                <a:effectLst/>
              </a:rPr>
              <a:t>Sv</a:t>
            </a:r>
            <a:r>
              <a:rPr lang="en-US" sz="2400" dirty="0" smtClean="0">
                <a:solidFill>
                  <a:srgbClr val="002060"/>
                </a:solidFill>
                <a:effectLst/>
              </a:rPr>
              <a:t>, </a:t>
            </a:r>
            <a:r>
              <a:rPr lang="en-US" sz="2400" dirty="0" err="1" smtClean="0">
                <a:solidFill>
                  <a:srgbClr val="002060"/>
                </a:solidFill>
                <a:effectLst/>
              </a:rPr>
              <a:t>Mx</a:t>
            </a:r>
            <a:r>
              <a:rPr lang="en-US" sz="2400" dirty="0" smtClean="0">
                <a:solidFill>
                  <a:srgbClr val="002060"/>
                </a:solidFill>
                <a:effectLst/>
              </a:rPr>
              <a:t>, </a:t>
            </a:r>
            <a:r>
              <a:rPr lang="en-US" sz="2400" dirty="0" err="1" smtClean="0">
                <a:solidFill>
                  <a:srgbClr val="002060"/>
                </a:solidFill>
                <a:effectLst/>
              </a:rPr>
              <a:t>Pe</a:t>
            </a:r>
            <a:r>
              <a:rPr lang="en-US" sz="2400" dirty="0" smtClean="0">
                <a:solidFill>
                  <a:srgbClr val="002060"/>
                </a:solidFill>
                <a:effectLst/>
              </a:rPr>
              <a:t>, </a:t>
            </a:r>
            <a:r>
              <a:rPr lang="en-US" sz="2400" dirty="0" err="1" smtClean="0">
                <a:solidFill>
                  <a:srgbClr val="002060"/>
                </a:solidFill>
                <a:effectLst/>
              </a:rPr>
              <a:t>Uy</a:t>
            </a:r>
            <a:r>
              <a:rPr lang="en-US" sz="2400" dirty="0" smtClean="0">
                <a:solidFill>
                  <a:srgbClr val="002060"/>
                </a:solidFill>
                <a:effectLst/>
              </a:rPr>
              <a:t>, </a:t>
            </a:r>
            <a:r>
              <a:rPr lang="en-US" sz="2400" dirty="0" err="1" smtClean="0">
                <a:solidFill>
                  <a:srgbClr val="002060"/>
                </a:solidFill>
                <a:effectLst/>
              </a:rPr>
              <a:t>Ve</a:t>
            </a:r>
            <a:r>
              <a:rPr lang="en-US" sz="2400" dirty="0" smtClean="0">
                <a:solidFill>
                  <a:srgbClr val="002060"/>
                </a:solidFill>
                <a:effectLst/>
              </a:rPr>
              <a:t>)</a:t>
            </a:r>
            <a:endParaRPr lang="es-AR" sz="3000" dirty="0">
              <a:solidFill>
                <a:srgbClr val="002060"/>
              </a:solidFill>
              <a:effectLst/>
            </a:endParaRPr>
          </a:p>
        </p:txBody>
      </p:sp>
      <p:graphicFrame>
        <p:nvGraphicFramePr>
          <p:cNvPr id="5" name="Table 4"/>
          <p:cNvGraphicFramePr>
            <a:graphicFrameLocks noGrp="1"/>
          </p:cNvGraphicFramePr>
          <p:nvPr>
            <p:extLst>
              <p:ext uri="{D42A27DB-BD31-4B8C-83A1-F6EECF244321}">
                <p14:modId xmlns:p14="http://schemas.microsoft.com/office/powerpoint/2010/main" val="3081484619"/>
              </p:ext>
            </p:extLst>
          </p:nvPr>
        </p:nvGraphicFramePr>
        <p:xfrm>
          <a:off x="252671" y="1340769"/>
          <a:ext cx="8618822" cy="5256584"/>
        </p:xfrm>
        <a:graphic>
          <a:graphicData uri="http://schemas.openxmlformats.org/drawingml/2006/table">
            <a:tbl>
              <a:tblPr firstRow="1" firstCol="1" bandRow="1"/>
              <a:tblGrid>
                <a:gridCol w="1010781">
                  <a:extLst>
                    <a:ext uri="{9D8B030D-6E8A-4147-A177-3AD203B41FA5}">
                      <a16:colId xmlns="" xmlns:a16="http://schemas.microsoft.com/office/drawing/2014/main" val="597483116"/>
                    </a:ext>
                  </a:extLst>
                </a:gridCol>
                <a:gridCol w="7608041">
                  <a:extLst>
                    <a:ext uri="{9D8B030D-6E8A-4147-A177-3AD203B41FA5}">
                      <a16:colId xmlns="" xmlns:a16="http://schemas.microsoft.com/office/drawing/2014/main" val="1450303784"/>
                    </a:ext>
                  </a:extLst>
                </a:gridCol>
              </a:tblGrid>
              <a:tr h="873700">
                <a:tc>
                  <a:txBody>
                    <a:bodyPr/>
                    <a:lstStyle/>
                    <a:p>
                      <a:pPr algn="ctr" hangingPunct="0">
                        <a:spcBef>
                          <a:spcPts val="600"/>
                        </a:spcBef>
                        <a:spcAft>
                          <a:spcPts val="0"/>
                        </a:spcAft>
                      </a:pPr>
                      <a:r>
                        <a:rPr lang="en-GB" sz="2000" b="1" dirty="0">
                          <a:effectLst/>
                          <a:latin typeface="+mn-lt"/>
                          <a:ea typeface="Times New Roman" panose="02020603050405020304" pitchFamily="18" charset="0"/>
                        </a:rPr>
                        <a:t>RER</a:t>
                      </a:r>
                      <a:endParaRPr lang="nl-BE" sz="20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340" algn="just" hangingPunct="0">
                        <a:spcBef>
                          <a:spcPts val="600"/>
                        </a:spcBef>
                        <a:spcAft>
                          <a:spcPts val="0"/>
                        </a:spcAft>
                      </a:pPr>
                      <a:r>
                        <a:rPr lang="en-GB" sz="2000" dirty="0">
                          <a:effectLst/>
                          <a:latin typeface="+mn-lt"/>
                          <a:ea typeface="Times New Roman" panose="02020603050405020304" pitchFamily="18" charset="0"/>
                        </a:rPr>
                        <a:t>Argentina (1991M1-2015M10), Venezuela (1990M1- 2013M12) and the rest of countries (1990M1-2015M12).</a:t>
                      </a:r>
                      <a:endParaRPr lang="nl-BE" sz="20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73725199"/>
                  </a:ext>
                </a:extLst>
              </a:tr>
              <a:tr h="2008812">
                <a:tc>
                  <a:txBody>
                    <a:bodyPr/>
                    <a:lstStyle/>
                    <a:p>
                      <a:pPr algn="ctr" hangingPunct="0">
                        <a:spcBef>
                          <a:spcPts val="600"/>
                        </a:spcBef>
                        <a:spcAft>
                          <a:spcPts val="0"/>
                        </a:spcAft>
                      </a:pPr>
                      <a:r>
                        <a:rPr lang="es-AR" sz="2000" b="1" dirty="0">
                          <a:effectLst/>
                          <a:latin typeface="+mn-lt"/>
                          <a:ea typeface="Times New Roman" panose="02020603050405020304" pitchFamily="18" charset="0"/>
                        </a:rPr>
                        <a:t>SRER</a:t>
                      </a:r>
                      <a:endParaRPr lang="nl-BE" sz="20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340" algn="just" hangingPunct="0">
                        <a:spcBef>
                          <a:spcPts val="600"/>
                        </a:spcBef>
                        <a:spcAft>
                          <a:spcPts val="0"/>
                        </a:spcAft>
                      </a:pPr>
                      <a:r>
                        <a:rPr lang="es-AR" sz="2000" dirty="0">
                          <a:effectLst/>
                          <a:latin typeface="+mn-lt"/>
                          <a:ea typeface="Times New Roman" panose="02020603050405020304" pitchFamily="18" charset="0"/>
                        </a:rPr>
                        <a:t>Argentina and </a:t>
                      </a:r>
                      <a:r>
                        <a:rPr lang="es-AR" sz="2000" dirty="0" err="1">
                          <a:effectLst/>
                          <a:latin typeface="+mn-lt"/>
                          <a:ea typeface="Times New Roman" panose="02020603050405020304" pitchFamily="18" charset="0"/>
                        </a:rPr>
                        <a:t>Mexico</a:t>
                      </a:r>
                      <a:r>
                        <a:rPr lang="es-AR" sz="2000" dirty="0">
                          <a:effectLst/>
                          <a:latin typeface="+mn-lt"/>
                          <a:ea typeface="Times New Roman" panose="02020603050405020304" pitchFamily="18" charset="0"/>
                        </a:rPr>
                        <a:t> (1990M1-2015M10), </a:t>
                      </a:r>
                      <a:r>
                        <a:rPr lang="es-AR" sz="2000" dirty="0" err="1">
                          <a:effectLst/>
                          <a:latin typeface="+mn-lt"/>
                          <a:ea typeface="Times New Roman" panose="02020603050405020304" pitchFamily="18" charset="0"/>
                        </a:rPr>
                        <a:t>Brazil</a:t>
                      </a:r>
                      <a:r>
                        <a:rPr lang="es-AR" sz="2000" dirty="0">
                          <a:effectLst/>
                          <a:latin typeface="+mn-lt"/>
                          <a:ea typeface="Times New Roman" panose="02020603050405020304" pitchFamily="18" charset="0"/>
                        </a:rPr>
                        <a:t> and Uruguay (1996M1-2015M10), Colombia (1992M6-2015M9), Chile (1990M1-2015M9), Costa Rica (1995M1-2015M10), Ecuador (1998M1-2015M8), El Salvador (1990M1-2014M10), </a:t>
                      </a:r>
                      <a:r>
                        <a:rPr lang="es-AR" sz="2000" dirty="0" err="1">
                          <a:effectLst/>
                          <a:latin typeface="+mn-lt"/>
                          <a:ea typeface="Times New Roman" panose="02020603050405020304" pitchFamily="18" charset="0"/>
                        </a:rPr>
                        <a:t>Peru</a:t>
                      </a:r>
                      <a:r>
                        <a:rPr lang="es-AR" sz="2000" dirty="0">
                          <a:effectLst/>
                          <a:latin typeface="+mn-lt"/>
                          <a:ea typeface="Times New Roman" panose="02020603050405020304" pitchFamily="18" charset="0"/>
                        </a:rPr>
                        <a:t> (1992M1-2015M12) and Venezuela (1996M1 -2013M12)</a:t>
                      </a:r>
                      <a:endParaRPr lang="nl-BE" sz="20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19156204"/>
                  </a:ext>
                </a:extLst>
              </a:tr>
              <a:tr h="1607049">
                <a:tc>
                  <a:txBody>
                    <a:bodyPr/>
                    <a:lstStyle/>
                    <a:p>
                      <a:pPr algn="ctr" hangingPunct="0">
                        <a:spcBef>
                          <a:spcPts val="600"/>
                        </a:spcBef>
                        <a:spcAft>
                          <a:spcPts val="0"/>
                        </a:spcAft>
                      </a:pPr>
                      <a:r>
                        <a:rPr lang="es-AR" sz="2000" b="1" dirty="0">
                          <a:effectLst/>
                          <a:latin typeface="+mn-lt"/>
                          <a:ea typeface="Times New Roman" panose="02020603050405020304" pitchFamily="18" charset="0"/>
                        </a:rPr>
                        <a:t>SRER1</a:t>
                      </a:r>
                      <a:endParaRPr lang="nl-BE" sz="2000" b="1"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180340" algn="just" hangingPunct="0">
                        <a:spcBef>
                          <a:spcPts val="600"/>
                        </a:spcBef>
                        <a:spcAft>
                          <a:spcPts val="0"/>
                        </a:spcAft>
                      </a:pPr>
                      <a:r>
                        <a:rPr lang="es-AR" sz="2000" dirty="0">
                          <a:effectLst/>
                          <a:latin typeface="+mn-lt"/>
                          <a:ea typeface="Times New Roman" panose="02020603050405020304" pitchFamily="18" charset="0"/>
                        </a:rPr>
                        <a:t>Argentina, </a:t>
                      </a:r>
                      <a:r>
                        <a:rPr lang="es-AR" sz="2000" dirty="0" err="1">
                          <a:effectLst/>
                          <a:latin typeface="+mn-lt"/>
                          <a:ea typeface="Times New Roman" panose="02020603050405020304" pitchFamily="18" charset="0"/>
                        </a:rPr>
                        <a:t>Brazil</a:t>
                      </a:r>
                      <a:r>
                        <a:rPr lang="es-AR" sz="2000" dirty="0">
                          <a:effectLst/>
                          <a:latin typeface="+mn-lt"/>
                          <a:ea typeface="Times New Roman" panose="02020603050405020304" pitchFamily="18" charset="0"/>
                        </a:rPr>
                        <a:t>, </a:t>
                      </a:r>
                      <a:r>
                        <a:rPr lang="es-AR" sz="2000" dirty="0" err="1">
                          <a:effectLst/>
                          <a:latin typeface="+mn-lt"/>
                          <a:ea typeface="Times New Roman" panose="02020603050405020304" pitchFamily="18" charset="0"/>
                        </a:rPr>
                        <a:t>Mexico</a:t>
                      </a:r>
                      <a:r>
                        <a:rPr lang="es-AR" sz="2000" dirty="0">
                          <a:effectLst/>
                          <a:latin typeface="+mn-lt"/>
                          <a:ea typeface="Times New Roman" panose="02020603050405020304" pitchFamily="18" charset="0"/>
                        </a:rPr>
                        <a:t>, </a:t>
                      </a:r>
                      <a:r>
                        <a:rPr lang="es-AR" sz="2000" dirty="0" err="1">
                          <a:effectLst/>
                          <a:latin typeface="+mn-lt"/>
                          <a:ea typeface="Times New Roman" panose="02020603050405020304" pitchFamily="18" charset="0"/>
                        </a:rPr>
                        <a:t>Peru</a:t>
                      </a:r>
                      <a:r>
                        <a:rPr lang="es-AR" sz="2000" dirty="0">
                          <a:effectLst/>
                          <a:latin typeface="+mn-lt"/>
                          <a:ea typeface="Times New Roman" panose="02020603050405020304" pitchFamily="18" charset="0"/>
                        </a:rPr>
                        <a:t> and Uruguay (1990M1-2014M7), Colombia and Chile (1999M1-2014M7), Costa Rica and El Salvador (1995M01-2014M7), Ecuador (1997M1- 2014M7) and Venezuela (1995M1-2014M5)</a:t>
                      </a:r>
                      <a:endParaRPr lang="nl-BE" sz="2000" dirty="0">
                        <a:effectLst/>
                        <a:latin typeface="+mn-lt"/>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643778811"/>
                  </a:ext>
                </a:extLst>
              </a:tr>
              <a:tr h="767023">
                <a:tc gridSpan="2">
                  <a:txBody>
                    <a:bodyPr/>
                    <a:lstStyle/>
                    <a:p>
                      <a:pPr algn="just" hangingPunct="0">
                        <a:spcBef>
                          <a:spcPts val="600"/>
                        </a:spcBef>
                        <a:spcAft>
                          <a:spcPts val="0"/>
                        </a:spcAft>
                      </a:pPr>
                      <a:r>
                        <a:rPr lang="en-GB" sz="2000" dirty="0">
                          <a:effectLst/>
                          <a:latin typeface="+mn-lt"/>
                          <a:ea typeface="Times New Roman" panose="02020603050405020304" pitchFamily="18" charset="0"/>
                        </a:rPr>
                        <a:t>where </a:t>
                      </a:r>
                      <a:r>
                        <a:rPr lang="en-GB" sz="2000" dirty="0" err="1">
                          <a:effectLst/>
                          <a:latin typeface="+mn-lt"/>
                          <a:ea typeface="Times New Roman" panose="02020603050405020304" pitchFamily="18" charset="0"/>
                        </a:rPr>
                        <a:t>Mi</a:t>
                      </a:r>
                      <a:r>
                        <a:rPr lang="en-GB" sz="2000" dirty="0">
                          <a:effectLst/>
                          <a:latin typeface="+mn-lt"/>
                          <a:ea typeface="Times New Roman" panose="02020603050405020304" pitchFamily="18" charset="0"/>
                        </a:rPr>
                        <a:t> (i=1</a:t>
                      </a:r>
                      <a:r>
                        <a:rPr lang="en-GB" sz="2000" dirty="0" smtClean="0">
                          <a:effectLst/>
                          <a:latin typeface="+mn-lt"/>
                          <a:ea typeface="Times New Roman" panose="02020603050405020304" pitchFamily="18" charset="0"/>
                        </a:rPr>
                        <a:t>,…,12</a:t>
                      </a:r>
                      <a:r>
                        <a:rPr lang="en-GB" sz="2000" dirty="0">
                          <a:effectLst/>
                          <a:latin typeface="+mn-lt"/>
                          <a:ea typeface="Times New Roman" panose="02020603050405020304" pitchFamily="18" charset="0"/>
                        </a:rPr>
                        <a:t>) refers to the month of the respective year</a:t>
                      </a:r>
                      <a:endParaRPr lang="nl-BE" sz="2000" dirty="0">
                        <a:effectLst/>
                        <a:latin typeface="+mn-lt"/>
                        <a:ea typeface="Times New Roman" panose="02020603050405020304" pitchFamily="18" charset="0"/>
                      </a:endParaRPr>
                    </a:p>
                    <a:p>
                      <a:pPr algn="just" hangingPunct="0">
                        <a:spcBef>
                          <a:spcPts val="600"/>
                        </a:spcBef>
                        <a:spcAft>
                          <a:spcPts val="0"/>
                        </a:spcAft>
                      </a:pPr>
                      <a:r>
                        <a:rPr lang="nl-BE" sz="2000" dirty="0">
                          <a:effectLst/>
                          <a:latin typeface="+mn-lt"/>
                          <a:ea typeface="Times New Roman" panose="02020603050405020304" pitchFamily="18" charset="0"/>
                        </a:rPr>
                        <a:t>Sources:</a:t>
                      </a:r>
                      <a:r>
                        <a:rPr lang="nl-BE" sz="2000" baseline="0" dirty="0">
                          <a:effectLst/>
                          <a:latin typeface="+mn-lt"/>
                          <a:ea typeface="Times New Roman" panose="02020603050405020304" pitchFamily="18" charset="0"/>
                        </a:rPr>
                        <a:t> ECLAC (CEPAL) and Central Bank of Argentina</a:t>
                      </a:r>
                      <a:endParaRPr lang="en-GB" sz="2000" dirty="0">
                        <a:effectLst/>
                        <a:latin typeface="+mn-lt"/>
                        <a:ea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nl-BE"/>
                    </a:p>
                  </a:txBody>
                  <a:tcPr/>
                </a:tc>
                <a:extLst>
                  <a:ext uri="{0D108BD9-81ED-4DB2-BD59-A6C34878D82A}">
                    <a16:rowId xmlns="" xmlns:a16="http://schemas.microsoft.com/office/drawing/2014/main" val="373232894"/>
                  </a:ext>
                </a:extLst>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285720" y="500042"/>
            <a:ext cx="8429684" cy="6000792"/>
          </a:xfrm>
          <a:prstGeom prst="rect">
            <a:avLst/>
          </a:prstGeom>
          <a:noFill/>
          <a:ln w="9525">
            <a:noFill/>
            <a:miter lim="800000"/>
            <a:headEnd/>
            <a:tailEnd/>
          </a:ln>
          <a:effectLst/>
        </p:spPr>
      </p:pic>
    </p:spTree>
    <p:extLst>
      <p:ext uri="{BB962C8B-B14F-4D97-AF65-F5344CB8AC3E}">
        <p14:creationId xmlns:p14="http://schemas.microsoft.com/office/powerpoint/2010/main" val="22512277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a:srcRect/>
          <a:stretch>
            <a:fillRect/>
          </a:stretch>
        </p:blipFill>
        <p:spPr bwMode="auto">
          <a:xfrm>
            <a:off x="278029" y="500042"/>
            <a:ext cx="8535322" cy="6000792"/>
          </a:xfrm>
          <a:prstGeom prst="rect">
            <a:avLst/>
          </a:prstGeom>
          <a:noFill/>
          <a:ln w="9525">
            <a:noFill/>
            <a:miter lim="800000"/>
            <a:headEnd/>
            <a:tailEnd/>
          </a:ln>
          <a:effectLst/>
        </p:spPr>
      </p:pic>
    </p:spTree>
    <p:extLst>
      <p:ext uri="{BB962C8B-B14F-4D97-AF65-F5344CB8AC3E}">
        <p14:creationId xmlns:p14="http://schemas.microsoft.com/office/powerpoint/2010/main" val="1575454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7408</TotalTime>
  <Words>2918</Words>
  <Application>Microsoft Office PowerPoint</Application>
  <PresentationFormat>Presentación en pantalla (4:3)</PresentationFormat>
  <Paragraphs>951</Paragraphs>
  <Slides>27</Slides>
  <Notes>21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27</vt:i4>
      </vt:variant>
    </vt:vector>
  </HeadingPairs>
  <TitlesOfParts>
    <vt:vector size="29" baseType="lpstr">
      <vt:lpstr>Trek</vt:lpstr>
      <vt:lpstr>Equation</vt:lpstr>
      <vt:lpstr>CHARACTERIZING REAL EXCHANGE RATE MISALIGNMENTS IN LATIN-AMERICA:  The case of Argentina, Brazil, Chile, Colombia, Costa Rica, Ecuador, El Salvador, Mexico, Peru, Uruguay and Venezuela.</vt:lpstr>
      <vt:lpstr>Content</vt:lpstr>
      <vt:lpstr>Presentación de PowerPoint</vt:lpstr>
      <vt:lpstr>Presentación de PowerPoint</vt:lpstr>
      <vt:lpstr>Presentación de PowerPoint</vt:lpstr>
      <vt:lpstr>RER misalignments (PPP – LOOP)</vt:lpstr>
      <vt:lpstr>MONTHLY Data (Ar, Br, Cl, Co, CR, Ec, Sv, Mx, Pe, Uy, Ve)</vt:lpstr>
      <vt:lpstr>Presentación de PowerPoint</vt:lpstr>
      <vt:lpstr>Presentación de PowerPoint</vt:lpstr>
      <vt:lpstr>Presentación de PowerPoint</vt:lpstr>
      <vt:lpstr>Hodrick and prescott (λ=14400) </vt:lpstr>
      <vt:lpstr>Presentación de PowerPoint</vt:lpstr>
      <vt:lpstr>RER Misalignments’ Unit Root Tests</vt:lpstr>
      <vt:lpstr>Misalignments and their lagged variable</vt:lpstr>
      <vt:lpstr>autoregressive model of order p</vt:lpstr>
      <vt:lpstr>AR estimated models: RER</vt:lpstr>
      <vt:lpstr>Estimated models</vt:lpstr>
      <vt:lpstr>Impulse Response Functions: RER</vt:lpstr>
      <vt:lpstr>AR estimated models: SRER</vt:lpstr>
      <vt:lpstr>Impulse response functions: sRER</vt:lpstr>
      <vt:lpstr>Estimated models</vt:lpstr>
      <vt:lpstr>AR estimated models: SRER1</vt:lpstr>
      <vt:lpstr>Estimated models</vt:lpstr>
      <vt:lpstr>Impulse response functions: sRER</vt:lpstr>
      <vt:lpstr>Conclusions</vt:lpstr>
      <vt:lpstr>Conclusions</vt:lpstr>
      <vt:lpstr>Further Extensions </vt:lpstr>
    </vt:vector>
  </TitlesOfParts>
  <Company>Universiteit Antwerpen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Real Exchange Rates, Tradable Goods share in GDP and Unemployment Rates in Argentina</dc:title>
  <dc:subject>none</dc:subject>
  <dc:creator>Zarzosa Valdivia Fernando</dc:creator>
  <cp:lastModifiedBy>Vicky Catalano</cp:lastModifiedBy>
  <cp:revision>741</cp:revision>
  <cp:lastPrinted>2002-08-19T07:41:52Z</cp:lastPrinted>
  <dcterms:created xsi:type="dcterms:W3CDTF">2012-05-24T09:15:39Z</dcterms:created>
  <dcterms:modified xsi:type="dcterms:W3CDTF">2016-10-02T19:41:43Z</dcterms:modified>
</cp:coreProperties>
</file>