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1"/>
  </p:notesMasterIdLst>
  <p:handoutMasterIdLst>
    <p:handoutMasterId r:id="rId32"/>
  </p:handoutMasterIdLst>
  <p:sldIdLst>
    <p:sldId id="364" r:id="rId2"/>
    <p:sldId id="422" r:id="rId3"/>
    <p:sldId id="315" r:id="rId4"/>
    <p:sldId id="461" r:id="rId5"/>
    <p:sldId id="405" r:id="rId6"/>
    <p:sldId id="460" r:id="rId7"/>
    <p:sldId id="459" r:id="rId8"/>
    <p:sldId id="407" r:id="rId9"/>
    <p:sldId id="474" r:id="rId10"/>
    <p:sldId id="475" r:id="rId11"/>
    <p:sldId id="464" r:id="rId12"/>
    <p:sldId id="467" r:id="rId13"/>
    <p:sldId id="465" r:id="rId14"/>
    <p:sldId id="466" r:id="rId15"/>
    <p:sldId id="477" r:id="rId16"/>
    <p:sldId id="478" r:id="rId17"/>
    <p:sldId id="479" r:id="rId18"/>
    <p:sldId id="480" r:id="rId19"/>
    <p:sldId id="481" r:id="rId20"/>
    <p:sldId id="415" r:id="rId21"/>
    <p:sldId id="468" r:id="rId22"/>
    <p:sldId id="476" r:id="rId23"/>
    <p:sldId id="469" r:id="rId24"/>
    <p:sldId id="470" r:id="rId25"/>
    <p:sldId id="440" r:id="rId26"/>
    <p:sldId id="472" r:id="rId27"/>
    <p:sldId id="473" r:id="rId28"/>
    <p:sldId id="450" r:id="rId29"/>
    <p:sldId id="280" r:id="rId30"/>
  </p:sldIdLst>
  <p:sldSz cx="9144000" cy="6858000" type="screen4x3"/>
  <p:notesSz cx="6858000" cy="9947275"/>
  <p:defaultTextStyle>
    <a:defPPr>
      <a:defRPr lang="es-E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3"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milia" initials="CG" lastIdx="1" clrIdx="0">
    <p:extLst>
      <p:ext uri="{19B8F6BF-5375-455C-9EA6-DF929625EA0E}">
        <p15:presenceInfo xmlns:p15="http://schemas.microsoft.com/office/powerpoint/2012/main" userId="Famil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BD1D19"/>
    <a:srgbClr val="F975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269D01E-BC32-4049-B463-5C60D7B0CCD2}" styleName="Estilo temático 2 - Énfasis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58" autoAdjust="0"/>
  </p:normalViewPr>
  <p:slideViewPr>
    <p:cSldViewPr>
      <p:cViewPr varScale="1">
        <p:scale>
          <a:sx n="109" d="100"/>
          <a:sy n="109" d="100"/>
        </p:scale>
        <p:origin x="167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3" d="100"/>
          <a:sy n="63" d="100"/>
        </p:scale>
        <p:origin x="-2022" y="-120"/>
      </p:cViewPr>
      <p:guideLst>
        <p:guide orient="horz" pos="3133"/>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file:///C:\Users\Silvana\Dropbox\E-S%20compartir\09%20-%20Papers%20en%20desarrollo\2016\matrices%20arg%20brasil.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Silvana\Dropbox\E-S%20compartir\09%20-%20Papers%20en%20desarrollo\2016\matrices%20arg%20brasil.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Silvana\Dropbox\E-S%20compartir\09%20-%20Papers%20en%20desarrollo\2016\Trabajos%20Arnold\Sil\Excel%20usados\Capacidad%20Biodiesel.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castr\Dropbox\E-S%20compartir\09%20-%20Papers%20en%20desarrollo\2016\Trabajos%20Arnold\Sil\Excel%20usados\Capacidad%20Biodiesel.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castr\Desktop\Destino%20exportaciones%202016.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Silvana\Dropbox\E-S%20compartir\09%20-%20Papers%20en%20desarrollo\2016\Indec%20con%20gr&#225;ficos%202016.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castr\Dropbox\E-S%20compartir\09%20-%20Papers%20en%20desarrollo\2016\Trabajos%20Arnold\Sil\Excel%20usados\Capacidad%20Biodiesel.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castr\Dropbox\E-S%20compartir\09%20-%20Papers%20en%20desarrollo\2016\Trabajos%20Arnold\Sil\Excel%20usados\Capacidad%20Biodiesel.xlsx"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332851815713486"/>
          <c:y val="0.20434392509446961"/>
          <c:w val="0.58275801089047075"/>
          <c:h val="0.69848315059908295"/>
        </c:manualLayout>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3F00-427D-BFC6-3CDE7BB66A70}"/>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3F00-427D-BFC6-3CDE7BB66A70}"/>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3F00-427D-BFC6-3CDE7BB66A70}"/>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3F00-427D-BFC6-3CDE7BB66A70}"/>
              </c:ext>
            </c:extLst>
          </c:dPt>
          <c:dPt>
            <c:idx val="4"/>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3F00-427D-BFC6-3CDE7BB66A70}"/>
              </c:ext>
            </c:extLst>
          </c:dPt>
          <c:dPt>
            <c:idx val="5"/>
            <c:bubble3D val="0"/>
            <c:spPr>
              <a:solidFill>
                <a:schemeClr val="accent6"/>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B-3F00-427D-BFC6-3CDE7BB66A70}"/>
              </c:ext>
            </c:extLst>
          </c:dPt>
          <c:dPt>
            <c:idx val="6"/>
            <c:bubble3D val="0"/>
            <c:spPr>
              <a:solidFill>
                <a:schemeClr val="accent1">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D-3F00-427D-BFC6-3CDE7BB66A70}"/>
              </c:ext>
            </c:extLst>
          </c:dPt>
          <c:dPt>
            <c:idx val="7"/>
            <c:bubble3D val="0"/>
            <c:spPr>
              <a:solidFill>
                <a:schemeClr val="accent2">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F-3F00-427D-BFC6-3CDE7BB66A70}"/>
              </c:ext>
            </c:extLst>
          </c:dPt>
          <c:dPt>
            <c:idx val="8"/>
            <c:bubble3D val="0"/>
            <c:spPr>
              <a:solidFill>
                <a:schemeClr val="accent3">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1-3F00-427D-BFC6-3CDE7BB66A70}"/>
              </c:ext>
            </c:extLst>
          </c:dPt>
          <c:dPt>
            <c:idx val="9"/>
            <c:bubble3D val="0"/>
            <c:spPr>
              <a:solidFill>
                <a:schemeClr val="accent4">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3-3F00-427D-BFC6-3CDE7BB66A70}"/>
              </c:ext>
            </c:extLst>
          </c:dPt>
          <c:dPt>
            <c:idx val="10"/>
            <c:bubble3D val="0"/>
            <c:spPr>
              <a:solidFill>
                <a:schemeClr val="accent5">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5-3F00-427D-BFC6-3CDE7BB66A70}"/>
              </c:ext>
            </c:extLst>
          </c:dPt>
          <c:dPt>
            <c:idx val="11"/>
            <c:bubble3D val="0"/>
            <c:spPr>
              <a:solidFill>
                <a:schemeClr val="accent6">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7-3F00-427D-BFC6-3CDE7BB66A70}"/>
              </c:ext>
            </c:extLst>
          </c:dPt>
          <c:dLbls>
            <c:dLbl>
              <c:idx val="0"/>
              <c:layout>
                <c:manualLayout>
                  <c:x val="0.30324191807434242"/>
                  <c:y val="8.7339653210616874E-2"/>
                </c:manualLayout>
              </c:layout>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1-3F00-427D-BFC6-3CDE7BB66A70}"/>
                </c:ext>
              </c:extLst>
            </c:dLbl>
            <c:dLbl>
              <c:idx val="1"/>
              <c:layout>
                <c:manualLayout>
                  <c:x val="0.22784242117848272"/>
                  <c:y val="0.30753760282936188"/>
                </c:manualLayout>
              </c:layout>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3-3F00-427D-BFC6-3CDE7BB66A70}"/>
                </c:ext>
              </c:extLst>
            </c:dLbl>
            <c:dLbl>
              <c:idx val="4"/>
              <c:layout>
                <c:manualLayout>
                  <c:x val="-0.16582338200954228"/>
                  <c:y val="0.17796658963067558"/>
                </c:manualLayout>
              </c:layout>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9-3F00-427D-BFC6-3CDE7BB66A70}"/>
                </c:ext>
              </c:extLst>
            </c:dLbl>
            <c:dLbl>
              <c:idx val="5"/>
              <c:layout>
                <c:manualLayout>
                  <c:x val="-0.34446567608695872"/>
                  <c:y val="-9.179427473296576E-3"/>
                </c:manualLayout>
              </c:layout>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B-3F00-427D-BFC6-3CDE7BB66A70}"/>
                </c:ext>
              </c:extLst>
            </c:dLbl>
            <c:dLbl>
              <c:idx val="6"/>
              <c:layout>
                <c:manualLayout>
                  <c:x val="-0.28195452798822557"/>
                  <c:y val="-6.206053735789361E-2"/>
                </c:manualLayout>
              </c:layout>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D-3F00-427D-BFC6-3CDE7BB66A70}"/>
                </c:ext>
              </c:extLst>
            </c:dLbl>
            <c:dLbl>
              <c:idx val="7"/>
              <c:layout>
                <c:manualLayout>
                  <c:x val="-0.15765173421118975"/>
                  <c:y val="-0.11038951217170997"/>
                </c:manualLayout>
              </c:layout>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0F-3F00-427D-BFC6-3CDE7BB66A70}"/>
                </c:ext>
              </c:extLst>
            </c:dLbl>
            <c:dLbl>
              <c:idx val="9"/>
              <c:layout>
                <c:manualLayout>
                  <c:x val="7.8413136211080953E-2"/>
                  <c:y val="-0.10559703771790255"/>
                </c:manualLayout>
              </c:layout>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13-3F00-427D-BFC6-3CDE7BB66A70}"/>
                </c:ext>
              </c:extLst>
            </c:dLbl>
            <c:dLbl>
              <c:idx val="10"/>
              <c:layout>
                <c:manualLayout>
                  <c:x val="0.40009290506967116"/>
                  <c:y val="-5.8645123017683994E-2"/>
                </c:manualLayout>
              </c:layout>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15-3F00-427D-BFC6-3CDE7BB66A70}"/>
                </c:ext>
              </c:extLst>
            </c:dLbl>
            <c:dLbl>
              <c:idx val="11"/>
              <c:layout>
                <c:manualLayout>
                  <c:x val="0.23159455269496049"/>
                  <c:y val="-7.1682878518945711E-2"/>
                </c:manualLayout>
              </c:layout>
              <c:dLblPos val="bestFit"/>
              <c:showLegendKey val="0"/>
              <c:showVal val="0"/>
              <c:showCatName val="1"/>
              <c:showSerName val="0"/>
              <c:showPercent val="1"/>
              <c:showBubbleSize val="0"/>
              <c:extLst>
                <c:ext xmlns:c15="http://schemas.microsoft.com/office/drawing/2012/chart" uri="{CE6537A1-D6FC-4f65-9D91-7224C49458BB}">
                  <c15:layout/>
                </c:ext>
                <c:ext xmlns:c16="http://schemas.microsoft.com/office/drawing/2014/chart" uri="{C3380CC4-5D6E-409C-BE32-E72D297353CC}">
                  <c16:uniqueId val="{00000017-3F00-427D-BFC6-3CDE7BB66A70}"/>
                </c:ext>
              </c:extLst>
            </c:dLbl>
            <c:numFmt formatCode="0.0%" sourceLinked="0"/>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500" b="1" i="0" u="none" strike="noStrike" kern="1200" baseline="0">
                    <a:solidFill>
                      <a:schemeClr val="lt1"/>
                    </a:solidFill>
                    <a:latin typeface="+mj-lt"/>
                    <a:ea typeface="+mn-ea"/>
                    <a:cs typeface="+mn-cs"/>
                  </a:defRPr>
                </a:pPr>
                <a:endParaRPr lang="es-AR"/>
              </a:p>
            </c:txPr>
            <c:dLblPos val="bestFit"/>
            <c:showLegendKey val="0"/>
            <c:showVal val="0"/>
            <c:showCatName val="1"/>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15:layout/>
              </c:ext>
            </c:extLst>
          </c:dLbls>
          <c:cat>
            <c:strRef>
              <c:f>'matriz arg'!$C$4:$C$15</c:f>
              <c:strCache>
                <c:ptCount val="12"/>
                <c:pt idx="0">
                  <c:v>Hydraulic energy</c:v>
                </c:pt>
                <c:pt idx="1">
                  <c:v>Nuclear energy</c:v>
                </c:pt>
                <c:pt idx="2">
                  <c:v>Natural Gas Well</c:v>
                </c:pt>
                <c:pt idx="3">
                  <c:v>Petroleum</c:v>
                </c:pt>
                <c:pt idx="4">
                  <c:v>Mineral carbon</c:v>
                </c:pt>
                <c:pt idx="5">
                  <c:v>Firewood</c:v>
                </c:pt>
                <c:pt idx="6">
                  <c:v>Chaff</c:v>
                </c:pt>
                <c:pt idx="7">
                  <c:v>Vegetable oils</c:v>
                </c:pt>
                <c:pt idx="8">
                  <c:v>Alcohols Plant</c:v>
                </c:pt>
                <c:pt idx="9">
                  <c:v>Wind energy</c:v>
                </c:pt>
                <c:pt idx="10">
                  <c:v>Solar energy</c:v>
                </c:pt>
                <c:pt idx="11">
                  <c:v>Other Primary</c:v>
                </c:pt>
              </c:strCache>
            </c:strRef>
          </c:cat>
          <c:val>
            <c:numRef>
              <c:f>'matriz arg'!$D$4:$D$15</c:f>
              <c:numCache>
                <c:formatCode>_ * #,##0_ ;_ * \-#,##0_ ;_ * "-"??_ ;_ @_ </c:formatCode>
                <c:ptCount val="12"/>
                <c:pt idx="0">
                  <c:v>3555.92886</c:v>
                </c:pt>
                <c:pt idx="1">
                  <c:v>1690</c:v>
                </c:pt>
                <c:pt idx="2">
                  <c:v>44156.682999999997</c:v>
                </c:pt>
                <c:pt idx="3">
                  <c:v>27182.9112212</c:v>
                </c:pt>
                <c:pt idx="4">
                  <c:v>1489</c:v>
                </c:pt>
                <c:pt idx="5">
                  <c:v>1151</c:v>
                </c:pt>
                <c:pt idx="6">
                  <c:v>1154.7050400000001</c:v>
                </c:pt>
                <c:pt idx="7">
                  <c:v>2816.2884172499998</c:v>
                </c:pt>
                <c:pt idx="8">
                  <c:v>356.79086551680001</c:v>
                </c:pt>
                <c:pt idx="9">
                  <c:v>268.73891555555554</c:v>
                </c:pt>
                <c:pt idx="10">
                  <c:v>1.371184</c:v>
                </c:pt>
                <c:pt idx="11">
                  <c:v>408.02548000000002</c:v>
                </c:pt>
              </c:numCache>
            </c:numRef>
          </c:val>
          <c:extLst>
            <c:ext xmlns:c16="http://schemas.microsoft.com/office/drawing/2014/chart" uri="{C3380CC4-5D6E-409C-BE32-E72D297353CC}">
              <c16:uniqueId val="{00000018-3F00-427D-BFC6-3CDE7BB66A70}"/>
            </c:ext>
          </c:extLst>
        </c:ser>
        <c:dLbls>
          <c:dLblPos val="ctr"/>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s-A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4566751321033323"/>
          <c:y val="5.4515850189384998E-2"/>
          <c:w val="0.34597458822801791"/>
          <c:h val="0.70334354912222796"/>
        </c:manualLayout>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DDB8-439E-A0CB-12AA7142AF95}"/>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DDB8-439E-A0CB-12AA7142AF95}"/>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DDB8-439E-A0CB-12AA7142AF95}"/>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DDB8-439E-A0CB-12AA7142AF95}"/>
              </c:ext>
            </c:extLst>
          </c:dPt>
          <c:dPt>
            <c:idx val="4"/>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DDB8-439E-A0CB-12AA7142AF95}"/>
              </c:ext>
            </c:extLst>
          </c:dPt>
          <c:dPt>
            <c:idx val="5"/>
            <c:bubble3D val="0"/>
            <c:spPr>
              <a:solidFill>
                <a:schemeClr val="accent6"/>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B-DDB8-439E-A0CB-12AA7142AF95}"/>
              </c:ext>
            </c:extLst>
          </c:dPt>
          <c:dLbls>
            <c:dLbl>
              <c:idx val="0"/>
              <c:layout>
                <c:manualLayout>
                  <c:x val="7.1463229258504846E-2"/>
                  <c:y val="-6.4627909535260195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DDB8-439E-A0CB-12AA7142AF95}"/>
                </c:ext>
              </c:extLst>
            </c:dLbl>
            <c:dLbl>
              <c:idx val="1"/>
              <c:layout>
                <c:manualLayout>
                  <c:x val="0.25583736020530173"/>
                  <c:y val="-2.9218733898990067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DDB8-439E-A0CB-12AA7142AF95}"/>
                </c:ext>
              </c:extLst>
            </c:dLbl>
            <c:dLbl>
              <c:idx val="2"/>
              <c:layout>
                <c:manualLayout>
                  <c:x val="0.18289139490551662"/>
                  <c:y val="-5.2966401402054853E-3"/>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DDB8-439E-A0CB-12AA7142AF95}"/>
                </c:ext>
              </c:extLst>
            </c:dLbl>
            <c:dLbl>
              <c:idx val="3"/>
              <c:layout>
                <c:manualLayout>
                  <c:x val="-5.4135641581387693E-2"/>
                  <c:y val="0.10220598173731278"/>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DDB8-439E-A0CB-12AA7142AF95}"/>
                </c:ext>
              </c:extLst>
            </c:dLbl>
            <c:dLbl>
              <c:idx val="5"/>
              <c:layout>
                <c:manualLayout>
                  <c:x val="-8.2530629617243792E-2"/>
                  <c:y val="-0.158997281028494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DDB8-439E-A0CB-12AA7142AF95}"/>
                </c:ext>
              </c:extLst>
            </c:dLbl>
            <c:numFmt formatCode="0.0%" sourceLinked="0"/>
            <c:spPr>
              <a:pattFill prst="pct75">
                <a:fgClr>
                  <a:sysClr val="windowText" lastClr="000000">
                    <a:lumMod val="75000"/>
                    <a:lumOff val="25000"/>
                  </a:sysClr>
                </a:fgClr>
                <a:bgClr>
                  <a:sysClr val="windowText" lastClr="000000">
                    <a:lumMod val="65000"/>
                    <a:lumOff val="35000"/>
                  </a:sys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700" b="1" i="0" u="none" strike="noStrike" kern="1200" baseline="0">
                    <a:solidFill>
                      <a:schemeClr val="lt1"/>
                    </a:solidFill>
                    <a:latin typeface="+mj-lt"/>
                    <a:ea typeface="+mn-ea"/>
                    <a:cs typeface="+mn-cs"/>
                  </a:defRPr>
                </a:pPr>
                <a:endParaRPr lang="es-AR"/>
              </a:p>
            </c:txPr>
            <c:dLblPos val="bestFit"/>
            <c:showLegendKey val="0"/>
            <c:showVal val="0"/>
            <c:showCatName val="1"/>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'matriz brasil'!$A$5:$A$10</c:f>
              <c:strCache>
                <c:ptCount val="6"/>
                <c:pt idx="0">
                  <c:v>Oil and derivatives</c:v>
                </c:pt>
                <c:pt idx="1">
                  <c:v>Natural gas</c:v>
                </c:pt>
                <c:pt idx="2">
                  <c:v>mineral and derivatives Carbon</c:v>
                </c:pt>
                <c:pt idx="3">
                  <c:v>Uranium and derivatives</c:v>
                </c:pt>
                <c:pt idx="4">
                  <c:v>Other nonrenewable</c:v>
                </c:pt>
                <c:pt idx="5">
                  <c:v>Renewable</c:v>
                </c:pt>
              </c:strCache>
            </c:strRef>
          </c:cat>
          <c:val>
            <c:numRef>
              <c:f>'matriz brasil'!$G$5:$G$10</c:f>
              <c:numCache>
                <c:formatCode>General</c:formatCode>
                <c:ptCount val="6"/>
                <c:pt idx="0">
                  <c:v>37.299999999999997</c:v>
                </c:pt>
                <c:pt idx="1">
                  <c:v>13.7</c:v>
                </c:pt>
                <c:pt idx="2">
                  <c:v>5.9</c:v>
                </c:pt>
                <c:pt idx="3">
                  <c:v>1.3</c:v>
                </c:pt>
                <c:pt idx="4">
                  <c:v>0.6</c:v>
                </c:pt>
                <c:pt idx="5">
                  <c:v>41.2</c:v>
                </c:pt>
              </c:numCache>
            </c:numRef>
          </c:val>
          <c:extLst>
            <c:ext xmlns:c16="http://schemas.microsoft.com/office/drawing/2014/chart" uri="{C3380CC4-5D6E-409C-BE32-E72D297353CC}">
              <c16:uniqueId val="{0000000C-DDB8-439E-A0CB-12AA7142AF95}"/>
            </c:ext>
          </c:extLst>
        </c:ser>
        <c:dLbls>
          <c:dLblPos val="ctr"/>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s-A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0.12991426071741033"/>
          <c:y val="0.16245370370370371"/>
          <c:w val="0.83953018372703414"/>
          <c:h val="0.54380322251385238"/>
        </c:manualLayout>
      </c:layout>
      <c:barChart>
        <c:barDir val="col"/>
        <c:grouping val="clustered"/>
        <c:varyColors val="0"/>
        <c:ser>
          <c:idx val="0"/>
          <c:order val="0"/>
          <c:tx>
            <c:strRef>
              <c:f>' producción ambos'!$B$1</c:f>
              <c:strCache>
                <c:ptCount val="1"/>
                <c:pt idx="0">
                  <c:v>Tn Production in Brazil</c:v>
                </c:pt>
              </c:strCache>
            </c:strRef>
          </c:tx>
          <c:spPr>
            <a:solidFill>
              <a:schemeClr val="accent1">
                <a:shade val="76000"/>
              </a:schemeClr>
            </a:solidFill>
            <a:ln>
              <a:noFill/>
            </a:ln>
            <a:effectLst/>
          </c:spPr>
          <c:invertIfNegative val="0"/>
          <c:cat>
            <c:numRef>
              <c:f>' producción ambos'!$A$2:$A$11</c:f>
              <c:numCache>
                <c:formatCode>General</c:formatCode>
                <c:ptCount val="10"/>
                <c:pt idx="0">
                  <c:v>2006</c:v>
                </c:pt>
                <c:pt idx="1">
                  <c:v>2007</c:v>
                </c:pt>
                <c:pt idx="2">
                  <c:v>2008</c:v>
                </c:pt>
                <c:pt idx="3">
                  <c:v>2009</c:v>
                </c:pt>
                <c:pt idx="4">
                  <c:v>2010</c:v>
                </c:pt>
                <c:pt idx="5">
                  <c:v>2011</c:v>
                </c:pt>
                <c:pt idx="6">
                  <c:v>2012</c:v>
                </c:pt>
                <c:pt idx="7">
                  <c:v>2013</c:v>
                </c:pt>
                <c:pt idx="8">
                  <c:v>2014</c:v>
                </c:pt>
                <c:pt idx="9">
                  <c:v>2015</c:v>
                </c:pt>
              </c:numCache>
            </c:numRef>
          </c:cat>
          <c:val>
            <c:numRef>
              <c:f>' producción ambos'!$B$2:$B$11</c:f>
              <c:numCache>
                <c:formatCode>General</c:formatCode>
                <c:ptCount val="10"/>
                <c:pt idx="0">
                  <c:v>63000</c:v>
                </c:pt>
                <c:pt idx="1">
                  <c:v>360000</c:v>
                </c:pt>
                <c:pt idx="2">
                  <c:v>1053000</c:v>
                </c:pt>
                <c:pt idx="3">
                  <c:v>1449000</c:v>
                </c:pt>
                <c:pt idx="4">
                  <c:v>2151000</c:v>
                </c:pt>
                <c:pt idx="5">
                  <c:v>2403000</c:v>
                </c:pt>
                <c:pt idx="6">
                  <c:v>2448000</c:v>
                </c:pt>
                <c:pt idx="7">
                  <c:v>2628000</c:v>
                </c:pt>
                <c:pt idx="8">
                  <c:v>3078000</c:v>
                </c:pt>
                <c:pt idx="9">
                  <c:v>3543300</c:v>
                </c:pt>
              </c:numCache>
            </c:numRef>
          </c:val>
          <c:extLst>
            <c:ext xmlns:c16="http://schemas.microsoft.com/office/drawing/2014/chart" uri="{C3380CC4-5D6E-409C-BE32-E72D297353CC}">
              <c16:uniqueId val="{00000000-BC7C-4346-BEAA-4BC9D80C2B4D}"/>
            </c:ext>
          </c:extLst>
        </c:ser>
        <c:ser>
          <c:idx val="1"/>
          <c:order val="1"/>
          <c:tx>
            <c:strRef>
              <c:f>' producción ambos'!$C$1</c:f>
              <c:strCache>
                <c:ptCount val="1"/>
                <c:pt idx="0">
                  <c:v>Tn Production in Argentina</c:v>
                </c:pt>
              </c:strCache>
            </c:strRef>
          </c:tx>
          <c:spPr>
            <a:solidFill>
              <a:schemeClr val="accent1">
                <a:tint val="77000"/>
              </a:schemeClr>
            </a:solidFill>
            <a:ln>
              <a:noFill/>
            </a:ln>
            <a:effectLst/>
          </c:spPr>
          <c:invertIfNegative val="0"/>
          <c:cat>
            <c:numRef>
              <c:f>' producción ambos'!$A$2:$A$11</c:f>
              <c:numCache>
                <c:formatCode>General</c:formatCode>
                <c:ptCount val="10"/>
                <c:pt idx="0">
                  <c:v>2006</c:v>
                </c:pt>
                <c:pt idx="1">
                  <c:v>2007</c:v>
                </c:pt>
                <c:pt idx="2">
                  <c:v>2008</c:v>
                </c:pt>
                <c:pt idx="3">
                  <c:v>2009</c:v>
                </c:pt>
                <c:pt idx="4">
                  <c:v>2010</c:v>
                </c:pt>
                <c:pt idx="5">
                  <c:v>2011</c:v>
                </c:pt>
                <c:pt idx="6">
                  <c:v>2012</c:v>
                </c:pt>
                <c:pt idx="7">
                  <c:v>2013</c:v>
                </c:pt>
                <c:pt idx="8">
                  <c:v>2014</c:v>
                </c:pt>
                <c:pt idx="9">
                  <c:v>2015</c:v>
                </c:pt>
              </c:numCache>
            </c:numRef>
          </c:cat>
          <c:val>
            <c:numRef>
              <c:f>' producción ambos'!$C$2:$C$11</c:f>
              <c:numCache>
                <c:formatCode>General</c:formatCode>
                <c:ptCount val="10"/>
                <c:pt idx="2" formatCode="#,##0">
                  <c:v>711864</c:v>
                </c:pt>
                <c:pt idx="3" formatCode="#,##0">
                  <c:v>1179103</c:v>
                </c:pt>
                <c:pt idx="4" formatCode="#,##0">
                  <c:v>1820385</c:v>
                </c:pt>
                <c:pt idx="5" formatCode="#,##0">
                  <c:v>2429964</c:v>
                </c:pt>
                <c:pt idx="6" formatCode="#,##0">
                  <c:v>2456578</c:v>
                </c:pt>
                <c:pt idx="7" formatCode="#,##0">
                  <c:v>1997809</c:v>
                </c:pt>
                <c:pt idx="8" formatCode="#,##0">
                  <c:v>2584290</c:v>
                </c:pt>
                <c:pt idx="9" formatCode="#,##0">
                  <c:v>1810659</c:v>
                </c:pt>
              </c:numCache>
            </c:numRef>
          </c:val>
          <c:extLst>
            <c:ext xmlns:c16="http://schemas.microsoft.com/office/drawing/2014/chart" uri="{C3380CC4-5D6E-409C-BE32-E72D297353CC}">
              <c16:uniqueId val="{00000001-BC7C-4346-BEAA-4BC9D80C2B4D}"/>
            </c:ext>
          </c:extLst>
        </c:ser>
        <c:dLbls>
          <c:showLegendKey val="0"/>
          <c:showVal val="0"/>
          <c:showCatName val="0"/>
          <c:showSerName val="0"/>
          <c:showPercent val="0"/>
          <c:showBubbleSize val="0"/>
        </c:dLbls>
        <c:gapWidth val="219"/>
        <c:overlap val="-27"/>
        <c:axId val="133023696"/>
        <c:axId val="133024088"/>
      </c:barChart>
      <c:catAx>
        <c:axId val="1330236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j-lt"/>
                <a:ea typeface="+mn-ea"/>
                <a:cs typeface="+mn-cs"/>
              </a:defRPr>
            </a:pPr>
            <a:endParaRPr lang="es-AR"/>
          </a:p>
        </c:txPr>
        <c:crossAx val="133024088"/>
        <c:crosses val="autoZero"/>
        <c:auto val="1"/>
        <c:lblAlgn val="ctr"/>
        <c:lblOffset val="100"/>
        <c:noMultiLvlLbl val="0"/>
      </c:catAx>
      <c:valAx>
        <c:axId val="1330240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j-lt"/>
                <a:ea typeface="+mn-ea"/>
                <a:cs typeface="+mn-cs"/>
              </a:defRPr>
            </a:pPr>
            <a:endParaRPr lang="es-AR"/>
          </a:p>
        </c:txPr>
        <c:crossAx val="1330236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j-lt"/>
              <a:ea typeface="+mn-ea"/>
              <a:cs typeface="+mn-cs"/>
            </a:defRPr>
          </a:pPr>
          <a:endParaRPr lang="es-AR"/>
        </a:p>
      </c:txPr>
    </c:legend>
    <c:plotVisOnly val="1"/>
    <c:dispBlanksAs val="gap"/>
    <c:showDLblsOverMax val="0"/>
  </c:chart>
  <c:spPr>
    <a:noFill/>
    <a:ln>
      <a:noFill/>
    </a:ln>
    <a:effectLst/>
  </c:spPr>
  <c:txPr>
    <a:bodyPr/>
    <a:lstStyle/>
    <a:p>
      <a:pPr>
        <a:defRPr sz="1800">
          <a:latin typeface="+mj-lt"/>
        </a:defRPr>
      </a:pPr>
      <a:endParaRPr lang="es-A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a:noFill/>
              </a:ln>
              <a:effectLst/>
            </c:spPr>
            <c:extLst>
              <c:ext xmlns:c16="http://schemas.microsoft.com/office/drawing/2014/chart" uri="{C3380CC4-5D6E-409C-BE32-E72D297353CC}">
                <c16:uniqueId val="{00000001-77F0-4E26-BFCF-3723FF108DE9}"/>
              </c:ext>
            </c:extLst>
          </c:dPt>
          <c:dPt>
            <c:idx val="1"/>
            <c:bubble3D val="0"/>
            <c:spPr>
              <a:solidFill>
                <a:schemeClr val="accent2"/>
              </a:solidFill>
              <a:ln>
                <a:noFill/>
              </a:ln>
              <a:effectLst/>
            </c:spPr>
            <c:extLst>
              <c:ext xmlns:c16="http://schemas.microsoft.com/office/drawing/2014/chart" uri="{C3380CC4-5D6E-409C-BE32-E72D297353CC}">
                <c16:uniqueId val="{00000003-77F0-4E26-BFCF-3723FF108DE9}"/>
              </c:ext>
            </c:extLst>
          </c:dPt>
          <c:dPt>
            <c:idx val="2"/>
            <c:bubble3D val="0"/>
            <c:spPr>
              <a:solidFill>
                <a:schemeClr val="accent3"/>
              </a:solidFill>
              <a:ln>
                <a:noFill/>
              </a:ln>
              <a:effectLst/>
            </c:spPr>
            <c:extLst>
              <c:ext xmlns:c16="http://schemas.microsoft.com/office/drawing/2014/chart" uri="{C3380CC4-5D6E-409C-BE32-E72D297353CC}">
                <c16:uniqueId val="{00000005-77F0-4E26-BFCF-3723FF108DE9}"/>
              </c:ext>
            </c:extLst>
          </c:dPt>
          <c:dPt>
            <c:idx val="3"/>
            <c:bubble3D val="0"/>
            <c:spPr>
              <a:solidFill>
                <a:schemeClr val="accent4"/>
              </a:solidFill>
              <a:ln>
                <a:noFill/>
              </a:ln>
              <a:effectLst/>
            </c:spPr>
            <c:extLst>
              <c:ext xmlns:c16="http://schemas.microsoft.com/office/drawing/2014/chart" uri="{C3380CC4-5D6E-409C-BE32-E72D297353CC}">
                <c16:uniqueId val="{00000007-77F0-4E26-BFCF-3723FF108DE9}"/>
              </c:ext>
            </c:extLst>
          </c:dPt>
          <c:dLbls>
            <c:dLbl>
              <c:idx val="0"/>
              <c:layout>
                <c:manualLayout>
                  <c:x val="4.507042253521127E-2"/>
                  <c:y val="-7.7972709551656916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77F0-4E26-BFCF-3723FF108DE9}"/>
                </c:ext>
              </c:extLst>
            </c:dLbl>
            <c:spPr>
              <a:noFill/>
              <a:ln>
                <a:noFill/>
              </a:ln>
              <a:effectLst/>
            </c:spPr>
            <c:txPr>
              <a:bodyPr rot="0" spcFirstLastPara="1" vertOverflow="ellipsis" vert="horz" wrap="square" lIns="38100" tIns="19050" rIns="38100" bIns="19050" anchor="ctr" anchorCtr="1">
                <a:spAutoFit/>
              </a:bodyPr>
              <a:lstStyle/>
              <a:p>
                <a:pPr>
                  <a:defRPr sz="1800" b="1" i="0" u="none" strike="noStrike" kern="1200" baseline="0">
                    <a:solidFill>
                      <a:schemeClr val="tx1">
                        <a:lumMod val="75000"/>
                        <a:lumOff val="25000"/>
                      </a:schemeClr>
                    </a:solidFill>
                    <a:latin typeface="+mj-lt"/>
                    <a:ea typeface="+mn-ea"/>
                    <a:cs typeface="+mn-cs"/>
                  </a:defRPr>
                </a:pPr>
                <a:endParaRPr lang="es-AR"/>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Br!$K$32:$K$35</c:f>
              <c:strCache>
                <c:ptCount val="4"/>
                <c:pt idx="0">
                  <c:v>Soybean Oil</c:v>
                </c:pt>
                <c:pt idx="1">
                  <c:v>Cottonseed oil</c:v>
                </c:pt>
                <c:pt idx="2">
                  <c:v>Animal fats</c:v>
                </c:pt>
                <c:pt idx="3">
                  <c:v>Others</c:v>
                </c:pt>
              </c:strCache>
            </c:strRef>
          </c:cat>
          <c:val>
            <c:numRef>
              <c:f>Br!$L$32:$L$35</c:f>
              <c:numCache>
                <c:formatCode>#,##0</c:formatCode>
                <c:ptCount val="4"/>
                <c:pt idx="0">
                  <c:v>3061027.1020000004</c:v>
                </c:pt>
                <c:pt idx="1">
                  <c:v>78839.781999999992</c:v>
                </c:pt>
                <c:pt idx="2">
                  <c:v>738919.94099999999</c:v>
                </c:pt>
                <c:pt idx="3">
                  <c:v>60085.878999999994</c:v>
                </c:pt>
              </c:numCache>
            </c:numRef>
          </c:val>
          <c:extLst>
            <c:ext xmlns:c16="http://schemas.microsoft.com/office/drawing/2014/chart" uri="{C3380CC4-5D6E-409C-BE32-E72D297353CC}">
              <c16:uniqueId val="{00000008-77F0-4E26-BFCF-3723FF108DE9}"/>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s-A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w="38100" cap="rnd">
              <a:solidFill>
                <a:schemeClr val="accent1"/>
              </a:solidFill>
              <a:round/>
            </a:ln>
            <a:effectLst/>
          </c:spPr>
          <c:marker>
            <c:symbol val="none"/>
          </c:marker>
          <c:dLbls>
            <c:dLbl>
              <c:idx val="2"/>
              <c:layout>
                <c:manualLayout>
                  <c:x val="-1.0183597752037482E-2"/>
                  <c:y val="-4.9458016905842853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A487-4F81-8D06-81FC236D5009}"/>
                </c:ext>
              </c:extLst>
            </c:dLbl>
            <c:dLbl>
              <c:idx val="8"/>
              <c:layout>
                <c:manualLayout>
                  <c:x val="-6.0280690624403201E-2"/>
                  <c:y val="4.0221284264083654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A487-4F81-8D06-81FC236D5009}"/>
                </c:ext>
              </c:extLst>
            </c:dLbl>
            <c:dLbl>
              <c:idx val="12"/>
              <c:layout>
                <c:manualLayout>
                  <c:x val="-1.0513316332332389E-2"/>
                  <c:y val="-5.8425947022835559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A487-4F81-8D06-81FC236D5009}"/>
                </c:ext>
              </c:extLst>
            </c:dLbl>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j-lt"/>
                    <a:ea typeface="+mn-ea"/>
                    <a:cs typeface="+mn-cs"/>
                  </a:defRPr>
                </a:pPr>
                <a:endParaRPr lang="es-A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Hoja7!$P$57:$P$69</c:f>
              <c:numCache>
                <c:formatCode>mmm\-yy</c:formatCode>
                <c:ptCount val="13"/>
                <c:pt idx="0">
                  <c:v>42217</c:v>
                </c:pt>
                <c:pt idx="1">
                  <c:v>42248</c:v>
                </c:pt>
                <c:pt idx="2">
                  <c:v>42278</c:v>
                </c:pt>
                <c:pt idx="3">
                  <c:v>42309</c:v>
                </c:pt>
                <c:pt idx="4">
                  <c:v>42339</c:v>
                </c:pt>
                <c:pt idx="5">
                  <c:v>42370</c:v>
                </c:pt>
                <c:pt idx="6">
                  <c:v>42401</c:v>
                </c:pt>
                <c:pt idx="7">
                  <c:v>42430</c:v>
                </c:pt>
                <c:pt idx="8">
                  <c:v>42461</c:v>
                </c:pt>
                <c:pt idx="9">
                  <c:v>42491</c:v>
                </c:pt>
                <c:pt idx="10">
                  <c:v>42522</c:v>
                </c:pt>
                <c:pt idx="11">
                  <c:v>42552</c:v>
                </c:pt>
                <c:pt idx="12">
                  <c:v>42583</c:v>
                </c:pt>
              </c:numCache>
            </c:numRef>
          </c:cat>
          <c:val>
            <c:numRef>
              <c:f>Hoja7!$Q$57:$Q$69</c:f>
              <c:numCache>
                <c:formatCode>0.00%</c:formatCode>
                <c:ptCount val="13"/>
                <c:pt idx="0">
                  <c:v>9.8199999999999996E-2</c:v>
                </c:pt>
                <c:pt idx="1">
                  <c:v>8.5999999999999993E-2</c:v>
                </c:pt>
                <c:pt idx="2">
                  <c:v>3.3099999999999997E-2</c:v>
                </c:pt>
                <c:pt idx="3">
                  <c:v>0</c:v>
                </c:pt>
                <c:pt idx="4">
                  <c:v>0</c:v>
                </c:pt>
                <c:pt idx="5">
                  <c:v>1.6199999999999999E-2</c:v>
                </c:pt>
                <c:pt idx="6">
                  <c:v>3.8899999999999997E-2</c:v>
                </c:pt>
                <c:pt idx="7">
                  <c:v>6.4000000000000001E-2</c:v>
                </c:pt>
                <c:pt idx="8">
                  <c:v>3.6499999999999998E-2</c:v>
                </c:pt>
                <c:pt idx="9">
                  <c:v>3.9600000000000003E-2</c:v>
                </c:pt>
                <c:pt idx="10">
                  <c:v>5.04E-2</c:v>
                </c:pt>
                <c:pt idx="11">
                  <c:v>7.1499999999999994E-2</c:v>
                </c:pt>
                <c:pt idx="12">
                  <c:v>4.99E-2</c:v>
                </c:pt>
              </c:numCache>
            </c:numRef>
          </c:val>
          <c:smooth val="0"/>
          <c:extLst>
            <c:ext xmlns:c16="http://schemas.microsoft.com/office/drawing/2014/chart" uri="{C3380CC4-5D6E-409C-BE32-E72D297353CC}">
              <c16:uniqueId val="{00000000-0713-456E-A98D-3AB6071F5B16}"/>
            </c:ext>
          </c:extLst>
        </c:ser>
        <c:dLbls>
          <c:dLblPos val="ctr"/>
          <c:showLegendKey val="0"/>
          <c:showVal val="1"/>
          <c:showCatName val="0"/>
          <c:showSerName val="0"/>
          <c:showPercent val="0"/>
          <c:showBubbleSize val="0"/>
        </c:dLbls>
        <c:smooth val="0"/>
        <c:axId val="133025264"/>
        <c:axId val="133025656"/>
      </c:lineChart>
      <c:dateAx>
        <c:axId val="133025264"/>
        <c:scaling>
          <c:orientation val="minMax"/>
        </c:scaling>
        <c:delete val="0"/>
        <c:axPos val="b"/>
        <c:numFmt formatCode="mmm\-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cap="none" spc="0" normalizeH="0" baseline="0">
                <a:solidFill>
                  <a:schemeClr val="tx1">
                    <a:lumMod val="65000"/>
                    <a:lumOff val="35000"/>
                  </a:schemeClr>
                </a:solidFill>
                <a:latin typeface="+mj-lt"/>
                <a:ea typeface="+mn-ea"/>
                <a:cs typeface="+mn-cs"/>
              </a:defRPr>
            </a:pPr>
            <a:endParaRPr lang="es-AR"/>
          </a:p>
        </c:txPr>
        <c:crossAx val="133025656"/>
        <c:crosses val="autoZero"/>
        <c:auto val="1"/>
        <c:lblOffset val="100"/>
        <c:baseTimeUnit val="months"/>
      </c:dateAx>
      <c:valAx>
        <c:axId val="133025656"/>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j-lt"/>
                <a:ea typeface="+mn-ea"/>
                <a:cs typeface="+mn-cs"/>
              </a:defRPr>
            </a:pPr>
            <a:endParaRPr lang="es-AR"/>
          </a:p>
        </c:txPr>
        <c:crossAx val="133025264"/>
        <c:crosses val="autoZero"/>
        <c:crossBetween val="between"/>
      </c:valAx>
      <c:spPr>
        <a:noFill/>
        <a:ln>
          <a:noFill/>
        </a:ln>
        <a:effectLst/>
      </c:spPr>
    </c:plotArea>
    <c:plotVisOnly val="1"/>
    <c:dispBlanksAs val="gap"/>
    <c:showDLblsOverMax val="0"/>
  </c:chart>
  <c:spPr>
    <a:noFill/>
    <a:ln>
      <a:noFill/>
    </a:ln>
    <a:effectLst/>
  </c:spPr>
  <c:txPr>
    <a:bodyPr/>
    <a:lstStyle/>
    <a:p>
      <a:pPr>
        <a:defRPr sz="1800">
          <a:latin typeface="+mj-lt"/>
        </a:defRPr>
      </a:pPr>
      <a:endParaRPr lang="es-A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1"/>
          <c:order val="0"/>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chemeClr val="tx1">
                        <a:lumMod val="75000"/>
                        <a:lumOff val="25000"/>
                      </a:schemeClr>
                    </a:solidFill>
                    <a:latin typeface="+mj-lt"/>
                    <a:ea typeface="+mn-ea"/>
                    <a:cs typeface="+mn-cs"/>
                  </a:defRPr>
                </a:pPr>
                <a:endParaRPr lang="es-A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Exportaciones_Anual!$B$4:$B$11</c:f>
              <c:numCache>
                <c:formatCode>General</c:formatCode>
                <c:ptCount val="8"/>
                <c:pt idx="0">
                  <c:v>2008</c:v>
                </c:pt>
                <c:pt idx="1">
                  <c:v>2009</c:v>
                </c:pt>
                <c:pt idx="2">
                  <c:v>2010</c:v>
                </c:pt>
                <c:pt idx="3">
                  <c:v>2011</c:v>
                </c:pt>
                <c:pt idx="4">
                  <c:v>2012</c:v>
                </c:pt>
                <c:pt idx="5">
                  <c:v>2013</c:v>
                </c:pt>
                <c:pt idx="6">
                  <c:v>2014</c:v>
                </c:pt>
                <c:pt idx="7">
                  <c:v>2015</c:v>
                </c:pt>
              </c:numCache>
            </c:numRef>
          </c:cat>
          <c:val>
            <c:numRef>
              <c:f>Exportaciones_Anual!$C$4:$C$11</c:f>
              <c:numCache>
                <c:formatCode>#,##0</c:formatCode>
                <c:ptCount val="8"/>
                <c:pt idx="0">
                  <c:v>680219</c:v>
                </c:pt>
                <c:pt idx="1">
                  <c:v>1142283</c:v>
                </c:pt>
                <c:pt idx="2">
                  <c:v>1342318</c:v>
                </c:pt>
                <c:pt idx="3">
                  <c:v>1649352</c:v>
                </c:pt>
                <c:pt idx="4">
                  <c:v>1543094</c:v>
                </c:pt>
                <c:pt idx="5">
                  <c:v>1149259</c:v>
                </c:pt>
                <c:pt idx="6">
                  <c:v>1602695</c:v>
                </c:pt>
                <c:pt idx="7">
                  <c:v>788226</c:v>
                </c:pt>
              </c:numCache>
            </c:numRef>
          </c:val>
          <c:extLst>
            <c:ext xmlns:c16="http://schemas.microsoft.com/office/drawing/2014/chart" uri="{C3380CC4-5D6E-409C-BE32-E72D297353CC}">
              <c16:uniqueId val="{00000000-1118-42BC-887C-26811ABFE804}"/>
            </c:ext>
          </c:extLst>
        </c:ser>
        <c:dLbls>
          <c:showLegendKey val="0"/>
          <c:showVal val="0"/>
          <c:showCatName val="0"/>
          <c:showSerName val="0"/>
          <c:showPercent val="0"/>
          <c:showBubbleSize val="0"/>
        </c:dLbls>
        <c:gapWidth val="219"/>
        <c:overlap val="-27"/>
        <c:axId val="133026440"/>
        <c:axId val="133026832"/>
      </c:barChart>
      <c:catAx>
        <c:axId val="1330264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0" spcFirstLastPara="1" vertOverflow="ellipsis" wrap="square" anchor="ctr" anchorCtr="1"/>
          <a:lstStyle/>
          <a:p>
            <a:pPr>
              <a:defRPr sz="1800" b="0" i="0" u="none" strike="noStrike" kern="1200" baseline="0">
                <a:solidFill>
                  <a:schemeClr val="tx1">
                    <a:lumMod val="65000"/>
                    <a:lumOff val="35000"/>
                  </a:schemeClr>
                </a:solidFill>
                <a:latin typeface="+mj-lt"/>
                <a:ea typeface="+mn-ea"/>
                <a:cs typeface="+mn-cs"/>
              </a:defRPr>
            </a:pPr>
            <a:endParaRPr lang="es-AR"/>
          </a:p>
        </c:txPr>
        <c:crossAx val="133026832"/>
        <c:crosses val="autoZero"/>
        <c:auto val="1"/>
        <c:lblAlgn val="ctr"/>
        <c:lblOffset val="100"/>
        <c:noMultiLvlLbl val="0"/>
      </c:catAx>
      <c:valAx>
        <c:axId val="13302683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0" spcFirstLastPara="1" vertOverflow="ellipsis" wrap="square" anchor="ctr" anchorCtr="1"/>
          <a:lstStyle/>
          <a:p>
            <a:pPr>
              <a:defRPr sz="1800" b="0" i="0" u="none" strike="noStrike" kern="1200" baseline="0">
                <a:solidFill>
                  <a:schemeClr val="tx1">
                    <a:lumMod val="65000"/>
                    <a:lumOff val="35000"/>
                  </a:schemeClr>
                </a:solidFill>
                <a:latin typeface="+mj-lt"/>
                <a:ea typeface="+mn-ea"/>
                <a:cs typeface="+mn-cs"/>
              </a:defRPr>
            </a:pPr>
            <a:endParaRPr lang="es-AR"/>
          </a:p>
        </c:txPr>
        <c:crossAx val="133026440"/>
        <c:crosses val="autoZero"/>
        <c:crossBetween val="between"/>
      </c:valAx>
      <c:spPr>
        <a:noFill/>
        <a:ln>
          <a:noFill/>
        </a:ln>
        <a:effectLst/>
      </c:spPr>
    </c:plotArea>
    <c:plotVisOnly val="1"/>
    <c:dispBlanksAs val="gap"/>
    <c:showDLblsOverMax val="0"/>
  </c:chart>
  <c:spPr>
    <a:noFill/>
    <a:ln>
      <a:noFill/>
    </a:ln>
    <a:effectLst/>
  </c:spPr>
  <c:txPr>
    <a:bodyPr/>
    <a:lstStyle/>
    <a:p>
      <a:pPr>
        <a:defRPr sz="1800">
          <a:latin typeface="+mj-lt"/>
        </a:defRPr>
      </a:pPr>
      <a:endParaRPr lang="es-A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0"/>
    <c:plotArea>
      <c:layout/>
      <c:lineChart>
        <c:grouping val="standard"/>
        <c:varyColors val="0"/>
        <c:ser>
          <c:idx val="0"/>
          <c:order val="0"/>
          <c:tx>
            <c:strRef>
              <c:f>Precios!$B$3</c:f>
              <c:strCache>
                <c:ptCount val="1"/>
                <c:pt idx="0">
                  <c:v>Integrated Large</c:v>
                </c:pt>
              </c:strCache>
            </c:strRef>
          </c:tx>
          <c:spPr>
            <a:ln w="28575" cap="rnd">
              <a:solidFill>
                <a:schemeClr val="accent2">
                  <a:shade val="58000"/>
                </a:schemeClr>
              </a:solidFill>
              <a:round/>
            </a:ln>
            <a:effectLst/>
          </c:spPr>
          <c:marker>
            <c:symbol val="none"/>
          </c:marker>
          <c:cat>
            <c:strRef>
              <c:f>Precios!$A$4:$A$36</c:f>
              <c:strCache>
                <c:ptCount val="33"/>
                <c:pt idx="0">
                  <c:v>sep-16</c:v>
                </c:pt>
                <c:pt idx="1">
                  <c:v>Aug-2016</c:v>
                </c:pt>
                <c:pt idx="2">
                  <c:v>jul-16</c:v>
                </c:pt>
                <c:pt idx="3">
                  <c:v>jun-16</c:v>
                </c:pt>
                <c:pt idx="4">
                  <c:v>may-16</c:v>
                </c:pt>
                <c:pt idx="5">
                  <c:v>Apr-2016</c:v>
                </c:pt>
                <c:pt idx="6">
                  <c:v>mar-16</c:v>
                </c:pt>
                <c:pt idx="7">
                  <c:v>feb-16</c:v>
                </c:pt>
                <c:pt idx="8">
                  <c:v>Jan-2016</c:v>
                </c:pt>
                <c:pt idx="9">
                  <c:v>Dec-2015</c:v>
                </c:pt>
                <c:pt idx="10">
                  <c:v>nov-15</c:v>
                </c:pt>
                <c:pt idx="11">
                  <c:v>oct-15</c:v>
                </c:pt>
                <c:pt idx="12">
                  <c:v>sep-15</c:v>
                </c:pt>
                <c:pt idx="13">
                  <c:v>Aug-2015</c:v>
                </c:pt>
                <c:pt idx="14">
                  <c:v>jul-15</c:v>
                </c:pt>
                <c:pt idx="15">
                  <c:v>jun-15</c:v>
                </c:pt>
                <c:pt idx="16">
                  <c:v>may-15</c:v>
                </c:pt>
                <c:pt idx="17">
                  <c:v>Apr-2015</c:v>
                </c:pt>
                <c:pt idx="18">
                  <c:v>mar-15</c:v>
                </c:pt>
                <c:pt idx="19">
                  <c:v>feb-15</c:v>
                </c:pt>
                <c:pt idx="20">
                  <c:v>Jan-2015</c:v>
                </c:pt>
                <c:pt idx="21">
                  <c:v>Dec-2014</c:v>
                </c:pt>
                <c:pt idx="22">
                  <c:v>nov-14</c:v>
                </c:pt>
                <c:pt idx="23">
                  <c:v>oct-14</c:v>
                </c:pt>
                <c:pt idx="24">
                  <c:v>sep-14</c:v>
                </c:pt>
                <c:pt idx="25">
                  <c:v>Aug-2014</c:v>
                </c:pt>
                <c:pt idx="26">
                  <c:v>jul-14</c:v>
                </c:pt>
                <c:pt idx="27">
                  <c:v>jun-14</c:v>
                </c:pt>
                <c:pt idx="28">
                  <c:v>may-14</c:v>
                </c:pt>
                <c:pt idx="29">
                  <c:v>Apr-2014</c:v>
                </c:pt>
                <c:pt idx="30">
                  <c:v>mar-14</c:v>
                </c:pt>
                <c:pt idx="31">
                  <c:v>feb-14</c:v>
                </c:pt>
                <c:pt idx="32">
                  <c:v>Jan-2014</c:v>
                </c:pt>
              </c:strCache>
            </c:strRef>
          </c:cat>
          <c:val>
            <c:numRef>
              <c:f>Precios!$B$4:$B$36</c:f>
              <c:numCache>
                <c:formatCode>#,##0.00</c:formatCode>
                <c:ptCount val="33"/>
                <c:pt idx="0">
                  <c:v>9454.1299999999992</c:v>
                </c:pt>
                <c:pt idx="1">
                  <c:v>9454.1299999999992</c:v>
                </c:pt>
                <c:pt idx="2">
                  <c:v>9219.57</c:v>
                </c:pt>
                <c:pt idx="3">
                  <c:v>9159.9500000000007</c:v>
                </c:pt>
                <c:pt idx="4">
                  <c:v>9493.52</c:v>
                </c:pt>
                <c:pt idx="5">
                  <c:v>9232.02</c:v>
                </c:pt>
                <c:pt idx="6">
                  <c:v>9087.94</c:v>
                </c:pt>
                <c:pt idx="7">
                  <c:v>7977.64</c:v>
                </c:pt>
                <c:pt idx="8">
                  <c:v>7572.07</c:v>
                </c:pt>
                <c:pt idx="9">
                  <c:v>5630.62</c:v>
                </c:pt>
                <c:pt idx="10">
                  <c:v>5500.37</c:v>
                </c:pt>
                <c:pt idx="11">
                  <c:v>5154.87</c:v>
                </c:pt>
                <c:pt idx="12">
                  <c:v>5213.34</c:v>
                </c:pt>
                <c:pt idx="13">
                  <c:v>5226.1000000000004</c:v>
                </c:pt>
                <c:pt idx="14">
                  <c:v>5539.86</c:v>
                </c:pt>
                <c:pt idx="15">
                  <c:v>5480.4</c:v>
                </c:pt>
                <c:pt idx="16">
                  <c:v>5021.41</c:v>
                </c:pt>
                <c:pt idx="17">
                  <c:v>4963.72</c:v>
                </c:pt>
                <c:pt idx="18">
                  <c:v>5372.25</c:v>
                </c:pt>
                <c:pt idx="19">
                  <c:v>5741.38</c:v>
                </c:pt>
                <c:pt idx="20">
                  <c:v>5619.65</c:v>
                </c:pt>
                <c:pt idx="21">
                  <c:v>5617.23</c:v>
                </c:pt>
                <c:pt idx="22">
                  <c:v>5573</c:v>
                </c:pt>
                <c:pt idx="23">
                  <c:v>5549</c:v>
                </c:pt>
                <c:pt idx="24">
                  <c:v>5774</c:v>
                </c:pt>
                <c:pt idx="25">
                  <c:v>5904</c:v>
                </c:pt>
                <c:pt idx="26">
                  <c:v>6025</c:v>
                </c:pt>
                <c:pt idx="27">
                  <c:v>5871.68</c:v>
                </c:pt>
                <c:pt idx="28">
                  <c:v>5991.74</c:v>
                </c:pt>
                <c:pt idx="29">
                  <c:v>6098.01</c:v>
                </c:pt>
                <c:pt idx="30">
                  <c:v>5745.43</c:v>
                </c:pt>
                <c:pt idx="31">
                  <c:v>5319.84</c:v>
                </c:pt>
                <c:pt idx="32">
                  <c:v>4902.93</c:v>
                </c:pt>
              </c:numCache>
            </c:numRef>
          </c:val>
          <c:smooth val="0"/>
          <c:extLst>
            <c:ext xmlns:c16="http://schemas.microsoft.com/office/drawing/2014/chart" uri="{C3380CC4-5D6E-409C-BE32-E72D297353CC}">
              <c16:uniqueId val="{00000000-6769-4B84-B85C-15A21A5D1421}"/>
            </c:ext>
          </c:extLst>
        </c:ser>
        <c:ser>
          <c:idx val="1"/>
          <c:order val="1"/>
          <c:tx>
            <c:strRef>
              <c:f>Precios!$C$3</c:f>
              <c:strCache>
                <c:ptCount val="1"/>
                <c:pt idx="0">
                  <c:v>No Integrated Large</c:v>
                </c:pt>
              </c:strCache>
            </c:strRef>
          </c:tx>
          <c:spPr>
            <a:ln w="28575" cap="rnd">
              <a:solidFill>
                <a:schemeClr val="accent2">
                  <a:shade val="86000"/>
                </a:schemeClr>
              </a:solidFill>
              <a:round/>
            </a:ln>
            <a:effectLst/>
          </c:spPr>
          <c:marker>
            <c:symbol val="none"/>
          </c:marker>
          <c:cat>
            <c:strRef>
              <c:f>Precios!$A$4:$A$36</c:f>
              <c:strCache>
                <c:ptCount val="33"/>
                <c:pt idx="0">
                  <c:v>sep-16</c:v>
                </c:pt>
                <c:pt idx="1">
                  <c:v>Aug-2016</c:v>
                </c:pt>
                <c:pt idx="2">
                  <c:v>jul-16</c:v>
                </c:pt>
                <c:pt idx="3">
                  <c:v>jun-16</c:v>
                </c:pt>
                <c:pt idx="4">
                  <c:v>may-16</c:v>
                </c:pt>
                <c:pt idx="5">
                  <c:v>Apr-2016</c:v>
                </c:pt>
                <c:pt idx="6">
                  <c:v>mar-16</c:v>
                </c:pt>
                <c:pt idx="7">
                  <c:v>feb-16</c:v>
                </c:pt>
                <c:pt idx="8">
                  <c:v>Jan-2016</c:v>
                </c:pt>
                <c:pt idx="9">
                  <c:v>Dec-2015</c:v>
                </c:pt>
                <c:pt idx="10">
                  <c:v>nov-15</c:v>
                </c:pt>
                <c:pt idx="11">
                  <c:v>oct-15</c:v>
                </c:pt>
                <c:pt idx="12">
                  <c:v>sep-15</c:v>
                </c:pt>
                <c:pt idx="13">
                  <c:v>Aug-2015</c:v>
                </c:pt>
                <c:pt idx="14">
                  <c:v>jul-15</c:v>
                </c:pt>
                <c:pt idx="15">
                  <c:v>jun-15</c:v>
                </c:pt>
                <c:pt idx="16">
                  <c:v>may-15</c:v>
                </c:pt>
                <c:pt idx="17">
                  <c:v>Apr-2015</c:v>
                </c:pt>
                <c:pt idx="18">
                  <c:v>mar-15</c:v>
                </c:pt>
                <c:pt idx="19">
                  <c:v>feb-15</c:v>
                </c:pt>
                <c:pt idx="20">
                  <c:v>Jan-2015</c:v>
                </c:pt>
                <c:pt idx="21">
                  <c:v>Dec-2014</c:v>
                </c:pt>
                <c:pt idx="22">
                  <c:v>nov-14</c:v>
                </c:pt>
                <c:pt idx="23">
                  <c:v>oct-14</c:v>
                </c:pt>
                <c:pt idx="24">
                  <c:v>sep-14</c:v>
                </c:pt>
                <c:pt idx="25">
                  <c:v>Aug-2014</c:v>
                </c:pt>
                <c:pt idx="26">
                  <c:v>jul-14</c:v>
                </c:pt>
                <c:pt idx="27">
                  <c:v>jun-14</c:v>
                </c:pt>
                <c:pt idx="28">
                  <c:v>may-14</c:v>
                </c:pt>
                <c:pt idx="29">
                  <c:v>Apr-2014</c:v>
                </c:pt>
                <c:pt idx="30">
                  <c:v>mar-14</c:v>
                </c:pt>
                <c:pt idx="31">
                  <c:v>feb-14</c:v>
                </c:pt>
                <c:pt idx="32">
                  <c:v>Jan-2014</c:v>
                </c:pt>
              </c:strCache>
            </c:strRef>
          </c:cat>
          <c:val>
            <c:numRef>
              <c:f>Precios!$C$4:$C$36</c:f>
              <c:numCache>
                <c:formatCode>#,##0.00</c:formatCode>
                <c:ptCount val="33"/>
                <c:pt idx="0">
                  <c:v>10971.19</c:v>
                </c:pt>
                <c:pt idx="1">
                  <c:v>10971.19</c:v>
                </c:pt>
                <c:pt idx="2">
                  <c:v>10649.51</c:v>
                </c:pt>
                <c:pt idx="3">
                  <c:v>10532.8</c:v>
                </c:pt>
                <c:pt idx="4">
                  <c:v>10862.38</c:v>
                </c:pt>
                <c:pt idx="5">
                  <c:v>10561.54</c:v>
                </c:pt>
                <c:pt idx="6">
                  <c:v>10397.92</c:v>
                </c:pt>
                <c:pt idx="7">
                  <c:v>9194.18</c:v>
                </c:pt>
                <c:pt idx="8">
                  <c:v>8735.98</c:v>
                </c:pt>
                <c:pt idx="9">
                  <c:v>6616.93</c:v>
                </c:pt>
                <c:pt idx="10">
                  <c:v>6473.24</c:v>
                </c:pt>
                <c:pt idx="11">
                  <c:v>6100.46</c:v>
                </c:pt>
                <c:pt idx="12">
                  <c:v>6160.59</c:v>
                </c:pt>
                <c:pt idx="13">
                  <c:v>6140.22</c:v>
                </c:pt>
                <c:pt idx="14">
                  <c:v>6472.64</c:v>
                </c:pt>
                <c:pt idx="15">
                  <c:v>6400.28</c:v>
                </c:pt>
                <c:pt idx="16">
                  <c:v>5947.66</c:v>
                </c:pt>
                <c:pt idx="17">
                  <c:v>5879.97</c:v>
                </c:pt>
                <c:pt idx="18">
                  <c:v>6358.79</c:v>
                </c:pt>
                <c:pt idx="19">
                  <c:v>6790.12</c:v>
                </c:pt>
                <c:pt idx="20">
                  <c:v>6648.32</c:v>
                </c:pt>
                <c:pt idx="21">
                  <c:v>6645.35</c:v>
                </c:pt>
                <c:pt idx="22">
                  <c:v>6593</c:v>
                </c:pt>
                <c:pt idx="23">
                  <c:v>6565</c:v>
                </c:pt>
                <c:pt idx="24">
                  <c:v>6812</c:v>
                </c:pt>
                <c:pt idx="25">
                  <c:v>6965</c:v>
                </c:pt>
                <c:pt idx="26">
                  <c:v>7107</c:v>
                </c:pt>
                <c:pt idx="27">
                  <c:v>6927.91</c:v>
                </c:pt>
                <c:pt idx="28">
                  <c:v>7068.91</c:v>
                </c:pt>
                <c:pt idx="29">
                  <c:v>7193.61</c:v>
                </c:pt>
                <c:pt idx="30">
                  <c:v>6845.31</c:v>
                </c:pt>
                <c:pt idx="31">
                  <c:v>6222</c:v>
                </c:pt>
                <c:pt idx="32">
                  <c:v>5734.98</c:v>
                </c:pt>
              </c:numCache>
            </c:numRef>
          </c:val>
          <c:smooth val="0"/>
          <c:extLst>
            <c:ext xmlns:c16="http://schemas.microsoft.com/office/drawing/2014/chart" uri="{C3380CC4-5D6E-409C-BE32-E72D297353CC}">
              <c16:uniqueId val="{00000001-6769-4B84-B85C-15A21A5D1421}"/>
            </c:ext>
          </c:extLst>
        </c:ser>
        <c:ser>
          <c:idx val="2"/>
          <c:order val="2"/>
          <c:tx>
            <c:strRef>
              <c:f>Precios!$D$3</c:f>
              <c:strCache>
                <c:ptCount val="1"/>
                <c:pt idx="0">
                  <c:v>Medium</c:v>
                </c:pt>
              </c:strCache>
            </c:strRef>
          </c:tx>
          <c:spPr>
            <a:ln w="28575" cap="rnd">
              <a:solidFill>
                <a:schemeClr val="accent2">
                  <a:tint val="86000"/>
                </a:schemeClr>
              </a:solidFill>
              <a:round/>
            </a:ln>
            <a:effectLst/>
          </c:spPr>
          <c:marker>
            <c:symbol val="none"/>
          </c:marker>
          <c:cat>
            <c:strRef>
              <c:f>Precios!$A$4:$A$36</c:f>
              <c:strCache>
                <c:ptCount val="33"/>
                <c:pt idx="0">
                  <c:v>sep-16</c:v>
                </c:pt>
                <c:pt idx="1">
                  <c:v>Aug-2016</c:v>
                </c:pt>
                <c:pt idx="2">
                  <c:v>jul-16</c:v>
                </c:pt>
                <c:pt idx="3">
                  <c:v>jun-16</c:v>
                </c:pt>
                <c:pt idx="4">
                  <c:v>may-16</c:v>
                </c:pt>
                <c:pt idx="5">
                  <c:v>Apr-2016</c:v>
                </c:pt>
                <c:pt idx="6">
                  <c:v>mar-16</c:v>
                </c:pt>
                <c:pt idx="7">
                  <c:v>feb-16</c:v>
                </c:pt>
                <c:pt idx="8">
                  <c:v>Jan-2016</c:v>
                </c:pt>
                <c:pt idx="9">
                  <c:v>Dec-2015</c:v>
                </c:pt>
                <c:pt idx="10">
                  <c:v>nov-15</c:v>
                </c:pt>
                <c:pt idx="11">
                  <c:v>oct-15</c:v>
                </c:pt>
                <c:pt idx="12">
                  <c:v>sep-15</c:v>
                </c:pt>
                <c:pt idx="13">
                  <c:v>Aug-2015</c:v>
                </c:pt>
                <c:pt idx="14">
                  <c:v>jul-15</c:v>
                </c:pt>
                <c:pt idx="15">
                  <c:v>jun-15</c:v>
                </c:pt>
                <c:pt idx="16">
                  <c:v>may-15</c:v>
                </c:pt>
                <c:pt idx="17">
                  <c:v>Apr-2015</c:v>
                </c:pt>
                <c:pt idx="18">
                  <c:v>mar-15</c:v>
                </c:pt>
                <c:pt idx="19">
                  <c:v>feb-15</c:v>
                </c:pt>
                <c:pt idx="20">
                  <c:v>Jan-2015</c:v>
                </c:pt>
                <c:pt idx="21">
                  <c:v>Dec-2014</c:v>
                </c:pt>
                <c:pt idx="22">
                  <c:v>nov-14</c:v>
                </c:pt>
                <c:pt idx="23">
                  <c:v>oct-14</c:v>
                </c:pt>
                <c:pt idx="24">
                  <c:v>sep-14</c:v>
                </c:pt>
                <c:pt idx="25">
                  <c:v>Aug-2014</c:v>
                </c:pt>
                <c:pt idx="26">
                  <c:v>jul-14</c:v>
                </c:pt>
                <c:pt idx="27">
                  <c:v>jun-14</c:v>
                </c:pt>
                <c:pt idx="28">
                  <c:v>may-14</c:v>
                </c:pt>
                <c:pt idx="29">
                  <c:v>Apr-2014</c:v>
                </c:pt>
                <c:pt idx="30">
                  <c:v>mar-14</c:v>
                </c:pt>
                <c:pt idx="31">
                  <c:v>feb-14</c:v>
                </c:pt>
                <c:pt idx="32">
                  <c:v>Jan-2014</c:v>
                </c:pt>
              </c:strCache>
            </c:strRef>
          </c:cat>
          <c:val>
            <c:numRef>
              <c:f>Precios!$D$4:$D$36</c:f>
              <c:numCache>
                <c:formatCode>#,##0.00</c:formatCode>
                <c:ptCount val="33"/>
                <c:pt idx="0">
                  <c:v>12115.75</c:v>
                </c:pt>
                <c:pt idx="1">
                  <c:v>12115.75</c:v>
                </c:pt>
                <c:pt idx="2">
                  <c:v>11817.45</c:v>
                </c:pt>
                <c:pt idx="3">
                  <c:v>11706.28</c:v>
                </c:pt>
                <c:pt idx="4">
                  <c:v>12020.68</c:v>
                </c:pt>
                <c:pt idx="5">
                  <c:v>11682.59</c:v>
                </c:pt>
                <c:pt idx="6">
                  <c:v>11501.3</c:v>
                </c:pt>
                <c:pt idx="7">
                  <c:v>10225.799999999999</c:v>
                </c:pt>
                <c:pt idx="8">
                  <c:v>9721.09</c:v>
                </c:pt>
                <c:pt idx="9">
                  <c:v>7458.69</c:v>
                </c:pt>
                <c:pt idx="10">
                  <c:v>7303.57</c:v>
                </c:pt>
                <c:pt idx="11">
                  <c:v>6910.79</c:v>
                </c:pt>
                <c:pt idx="12">
                  <c:v>6970.62</c:v>
                </c:pt>
                <c:pt idx="13">
                  <c:v>6943.11</c:v>
                </c:pt>
                <c:pt idx="14">
                  <c:v>7565.84</c:v>
                </c:pt>
                <c:pt idx="15">
                  <c:v>6922.09</c:v>
                </c:pt>
                <c:pt idx="16">
                  <c:v>6292.81</c:v>
                </c:pt>
                <c:pt idx="17">
                  <c:v>6222.82</c:v>
                </c:pt>
                <c:pt idx="18">
                  <c:v>6727.35</c:v>
                </c:pt>
                <c:pt idx="19">
                  <c:v>7180.02</c:v>
                </c:pt>
                <c:pt idx="20">
                  <c:v>7033.16</c:v>
                </c:pt>
                <c:pt idx="21">
                  <c:v>7028.75</c:v>
                </c:pt>
                <c:pt idx="22">
                  <c:v>6972</c:v>
                </c:pt>
                <c:pt idx="23">
                  <c:v>6943</c:v>
                </c:pt>
                <c:pt idx="24">
                  <c:v>7199</c:v>
                </c:pt>
                <c:pt idx="25">
                  <c:v>7363</c:v>
                </c:pt>
                <c:pt idx="26">
                  <c:v>7517</c:v>
                </c:pt>
                <c:pt idx="27">
                  <c:v>7330.8</c:v>
                </c:pt>
                <c:pt idx="28">
                  <c:v>7481.35</c:v>
                </c:pt>
                <c:pt idx="29">
                  <c:v>7614.69</c:v>
                </c:pt>
                <c:pt idx="30">
                  <c:v>7204.62</c:v>
                </c:pt>
                <c:pt idx="31">
                  <c:v>6670.95</c:v>
                </c:pt>
                <c:pt idx="32">
                  <c:v>6148</c:v>
                </c:pt>
              </c:numCache>
            </c:numRef>
          </c:val>
          <c:smooth val="0"/>
          <c:extLst>
            <c:ext xmlns:c16="http://schemas.microsoft.com/office/drawing/2014/chart" uri="{C3380CC4-5D6E-409C-BE32-E72D297353CC}">
              <c16:uniqueId val="{00000002-6769-4B84-B85C-15A21A5D1421}"/>
            </c:ext>
          </c:extLst>
        </c:ser>
        <c:ser>
          <c:idx val="3"/>
          <c:order val="3"/>
          <c:tx>
            <c:strRef>
              <c:f>Precios!$E$3</c:f>
              <c:strCache>
                <c:ptCount val="1"/>
                <c:pt idx="0">
                  <c:v>Small</c:v>
                </c:pt>
              </c:strCache>
            </c:strRef>
          </c:tx>
          <c:spPr>
            <a:ln w="28575" cap="rnd">
              <a:solidFill>
                <a:schemeClr val="accent2">
                  <a:tint val="58000"/>
                </a:schemeClr>
              </a:solidFill>
              <a:round/>
            </a:ln>
            <a:effectLst/>
          </c:spPr>
          <c:marker>
            <c:symbol val="none"/>
          </c:marker>
          <c:cat>
            <c:strRef>
              <c:f>Precios!$A$4:$A$36</c:f>
              <c:strCache>
                <c:ptCount val="33"/>
                <c:pt idx="0">
                  <c:v>sep-16</c:v>
                </c:pt>
                <c:pt idx="1">
                  <c:v>Aug-2016</c:v>
                </c:pt>
                <c:pt idx="2">
                  <c:v>jul-16</c:v>
                </c:pt>
                <c:pt idx="3">
                  <c:v>jun-16</c:v>
                </c:pt>
                <c:pt idx="4">
                  <c:v>may-16</c:v>
                </c:pt>
                <c:pt idx="5">
                  <c:v>Apr-2016</c:v>
                </c:pt>
                <c:pt idx="6">
                  <c:v>mar-16</c:v>
                </c:pt>
                <c:pt idx="7">
                  <c:v>feb-16</c:v>
                </c:pt>
                <c:pt idx="8">
                  <c:v>Jan-2016</c:v>
                </c:pt>
                <c:pt idx="9">
                  <c:v>Dec-2015</c:v>
                </c:pt>
                <c:pt idx="10">
                  <c:v>nov-15</c:v>
                </c:pt>
                <c:pt idx="11">
                  <c:v>oct-15</c:v>
                </c:pt>
                <c:pt idx="12">
                  <c:v>sep-15</c:v>
                </c:pt>
                <c:pt idx="13">
                  <c:v>Aug-2015</c:v>
                </c:pt>
                <c:pt idx="14">
                  <c:v>jul-15</c:v>
                </c:pt>
                <c:pt idx="15">
                  <c:v>jun-15</c:v>
                </c:pt>
                <c:pt idx="16">
                  <c:v>may-15</c:v>
                </c:pt>
                <c:pt idx="17">
                  <c:v>Apr-2015</c:v>
                </c:pt>
                <c:pt idx="18">
                  <c:v>mar-15</c:v>
                </c:pt>
                <c:pt idx="19">
                  <c:v>feb-15</c:v>
                </c:pt>
                <c:pt idx="20">
                  <c:v>Jan-2015</c:v>
                </c:pt>
                <c:pt idx="21">
                  <c:v>Dec-2014</c:v>
                </c:pt>
                <c:pt idx="22">
                  <c:v>nov-14</c:v>
                </c:pt>
                <c:pt idx="23">
                  <c:v>oct-14</c:v>
                </c:pt>
                <c:pt idx="24">
                  <c:v>sep-14</c:v>
                </c:pt>
                <c:pt idx="25">
                  <c:v>Aug-2014</c:v>
                </c:pt>
                <c:pt idx="26">
                  <c:v>jul-14</c:v>
                </c:pt>
                <c:pt idx="27">
                  <c:v>jun-14</c:v>
                </c:pt>
                <c:pt idx="28">
                  <c:v>may-14</c:v>
                </c:pt>
                <c:pt idx="29">
                  <c:v>Apr-2014</c:v>
                </c:pt>
                <c:pt idx="30">
                  <c:v>mar-14</c:v>
                </c:pt>
                <c:pt idx="31">
                  <c:v>feb-14</c:v>
                </c:pt>
                <c:pt idx="32">
                  <c:v>Jan-2014</c:v>
                </c:pt>
              </c:strCache>
            </c:strRef>
          </c:cat>
          <c:val>
            <c:numRef>
              <c:f>Precios!$E$4:$E$36</c:f>
              <c:numCache>
                <c:formatCode>#,##0.00</c:formatCode>
                <c:ptCount val="33"/>
                <c:pt idx="0">
                  <c:v>12260.4</c:v>
                </c:pt>
                <c:pt idx="1">
                  <c:v>12260.4</c:v>
                </c:pt>
                <c:pt idx="2">
                  <c:v>11958.53</c:v>
                </c:pt>
                <c:pt idx="3">
                  <c:v>11849.21</c:v>
                </c:pt>
                <c:pt idx="4">
                  <c:v>12163.13</c:v>
                </c:pt>
                <c:pt idx="5">
                  <c:v>11819.12</c:v>
                </c:pt>
                <c:pt idx="6">
                  <c:v>11642.56</c:v>
                </c:pt>
                <c:pt idx="7">
                  <c:v>10367.4</c:v>
                </c:pt>
                <c:pt idx="8">
                  <c:v>9855.2000000000007</c:v>
                </c:pt>
                <c:pt idx="9">
                  <c:v>7567.72</c:v>
                </c:pt>
                <c:pt idx="10">
                  <c:v>7410.78</c:v>
                </c:pt>
                <c:pt idx="11">
                  <c:v>7020.25</c:v>
                </c:pt>
                <c:pt idx="12">
                  <c:v>7081.21</c:v>
                </c:pt>
                <c:pt idx="13">
                  <c:v>7051.21</c:v>
                </c:pt>
                <c:pt idx="14">
                  <c:v>7670.25</c:v>
                </c:pt>
                <c:pt idx="15">
                  <c:v>7031.95</c:v>
                </c:pt>
                <c:pt idx="16">
                  <c:v>6392.68</c:v>
                </c:pt>
                <c:pt idx="17">
                  <c:v>6322.1</c:v>
                </c:pt>
                <c:pt idx="18">
                  <c:v>6833.57</c:v>
                </c:pt>
                <c:pt idx="19">
                  <c:v>7290.35</c:v>
                </c:pt>
                <c:pt idx="20">
                  <c:v>7143.63</c:v>
                </c:pt>
                <c:pt idx="21">
                  <c:v>7138.55</c:v>
                </c:pt>
                <c:pt idx="22">
                  <c:v>7080</c:v>
                </c:pt>
                <c:pt idx="23">
                  <c:v>7050</c:v>
                </c:pt>
                <c:pt idx="24">
                  <c:v>7307</c:v>
                </c:pt>
                <c:pt idx="25">
                  <c:v>7475</c:v>
                </c:pt>
                <c:pt idx="26">
                  <c:v>7632</c:v>
                </c:pt>
                <c:pt idx="27">
                  <c:v>7446.09</c:v>
                </c:pt>
                <c:pt idx="28">
                  <c:v>7599.65</c:v>
                </c:pt>
                <c:pt idx="29">
                  <c:v>7735.1</c:v>
                </c:pt>
                <c:pt idx="30">
                  <c:v>7257</c:v>
                </c:pt>
                <c:pt idx="31">
                  <c:v>6719.44</c:v>
                </c:pt>
                <c:pt idx="32">
                  <c:v>6192</c:v>
                </c:pt>
              </c:numCache>
            </c:numRef>
          </c:val>
          <c:smooth val="0"/>
          <c:extLst>
            <c:ext xmlns:c16="http://schemas.microsoft.com/office/drawing/2014/chart" uri="{C3380CC4-5D6E-409C-BE32-E72D297353CC}">
              <c16:uniqueId val="{00000003-6769-4B84-B85C-15A21A5D1421}"/>
            </c:ext>
          </c:extLst>
        </c:ser>
        <c:dLbls>
          <c:showLegendKey val="0"/>
          <c:showVal val="0"/>
          <c:showCatName val="0"/>
          <c:showSerName val="0"/>
          <c:showPercent val="0"/>
          <c:showBubbleSize val="0"/>
        </c:dLbls>
        <c:smooth val="0"/>
        <c:axId val="133027616"/>
        <c:axId val="136074712"/>
      </c:lineChart>
      <c:catAx>
        <c:axId val="133027616"/>
        <c:scaling>
          <c:orientation val="maxMin"/>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j-lt"/>
                <a:ea typeface="+mn-ea"/>
                <a:cs typeface="+mn-cs"/>
              </a:defRPr>
            </a:pPr>
            <a:endParaRPr lang="es-AR"/>
          </a:p>
        </c:txPr>
        <c:crossAx val="136074712"/>
        <c:crosses val="autoZero"/>
        <c:auto val="1"/>
        <c:lblAlgn val="ctr"/>
        <c:lblOffset val="100"/>
        <c:noMultiLvlLbl val="1"/>
      </c:catAx>
      <c:valAx>
        <c:axId val="136074712"/>
        <c:scaling>
          <c:orientation val="minMax"/>
        </c:scaling>
        <c:delete val="0"/>
        <c:axPos val="r"/>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s-AR"/>
          </a:p>
        </c:txPr>
        <c:crossAx val="13302761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s-AR"/>
        </a:p>
      </c:txPr>
    </c:legend>
    <c:plotVisOnly val="1"/>
    <c:dispBlanksAs val="gap"/>
    <c:showDLblsOverMax val="0"/>
  </c:chart>
  <c:spPr>
    <a:noFill/>
    <a:ln>
      <a:noFill/>
    </a:ln>
    <a:effectLst/>
  </c:spPr>
  <c:txPr>
    <a:bodyPr/>
    <a:lstStyle/>
    <a:p>
      <a:pPr>
        <a:defRPr sz="1600"/>
      </a:pPr>
      <a:endParaRPr lang="es-A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Precios!$R$15</c:f>
              <c:strCache>
                <c:ptCount val="1"/>
                <c:pt idx="0">
                  <c:v>January 2016</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ysClr val="windowText" lastClr="000000"/>
                    </a:solidFill>
                    <a:latin typeface="+mj-lt"/>
                    <a:ea typeface="+mn-ea"/>
                    <a:cs typeface="+mn-cs"/>
                  </a:defRPr>
                </a:pPr>
                <a:endParaRPr lang="es-A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Precios!$Q$16:$Q$18</c:f>
              <c:strCache>
                <c:ptCount val="3"/>
                <c:pt idx="0">
                  <c:v>Export a ton of biodiesel</c:v>
                </c:pt>
                <c:pt idx="1">
                  <c:v>Sell to the domestic market a ton of biodiesel</c:v>
                </c:pt>
                <c:pt idx="2">
                  <c:v>Sell the crude oil</c:v>
                </c:pt>
              </c:strCache>
            </c:strRef>
          </c:cat>
          <c:val>
            <c:numRef>
              <c:f>Precios!$R$16:$R$18</c:f>
              <c:numCache>
                <c:formatCode>General</c:formatCode>
                <c:ptCount val="3"/>
                <c:pt idx="0">
                  <c:v>625</c:v>
                </c:pt>
                <c:pt idx="1">
                  <c:v>565</c:v>
                </c:pt>
                <c:pt idx="2">
                  <c:v>474</c:v>
                </c:pt>
              </c:numCache>
            </c:numRef>
          </c:val>
          <c:extLst>
            <c:ext xmlns:c16="http://schemas.microsoft.com/office/drawing/2014/chart" uri="{C3380CC4-5D6E-409C-BE32-E72D297353CC}">
              <c16:uniqueId val="{00000000-9D2F-482C-8814-730D497297CB}"/>
            </c:ext>
          </c:extLst>
        </c:ser>
        <c:ser>
          <c:idx val="1"/>
          <c:order val="1"/>
          <c:tx>
            <c:strRef>
              <c:f>Precios!$S$15</c:f>
              <c:strCache>
                <c:ptCount val="1"/>
                <c:pt idx="0">
                  <c:v>August 2016</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1800" b="0" i="0" u="none" strike="noStrike" kern="1200" baseline="0">
                    <a:solidFill>
                      <a:sysClr val="windowText" lastClr="000000"/>
                    </a:solidFill>
                    <a:latin typeface="+mj-lt"/>
                    <a:ea typeface="+mn-ea"/>
                    <a:cs typeface="+mn-cs"/>
                  </a:defRPr>
                </a:pPr>
                <a:endParaRPr lang="es-A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Precios!$Q$16:$Q$18</c:f>
              <c:strCache>
                <c:ptCount val="3"/>
                <c:pt idx="0">
                  <c:v>Export a ton of biodiesel</c:v>
                </c:pt>
                <c:pt idx="1">
                  <c:v>Sell to the domestic market a ton of biodiesel</c:v>
                </c:pt>
                <c:pt idx="2">
                  <c:v>Sell the crude oil</c:v>
                </c:pt>
              </c:strCache>
            </c:strRef>
          </c:cat>
          <c:val>
            <c:numRef>
              <c:f>Precios!$S$16:$S$18</c:f>
              <c:numCache>
                <c:formatCode>General</c:formatCode>
                <c:ptCount val="3"/>
                <c:pt idx="0">
                  <c:v>691</c:v>
                </c:pt>
                <c:pt idx="1">
                  <c:v>646</c:v>
                </c:pt>
                <c:pt idx="2">
                  <c:v>545</c:v>
                </c:pt>
              </c:numCache>
            </c:numRef>
          </c:val>
          <c:extLst>
            <c:ext xmlns:c16="http://schemas.microsoft.com/office/drawing/2014/chart" uri="{C3380CC4-5D6E-409C-BE32-E72D297353CC}">
              <c16:uniqueId val="{00000001-9D2F-482C-8814-730D497297CB}"/>
            </c:ext>
          </c:extLst>
        </c:ser>
        <c:dLbls>
          <c:showLegendKey val="0"/>
          <c:showVal val="0"/>
          <c:showCatName val="0"/>
          <c:showSerName val="0"/>
          <c:showPercent val="0"/>
          <c:showBubbleSize val="0"/>
        </c:dLbls>
        <c:gapWidth val="219"/>
        <c:overlap val="-27"/>
        <c:axId val="136075496"/>
        <c:axId val="136075888"/>
      </c:barChart>
      <c:catAx>
        <c:axId val="1360754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ysClr val="windowText" lastClr="000000"/>
                </a:solidFill>
                <a:latin typeface="+mj-lt"/>
                <a:ea typeface="+mn-ea"/>
                <a:cs typeface="+mn-cs"/>
              </a:defRPr>
            </a:pPr>
            <a:endParaRPr lang="es-AR"/>
          </a:p>
        </c:txPr>
        <c:crossAx val="136075888"/>
        <c:crosses val="autoZero"/>
        <c:auto val="1"/>
        <c:lblAlgn val="ctr"/>
        <c:lblOffset val="100"/>
        <c:noMultiLvlLbl val="0"/>
      </c:catAx>
      <c:valAx>
        <c:axId val="1360758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ysClr val="windowText" lastClr="000000"/>
                </a:solidFill>
                <a:latin typeface="+mj-lt"/>
                <a:ea typeface="+mn-ea"/>
                <a:cs typeface="+mn-cs"/>
              </a:defRPr>
            </a:pPr>
            <a:endParaRPr lang="es-AR"/>
          </a:p>
        </c:txPr>
        <c:crossAx val="13607549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800" b="0" i="0" u="none" strike="noStrike" kern="1200" baseline="0">
              <a:solidFill>
                <a:sysClr val="windowText" lastClr="000000"/>
              </a:solidFill>
              <a:latin typeface="+mj-lt"/>
              <a:ea typeface="+mn-ea"/>
              <a:cs typeface="+mn-cs"/>
            </a:defRPr>
          </a:pPr>
          <a:endParaRPr lang="es-AR"/>
        </a:p>
      </c:txPr>
    </c:legend>
    <c:plotVisOnly val="1"/>
    <c:dispBlanksAs val="gap"/>
    <c:showDLblsOverMax val="0"/>
  </c:chart>
  <c:spPr>
    <a:noFill/>
    <a:ln>
      <a:noFill/>
    </a:ln>
    <a:effectLst/>
  </c:spPr>
  <c:txPr>
    <a:bodyPr/>
    <a:lstStyle/>
    <a:p>
      <a:pPr>
        <a:defRPr sz="1800">
          <a:solidFill>
            <a:sysClr val="windowText" lastClr="000000"/>
          </a:solidFill>
          <a:latin typeface="+mj-lt"/>
        </a:defRPr>
      </a:pPr>
      <a:endParaRPr lang="es-A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withinLinear" id="14">
  <a:schemeClr val="accent1"/>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withinLinear" id="15">
  <a:schemeClr val="accent2"/>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35">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97364"/>
          </a:xfrm>
          <a:prstGeom prst="rect">
            <a:avLst/>
          </a:prstGeom>
        </p:spPr>
        <p:txBody>
          <a:bodyPr vert="horz" lIns="96026" tIns="48012" rIns="96026" bIns="48012" rtlCol="0"/>
          <a:lstStyle>
            <a:lvl1pPr algn="l" eaLnBrk="1" hangingPunct="1">
              <a:defRPr sz="1300">
                <a:latin typeface="Arial" charset="0"/>
                <a:cs typeface="+mn-cs"/>
              </a:defRPr>
            </a:lvl1pPr>
          </a:lstStyle>
          <a:p>
            <a:pPr>
              <a:defRPr/>
            </a:pPr>
            <a:endParaRPr lang="es-AR"/>
          </a:p>
        </p:txBody>
      </p:sp>
      <p:sp>
        <p:nvSpPr>
          <p:cNvPr id="3" name="2 Marcador de fecha"/>
          <p:cNvSpPr>
            <a:spLocks noGrp="1"/>
          </p:cNvSpPr>
          <p:nvPr>
            <p:ph type="dt" sz="quarter" idx="1"/>
          </p:nvPr>
        </p:nvSpPr>
        <p:spPr>
          <a:xfrm>
            <a:off x="3884614" y="0"/>
            <a:ext cx="2971800" cy="497364"/>
          </a:xfrm>
          <a:prstGeom prst="rect">
            <a:avLst/>
          </a:prstGeom>
        </p:spPr>
        <p:txBody>
          <a:bodyPr vert="horz" lIns="96026" tIns="48012" rIns="96026" bIns="48012" rtlCol="0"/>
          <a:lstStyle>
            <a:lvl1pPr algn="r" eaLnBrk="1" hangingPunct="1">
              <a:defRPr sz="1300">
                <a:latin typeface="Arial" charset="0"/>
                <a:cs typeface="+mn-cs"/>
              </a:defRPr>
            </a:lvl1pPr>
          </a:lstStyle>
          <a:p>
            <a:pPr>
              <a:defRPr/>
            </a:pPr>
            <a:fld id="{A1E7C7C6-C8FE-412F-A916-AC5279D37320}" type="datetimeFigureOut">
              <a:rPr lang="es-AR"/>
              <a:pPr>
                <a:defRPr/>
              </a:pPr>
              <a:t>2/10/2016</a:t>
            </a:fld>
            <a:endParaRPr lang="es-AR" dirty="0"/>
          </a:p>
        </p:txBody>
      </p:sp>
      <p:sp>
        <p:nvSpPr>
          <p:cNvPr id="4" name="3 Marcador de pie de página"/>
          <p:cNvSpPr>
            <a:spLocks noGrp="1"/>
          </p:cNvSpPr>
          <p:nvPr>
            <p:ph type="ftr" sz="quarter" idx="2"/>
          </p:nvPr>
        </p:nvSpPr>
        <p:spPr>
          <a:xfrm>
            <a:off x="0" y="9448185"/>
            <a:ext cx="2971800" cy="497364"/>
          </a:xfrm>
          <a:prstGeom prst="rect">
            <a:avLst/>
          </a:prstGeom>
        </p:spPr>
        <p:txBody>
          <a:bodyPr vert="horz" lIns="96026" tIns="48012" rIns="96026" bIns="48012" rtlCol="0" anchor="b"/>
          <a:lstStyle>
            <a:lvl1pPr algn="l" eaLnBrk="1" hangingPunct="1">
              <a:defRPr sz="1300">
                <a:latin typeface="Arial" charset="0"/>
                <a:cs typeface="+mn-cs"/>
              </a:defRPr>
            </a:lvl1pPr>
          </a:lstStyle>
          <a:p>
            <a:pPr>
              <a:defRPr/>
            </a:pPr>
            <a:endParaRPr lang="es-AR"/>
          </a:p>
        </p:txBody>
      </p:sp>
      <p:sp>
        <p:nvSpPr>
          <p:cNvPr id="5" name="4 Marcador de número de diapositiva"/>
          <p:cNvSpPr>
            <a:spLocks noGrp="1"/>
          </p:cNvSpPr>
          <p:nvPr>
            <p:ph type="sldNum" sz="quarter" idx="3"/>
          </p:nvPr>
        </p:nvSpPr>
        <p:spPr>
          <a:xfrm>
            <a:off x="3884614" y="9448185"/>
            <a:ext cx="2971800" cy="497364"/>
          </a:xfrm>
          <a:prstGeom prst="rect">
            <a:avLst/>
          </a:prstGeom>
        </p:spPr>
        <p:txBody>
          <a:bodyPr vert="horz" wrap="square" lIns="96026" tIns="48012" rIns="96026" bIns="48012" numCol="1" anchor="b" anchorCtr="0" compatLnSpc="1">
            <a:prstTxWarp prst="textNoShape">
              <a:avLst/>
            </a:prstTxWarp>
          </a:bodyPr>
          <a:lstStyle>
            <a:lvl1pPr algn="r" eaLnBrk="1" hangingPunct="1">
              <a:defRPr sz="1300"/>
            </a:lvl1pPr>
          </a:lstStyle>
          <a:p>
            <a:pPr>
              <a:defRPr/>
            </a:pPr>
            <a:fld id="{716001D7-D16D-4EB6-B2E8-151EC030A9BB}" type="slidenum">
              <a:rPr lang="es-AR" altLang="es-AR"/>
              <a:pPr>
                <a:defRPr/>
              </a:pPr>
              <a:t>‹Nº›</a:t>
            </a:fld>
            <a:endParaRPr lang="es-AR" altLang="es-AR"/>
          </a:p>
        </p:txBody>
      </p:sp>
    </p:spTree>
    <p:extLst>
      <p:ext uri="{BB962C8B-B14F-4D97-AF65-F5344CB8AC3E}">
        <p14:creationId xmlns:p14="http://schemas.microsoft.com/office/powerpoint/2010/main" val="18760352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97364"/>
          </a:xfrm>
          <a:prstGeom prst="rect">
            <a:avLst/>
          </a:prstGeom>
        </p:spPr>
        <p:txBody>
          <a:bodyPr vert="horz" lIns="96026" tIns="48012" rIns="96026" bIns="48012" rtlCol="0"/>
          <a:lstStyle>
            <a:lvl1pPr algn="l" eaLnBrk="1" hangingPunct="1">
              <a:defRPr sz="1300">
                <a:latin typeface="Arial" charset="0"/>
                <a:cs typeface="Arial" charset="0"/>
              </a:defRPr>
            </a:lvl1pPr>
          </a:lstStyle>
          <a:p>
            <a:pPr>
              <a:defRPr/>
            </a:pPr>
            <a:endParaRPr lang="es-AR"/>
          </a:p>
        </p:txBody>
      </p:sp>
      <p:sp>
        <p:nvSpPr>
          <p:cNvPr id="3" name="2 Marcador de fecha"/>
          <p:cNvSpPr>
            <a:spLocks noGrp="1"/>
          </p:cNvSpPr>
          <p:nvPr>
            <p:ph type="dt" idx="1"/>
          </p:nvPr>
        </p:nvSpPr>
        <p:spPr>
          <a:xfrm>
            <a:off x="3884614" y="0"/>
            <a:ext cx="2971800" cy="497364"/>
          </a:xfrm>
          <a:prstGeom prst="rect">
            <a:avLst/>
          </a:prstGeom>
        </p:spPr>
        <p:txBody>
          <a:bodyPr vert="horz" lIns="96026" tIns="48012" rIns="96026" bIns="48012" rtlCol="0"/>
          <a:lstStyle>
            <a:lvl1pPr algn="r" eaLnBrk="1" hangingPunct="1">
              <a:defRPr sz="1300">
                <a:latin typeface="Arial" charset="0"/>
                <a:cs typeface="Arial" charset="0"/>
              </a:defRPr>
            </a:lvl1pPr>
          </a:lstStyle>
          <a:p>
            <a:pPr>
              <a:defRPr/>
            </a:pPr>
            <a:fld id="{D6704D63-D50B-40B9-85E9-7EF592578C3A}" type="datetimeFigureOut">
              <a:rPr lang="es-AR"/>
              <a:pPr>
                <a:defRPr/>
              </a:pPr>
              <a:t>2/10/2016</a:t>
            </a:fld>
            <a:endParaRPr lang="es-AR" dirty="0"/>
          </a:p>
        </p:txBody>
      </p:sp>
      <p:sp>
        <p:nvSpPr>
          <p:cNvPr id="4" name="3 Marcador de imagen de diapositiva"/>
          <p:cNvSpPr>
            <a:spLocks noGrp="1" noRot="1" noChangeAspect="1"/>
          </p:cNvSpPr>
          <p:nvPr>
            <p:ph type="sldImg" idx="2"/>
          </p:nvPr>
        </p:nvSpPr>
        <p:spPr>
          <a:xfrm>
            <a:off x="942975" y="746125"/>
            <a:ext cx="4972050" cy="3729038"/>
          </a:xfrm>
          <a:prstGeom prst="rect">
            <a:avLst/>
          </a:prstGeom>
          <a:noFill/>
          <a:ln w="12700">
            <a:solidFill>
              <a:prstClr val="black"/>
            </a:solidFill>
          </a:ln>
        </p:spPr>
        <p:txBody>
          <a:bodyPr vert="horz" lIns="96026" tIns="48012" rIns="96026" bIns="48012" rtlCol="0" anchor="ctr"/>
          <a:lstStyle/>
          <a:p>
            <a:pPr lvl="0"/>
            <a:endParaRPr lang="es-AR" noProof="0" dirty="0" smtClean="0"/>
          </a:p>
        </p:txBody>
      </p:sp>
      <p:sp>
        <p:nvSpPr>
          <p:cNvPr id="5" name="4 Marcador de notas"/>
          <p:cNvSpPr>
            <a:spLocks noGrp="1"/>
          </p:cNvSpPr>
          <p:nvPr>
            <p:ph type="body" sz="quarter" idx="3"/>
          </p:nvPr>
        </p:nvSpPr>
        <p:spPr>
          <a:xfrm>
            <a:off x="685800" y="4724956"/>
            <a:ext cx="5486400" cy="4476274"/>
          </a:xfrm>
          <a:prstGeom prst="rect">
            <a:avLst/>
          </a:prstGeom>
        </p:spPr>
        <p:txBody>
          <a:bodyPr vert="horz" lIns="96026" tIns="48012" rIns="96026" bIns="48012"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AR" noProof="0" smtClean="0"/>
          </a:p>
        </p:txBody>
      </p:sp>
      <p:sp>
        <p:nvSpPr>
          <p:cNvPr id="6" name="5 Marcador de pie de página"/>
          <p:cNvSpPr>
            <a:spLocks noGrp="1"/>
          </p:cNvSpPr>
          <p:nvPr>
            <p:ph type="ftr" sz="quarter" idx="4"/>
          </p:nvPr>
        </p:nvSpPr>
        <p:spPr>
          <a:xfrm>
            <a:off x="0" y="9448185"/>
            <a:ext cx="2971800" cy="497364"/>
          </a:xfrm>
          <a:prstGeom prst="rect">
            <a:avLst/>
          </a:prstGeom>
        </p:spPr>
        <p:txBody>
          <a:bodyPr vert="horz" lIns="96026" tIns="48012" rIns="96026" bIns="48012" rtlCol="0" anchor="b"/>
          <a:lstStyle>
            <a:lvl1pPr algn="l" eaLnBrk="1" hangingPunct="1">
              <a:defRPr sz="1300">
                <a:latin typeface="Arial" charset="0"/>
                <a:cs typeface="Arial" charset="0"/>
              </a:defRPr>
            </a:lvl1pPr>
          </a:lstStyle>
          <a:p>
            <a:pPr>
              <a:defRPr/>
            </a:pPr>
            <a:endParaRPr lang="es-AR"/>
          </a:p>
        </p:txBody>
      </p:sp>
      <p:sp>
        <p:nvSpPr>
          <p:cNvPr id="7" name="6 Marcador de número de diapositiva"/>
          <p:cNvSpPr>
            <a:spLocks noGrp="1"/>
          </p:cNvSpPr>
          <p:nvPr>
            <p:ph type="sldNum" sz="quarter" idx="5"/>
          </p:nvPr>
        </p:nvSpPr>
        <p:spPr>
          <a:xfrm>
            <a:off x="3884614" y="9448185"/>
            <a:ext cx="2971800" cy="497364"/>
          </a:xfrm>
          <a:prstGeom prst="rect">
            <a:avLst/>
          </a:prstGeom>
        </p:spPr>
        <p:txBody>
          <a:bodyPr vert="horz" wrap="square" lIns="96026" tIns="48012" rIns="96026" bIns="48012" numCol="1" anchor="b" anchorCtr="0" compatLnSpc="1">
            <a:prstTxWarp prst="textNoShape">
              <a:avLst/>
            </a:prstTxWarp>
          </a:bodyPr>
          <a:lstStyle>
            <a:lvl1pPr algn="r" eaLnBrk="1" hangingPunct="1">
              <a:defRPr sz="1300"/>
            </a:lvl1pPr>
          </a:lstStyle>
          <a:p>
            <a:pPr>
              <a:defRPr/>
            </a:pPr>
            <a:fld id="{80678C15-7A7E-47EE-8F46-4C2F15787B20}" type="slidenum">
              <a:rPr lang="es-AR" altLang="es-AR"/>
              <a:pPr>
                <a:defRPr/>
              </a:pPr>
              <a:t>‹Nº›</a:t>
            </a:fld>
            <a:endParaRPr lang="es-AR" altLang="es-AR"/>
          </a:p>
        </p:txBody>
      </p:sp>
    </p:spTree>
    <p:extLst>
      <p:ext uri="{BB962C8B-B14F-4D97-AF65-F5344CB8AC3E}">
        <p14:creationId xmlns:p14="http://schemas.microsoft.com/office/powerpoint/2010/main" val="199567800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AR" altLang="es-AR" smtClean="0"/>
          </a:p>
        </p:txBody>
      </p:sp>
      <p:sp>
        <p:nvSpPr>
          <p:cNvPr id="8196"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defRPr>
            </a:lvl1pPr>
            <a:lvl2pPr marL="780210" indent="-300081">
              <a:spcBef>
                <a:spcPct val="30000"/>
              </a:spcBef>
              <a:defRPr sz="1300">
                <a:solidFill>
                  <a:schemeClr val="tx1"/>
                </a:solidFill>
                <a:latin typeface="Calibri" panose="020F0502020204030204" pitchFamily="34" charset="0"/>
              </a:defRPr>
            </a:lvl2pPr>
            <a:lvl3pPr marL="1200323" indent="-240064">
              <a:spcBef>
                <a:spcPct val="30000"/>
              </a:spcBef>
              <a:defRPr sz="1300">
                <a:solidFill>
                  <a:schemeClr val="tx1"/>
                </a:solidFill>
                <a:latin typeface="Calibri" panose="020F0502020204030204" pitchFamily="34" charset="0"/>
              </a:defRPr>
            </a:lvl3pPr>
            <a:lvl4pPr marL="1680452" indent="-240064">
              <a:spcBef>
                <a:spcPct val="30000"/>
              </a:spcBef>
              <a:defRPr sz="1300">
                <a:solidFill>
                  <a:schemeClr val="tx1"/>
                </a:solidFill>
                <a:latin typeface="Calibri" panose="020F0502020204030204" pitchFamily="34" charset="0"/>
              </a:defRPr>
            </a:lvl4pPr>
            <a:lvl5pPr marL="2160580" indent="-240064">
              <a:spcBef>
                <a:spcPct val="30000"/>
              </a:spcBef>
              <a:defRPr sz="1300">
                <a:solidFill>
                  <a:schemeClr val="tx1"/>
                </a:solidFill>
                <a:latin typeface="Calibri" panose="020F0502020204030204" pitchFamily="34" charset="0"/>
              </a:defRPr>
            </a:lvl5pPr>
            <a:lvl6pPr marL="2640710" indent="-240064" eaLnBrk="0" fontAlgn="base" hangingPunct="0">
              <a:spcBef>
                <a:spcPct val="30000"/>
              </a:spcBef>
              <a:spcAft>
                <a:spcPct val="0"/>
              </a:spcAft>
              <a:defRPr sz="1300">
                <a:solidFill>
                  <a:schemeClr val="tx1"/>
                </a:solidFill>
                <a:latin typeface="Calibri" panose="020F0502020204030204" pitchFamily="34" charset="0"/>
              </a:defRPr>
            </a:lvl6pPr>
            <a:lvl7pPr marL="3120839" indent="-240064" eaLnBrk="0" fontAlgn="base" hangingPunct="0">
              <a:spcBef>
                <a:spcPct val="30000"/>
              </a:spcBef>
              <a:spcAft>
                <a:spcPct val="0"/>
              </a:spcAft>
              <a:defRPr sz="1300">
                <a:solidFill>
                  <a:schemeClr val="tx1"/>
                </a:solidFill>
                <a:latin typeface="Calibri" panose="020F0502020204030204" pitchFamily="34" charset="0"/>
              </a:defRPr>
            </a:lvl7pPr>
            <a:lvl8pPr marL="3600968" indent="-240064" eaLnBrk="0" fontAlgn="base" hangingPunct="0">
              <a:spcBef>
                <a:spcPct val="30000"/>
              </a:spcBef>
              <a:spcAft>
                <a:spcPct val="0"/>
              </a:spcAft>
              <a:defRPr sz="1300">
                <a:solidFill>
                  <a:schemeClr val="tx1"/>
                </a:solidFill>
                <a:latin typeface="Calibri" panose="020F0502020204030204" pitchFamily="34" charset="0"/>
              </a:defRPr>
            </a:lvl8pPr>
            <a:lvl9pPr marL="4081096" indent="-240064"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6A61675F-0EAA-4277-8058-99A4061D9076}" type="slidenum">
              <a:rPr lang="es-AR" altLang="es-AR" smtClean="0">
                <a:latin typeface="Arial" panose="020B0604020202020204" pitchFamily="34" charset="0"/>
              </a:rPr>
              <a:pPr>
                <a:spcBef>
                  <a:spcPct val="0"/>
                </a:spcBef>
              </a:pPr>
              <a:t>1</a:t>
            </a:fld>
            <a:endParaRPr lang="es-AR" altLang="es-AR" smtClean="0">
              <a:latin typeface="Arial" panose="020B0604020202020204" pitchFamily="34" charset="0"/>
            </a:endParaRPr>
          </a:p>
        </p:txBody>
      </p:sp>
    </p:spTree>
    <p:extLst>
      <p:ext uri="{BB962C8B-B14F-4D97-AF65-F5344CB8AC3E}">
        <p14:creationId xmlns:p14="http://schemas.microsoft.com/office/powerpoint/2010/main" val="17604809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4" name="29 Marcador de fecha"/>
          <p:cNvSpPr>
            <a:spLocks noGrp="1"/>
          </p:cNvSpPr>
          <p:nvPr>
            <p:ph type="dt" sz="half" idx="10"/>
          </p:nvPr>
        </p:nvSpPr>
        <p:spPr/>
        <p:txBody>
          <a:bodyPr/>
          <a:lstStyle>
            <a:lvl1pPr>
              <a:defRPr/>
            </a:lvl1pPr>
          </a:lstStyle>
          <a:p>
            <a:pPr>
              <a:defRPr/>
            </a:pPr>
            <a:fld id="{1984A915-45D5-4C3B-B3DF-B46CE31AB2D3}" type="datetimeFigureOut">
              <a:rPr lang="es-ES"/>
              <a:pPr>
                <a:defRPr/>
              </a:pPr>
              <a:t>02/10/2016</a:t>
            </a:fld>
            <a:endParaRPr lang="es-ES" dirty="0"/>
          </a:p>
        </p:txBody>
      </p:sp>
      <p:sp>
        <p:nvSpPr>
          <p:cNvPr id="5" name="18 Marcador de pie de página"/>
          <p:cNvSpPr>
            <a:spLocks noGrp="1"/>
          </p:cNvSpPr>
          <p:nvPr>
            <p:ph type="ftr" sz="quarter" idx="11"/>
          </p:nvPr>
        </p:nvSpPr>
        <p:spPr/>
        <p:txBody>
          <a:bodyPr/>
          <a:lstStyle>
            <a:lvl1pPr>
              <a:defRPr/>
            </a:lvl1pPr>
          </a:lstStyle>
          <a:p>
            <a:pPr>
              <a:defRPr/>
            </a:pPr>
            <a:endParaRPr lang="es-ES"/>
          </a:p>
        </p:txBody>
      </p:sp>
      <p:sp>
        <p:nvSpPr>
          <p:cNvPr id="6" name="26 Marcador de número de diapositiva"/>
          <p:cNvSpPr>
            <a:spLocks noGrp="1"/>
          </p:cNvSpPr>
          <p:nvPr>
            <p:ph type="sldNum" sz="quarter" idx="12"/>
          </p:nvPr>
        </p:nvSpPr>
        <p:spPr/>
        <p:txBody>
          <a:bodyPr/>
          <a:lstStyle>
            <a:lvl1pPr>
              <a:defRPr>
                <a:solidFill>
                  <a:srgbClr val="D1EAEE"/>
                </a:solidFill>
              </a:defRPr>
            </a:lvl1pPr>
          </a:lstStyle>
          <a:p>
            <a:pPr>
              <a:defRPr/>
            </a:pPr>
            <a:fld id="{66622AB3-116C-4B4E-B2F4-A1FCC844D282}" type="slidenum">
              <a:rPr lang="es-ES" altLang="es-AR"/>
              <a:pPr>
                <a:defRPr/>
              </a:pPr>
              <a:t>‹Nº›</a:t>
            </a:fld>
            <a:endParaRPr lang="es-ES" altLang="es-AR"/>
          </a:p>
        </p:txBody>
      </p:sp>
    </p:spTree>
    <p:extLst>
      <p:ext uri="{BB962C8B-B14F-4D97-AF65-F5344CB8AC3E}">
        <p14:creationId xmlns:p14="http://schemas.microsoft.com/office/powerpoint/2010/main" val="6620031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F1922FC4-4F78-45ED-A078-E605C912C0FF}" type="datetimeFigureOut">
              <a:rPr lang="es-ES"/>
              <a:pPr>
                <a:defRPr/>
              </a:pPr>
              <a:t>02/10/2016</a:t>
            </a:fld>
            <a:endParaRPr lang="es-ES" dirty="0"/>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42AB4FD8-2EB4-4B80-B78D-A9DA62EE187A}" type="slidenum">
              <a:rPr lang="es-ES" altLang="es-AR"/>
              <a:pPr>
                <a:defRPr/>
              </a:pPr>
              <a:t>‹Nº›</a:t>
            </a:fld>
            <a:endParaRPr lang="es-ES" altLang="es-AR"/>
          </a:p>
        </p:txBody>
      </p:sp>
    </p:spTree>
    <p:extLst>
      <p:ext uri="{BB962C8B-B14F-4D97-AF65-F5344CB8AC3E}">
        <p14:creationId xmlns:p14="http://schemas.microsoft.com/office/powerpoint/2010/main" val="4094137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19AB19B7-4D4E-40C9-BBE4-D1F09D8AB474}" type="datetimeFigureOut">
              <a:rPr lang="es-ES"/>
              <a:pPr>
                <a:defRPr/>
              </a:pPr>
              <a:t>02/10/2016</a:t>
            </a:fld>
            <a:endParaRPr lang="es-ES" dirty="0"/>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045BFC72-18CA-481F-9361-E15764C201CB}" type="slidenum">
              <a:rPr lang="es-ES" altLang="es-AR"/>
              <a:pPr>
                <a:defRPr/>
              </a:pPr>
              <a:t>‹Nº›</a:t>
            </a:fld>
            <a:endParaRPr lang="es-ES" altLang="es-AR"/>
          </a:p>
        </p:txBody>
      </p:sp>
    </p:spTree>
    <p:extLst>
      <p:ext uri="{BB962C8B-B14F-4D97-AF65-F5344CB8AC3E}">
        <p14:creationId xmlns:p14="http://schemas.microsoft.com/office/powerpoint/2010/main" val="3448602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3A578849-7B41-452A-8B32-B2DBC9FF02D4}" type="datetimeFigureOut">
              <a:rPr lang="es-ES"/>
              <a:pPr>
                <a:defRPr/>
              </a:pPr>
              <a:t>02/10/2016</a:t>
            </a:fld>
            <a:endParaRPr lang="es-ES" dirty="0"/>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43BCA1FC-9C77-4447-B6F1-94AC81A0B366}" type="slidenum">
              <a:rPr lang="es-ES" altLang="es-AR"/>
              <a:pPr>
                <a:defRPr/>
              </a:pPr>
              <a:t>‹Nº›</a:t>
            </a:fld>
            <a:endParaRPr lang="es-ES" altLang="es-AR"/>
          </a:p>
        </p:txBody>
      </p:sp>
    </p:spTree>
    <p:extLst>
      <p:ext uri="{BB962C8B-B14F-4D97-AF65-F5344CB8AC3E}">
        <p14:creationId xmlns:p14="http://schemas.microsoft.com/office/powerpoint/2010/main" val="407562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D1E56A42-E914-4EAF-9760-1BC669D27834}" type="datetimeFigureOut">
              <a:rPr lang="es-ES"/>
              <a:pPr>
                <a:defRPr/>
              </a:pPr>
              <a:t>02/10/2016</a:t>
            </a:fld>
            <a:endParaRPr lang="es-ES" dirty="0"/>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solidFill>
                  <a:srgbClr val="D1EAEE"/>
                </a:solidFill>
              </a:defRPr>
            </a:lvl1pPr>
          </a:lstStyle>
          <a:p>
            <a:pPr>
              <a:defRPr/>
            </a:pPr>
            <a:fld id="{6326F2E0-4709-4955-9BAB-9D3EC1F3C3A7}" type="slidenum">
              <a:rPr lang="es-ES" altLang="es-AR"/>
              <a:pPr>
                <a:defRPr/>
              </a:pPr>
              <a:t>‹Nº›</a:t>
            </a:fld>
            <a:endParaRPr lang="es-ES" altLang="es-AR"/>
          </a:p>
        </p:txBody>
      </p:sp>
    </p:spTree>
    <p:extLst>
      <p:ext uri="{BB962C8B-B14F-4D97-AF65-F5344CB8AC3E}">
        <p14:creationId xmlns:p14="http://schemas.microsoft.com/office/powerpoint/2010/main" val="373787047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5729BC19-EB84-4114-BEE4-4DED7450CB2A}" type="datetimeFigureOut">
              <a:rPr lang="es-ES"/>
              <a:pPr>
                <a:defRPr/>
              </a:pPr>
              <a:t>02/10/2016</a:t>
            </a:fld>
            <a:endParaRPr lang="es-ES" dirty="0"/>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0B682671-7A4A-47CD-90B5-156B16AE30F1}" type="slidenum">
              <a:rPr lang="es-ES" altLang="es-AR"/>
              <a:pPr>
                <a:defRPr/>
              </a:pPr>
              <a:t>‹Nº›</a:t>
            </a:fld>
            <a:endParaRPr lang="es-ES" altLang="es-AR"/>
          </a:p>
        </p:txBody>
      </p:sp>
    </p:spTree>
    <p:extLst>
      <p:ext uri="{BB962C8B-B14F-4D97-AF65-F5344CB8AC3E}">
        <p14:creationId xmlns:p14="http://schemas.microsoft.com/office/powerpoint/2010/main" val="3163788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9 Marcador de fecha"/>
          <p:cNvSpPr>
            <a:spLocks noGrp="1"/>
          </p:cNvSpPr>
          <p:nvPr>
            <p:ph type="dt" sz="half" idx="10"/>
          </p:nvPr>
        </p:nvSpPr>
        <p:spPr/>
        <p:txBody>
          <a:bodyPr/>
          <a:lstStyle>
            <a:lvl1pPr>
              <a:defRPr/>
            </a:lvl1pPr>
          </a:lstStyle>
          <a:p>
            <a:pPr>
              <a:defRPr/>
            </a:pPr>
            <a:fld id="{776B6BBD-06E4-46BC-A7D3-CF8611FA7C59}" type="datetimeFigureOut">
              <a:rPr lang="es-ES"/>
              <a:pPr>
                <a:defRPr/>
              </a:pPr>
              <a:t>02/10/2016</a:t>
            </a:fld>
            <a:endParaRPr lang="es-ES" dirty="0"/>
          </a:p>
        </p:txBody>
      </p:sp>
      <p:sp>
        <p:nvSpPr>
          <p:cNvPr id="8" name="21 Marcador de pie de página"/>
          <p:cNvSpPr>
            <a:spLocks noGrp="1"/>
          </p:cNvSpPr>
          <p:nvPr>
            <p:ph type="ftr" sz="quarter" idx="11"/>
          </p:nvPr>
        </p:nvSpPr>
        <p:spPr/>
        <p:txBody>
          <a:bodyPr/>
          <a:lstStyle>
            <a:lvl1pPr>
              <a:defRPr/>
            </a:lvl1pPr>
          </a:lstStyle>
          <a:p>
            <a:pPr>
              <a:defRPr/>
            </a:pPr>
            <a:endParaRPr lang="es-ES"/>
          </a:p>
        </p:txBody>
      </p:sp>
      <p:sp>
        <p:nvSpPr>
          <p:cNvPr id="9" name="17 Marcador de número de diapositiva"/>
          <p:cNvSpPr>
            <a:spLocks noGrp="1"/>
          </p:cNvSpPr>
          <p:nvPr>
            <p:ph type="sldNum" sz="quarter" idx="12"/>
          </p:nvPr>
        </p:nvSpPr>
        <p:spPr/>
        <p:txBody>
          <a:bodyPr/>
          <a:lstStyle>
            <a:lvl1pPr>
              <a:defRPr/>
            </a:lvl1pPr>
          </a:lstStyle>
          <a:p>
            <a:pPr>
              <a:defRPr/>
            </a:pPr>
            <a:fld id="{670E7F23-71FE-45AD-BAEB-A82015A46C15}" type="slidenum">
              <a:rPr lang="es-ES" altLang="es-AR"/>
              <a:pPr>
                <a:defRPr/>
              </a:pPr>
              <a:t>‹Nº›</a:t>
            </a:fld>
            <a:endParaRPr lang="es-ES" altLang="es-AR"/>
          </a:p>
        </p:txBody>
      </p:sp>
    </p:spTree>
    <p:extLst>
      <p:ext uri="{BB962C8B-B14F-4D97-AF65-F5344CB8AC3E}">
        <p14:creationId xmlns:p14="http://schemas.microsoft.com/office/powerpoint/2010/main" val="21918146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s-ES" dirty="0" smtClean="0"/>
              <a:t>Haga clic para modificar el estilo de título del patrón</a:t>
            </a:r>
            <a:endParaRPr lang="en-US" dirty="0"/>
          </a:p>
        </p:txBody>
      </p:sp>
      <p:sp>
        <p:nvSpPr>
          <p:cNvPr id="3" name="9 Marcador de fecha"/>
          <p:cNvSpPr>
            <a:spLocks noGrp="1"/>
          </p:cNvSpPr>
          <p:nvPr>
            <p:ph type="dt" sz="half" idx="10"/>
          </p:nvPr>
        </p:nvSpPr>
        <p:spPr/>
        <p:txBody>
          <a:bodyPr/>
          <a:lstStyle>
            <a:lvl1pPr>
              <a:defRPr/>
            </a:lvl1pPr>
          </a:lstStyle>
          <a:p>
            <a:pPr>
              <a:defRPr/>
            </a:pPr>
            <a:fld id="{F51C0DD8-45ED-4BFC-896E-C1B40005A562}" type="datetimeFigureOut">
              <a:rPr lang="es-ES"/>
              <a:pPr>
                <a:defRPr/>
              </a:pPr>
              <a:t>02/10/2016</a:t>
            </a:fld>
            <a:endParaRPr lang="es-ES" dirty="0"/>
          </a:p>
        </p:txBody>
      </p:sp>
      <p:sp>
        <p:nvSpPr>
          <p:cNvPr id="4" name="21 Marcador de pie de página"/>
          <p:cNvSpPr>
            <a:spLocks noGrp="1"/>
          </p:cNvSpPr>
          <p:nvPr>
            <p:ph type="ftr" sz="quarter" idx="11"/>
          </p:nvPr>
        </p:nvSpPr>
        <p:spPr/>
        <p:txBody>
          <a:bodyPr/>
          <a:lstStyle>
            <a:lvl1pPr>
              <a:defRPr/>
            </a:lvl1pPr>
          </a:lstStyle>
          <a:p>
            <a:pPr>
              <a:defRPr/>
            </a:pPr>
            <a:endParaRPr lang="es-ES"/>
          </a:p>
        </p:txBody>
      </p:sp>
      <p:sp>
        <p:nvSpPr>
          <p:cNvPr id="5" name="17 Marcador de número de diapositiva"/>
          <p:cNvSpPr>
            <a:spLocks noGrp="1"/>
          </p:cNvSpPr>
          <p:nvPr>
            <p:ph type="sldNum" sz="quarter" idx="12"/>
          </p:nvPr>
        </p:nvSpPr>
        <p:spPr/>
        <p:txBody>
          <a:bodyPr/>
          <a:lstStyle>
            <a:lvl1pPr>
              <a:defRPr/>
            </a:lvl1pPr>
          </a:lstStyle>
          <a:p>
            <a:pPr>
              <a:defRPr/>
            </a:pPr>
            <a:fld id="{CAE5E859-DF45-473C-A149-9382C9E07491}" type="slidenum">
              <a:rPr lang="es-ES" altLang="es-AR"/>
              <a:pPr>
                <a:defRPr/>
              </a:pPr>
              <a:t>‹Nº›</a:t>
            </a:fld>
            <a:endParaRPr lang="es-ES" altLang="es-AR"/>
          </a:p>
        </p:txBody>
      </p:sp>
    </p:spTree>
    <p:extLst>
      <p:ext uri="{BB962C8B-B14F-4D97-AF65-F5344CB8AC3E}">
        <p14:creationId xmlns:p14="http://schemas.microsoft.com/office/powerpoint/2010/main" val="16011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7A6B297D-D925-4D3E-8C15-BE744AF1C969}" type="datetimeFigureOut">
              <a:rPr lang="es-ES"/>
              <a:pPr>
                <a:defRPr/>
              </a:pPr>
              <a:t>02/10/2016</a:t>
            </a:fld>
            <a:endParaRPr lang="es-ES" dirty="0"/>
          </a:p>
        </p:txBody>
      </p:sp>
      <p:sp>
        <p:nvSpPr>
          <p:cNvPr id="3" name="21 Marcador de pie de página"/>
          <p:cNvSpPr>
            <a:spLocks noGrp="1"/>
          </p:cNvSpPr>
          <p:nvPr>
            <p:ph type="ftr" sz="quarter" idx="11"/>
          </p:nvPr>
        </p:nvSpPr>
        <p:spPr/>
        <p:txBody>
          <a:bodyPr/>
          <a:lstStyle>
            <a:lvl1pPr>
              <a:defRPr/>
            </a:lvl1pPr>
          </a:lstStyle>
          <a:p>
            <a:pPr>
              <a:defRPr/>
            </a:pPr>
            <a:endParaRPr lang="es-ES"/>
          </a:p>
        </p:txBody>
      </p:sp>
      <p:sp>
        <p:nvSpPr>
          <p:cNvPr id="4" name="17 Marcador de número de diapositiva"/>
          <p:cNvSpPr>
            <a:spLocks noGrp="1"/>
          </p:cNvSpPr>
          <p:nvPr>
            <p:ph type="sldNum" sz="quarter" idx="12"/>
          </p:nvPr>
        </p:nvSpPr>
        <p:spPr/>
        <p:txBody>
          <a:bodyPr/>
          <a:lstStyle>
            <a:lvl1pPr>
              <a:defRPr/>
            </a:lvl1pPr>
          </a:lstStyle>
          <a:p>
            <a:pPr>
              <a:defRPr/>
            </a:pPr>
            <a:fld id="{B1352EA0-340D-4824-9EC2-7B0983CB363D}" type="slidenum">
              <a:rPr lang="es-ES" altLang="es-AR"/>
              <a:pPr>
                <a:defRPr/>
              </a:pPr>
              <a:t>‹Nº›</a:t>
            </a:fld>
            <a:endParaRPr lang="es-ES" altLang="es-AR"/>
          </a:p>
        </p:txBody>
      </p:sp>
    </p:spTree>
    <p:extLst>
      <p:ext uri="{BB962C8B-B14F-4D97-AF65-F5344CB8AC3E}">
        <p14:creationId xmlns:p14="http://schemas.microsoft.com/office/powerpoint/2010/main" val="1436745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AC87C866-6C05-4F99-989E-5DBAB1FD0C0A}" type="datetimeFigureOut">
              <a:rPr lang="es-ES"/>
              <a:pPr>
                <a:defRPr/>
              </a:pPr>
              <a:t>02/10/2016</a:t>
            </a:fld>
            <a:endParaRPr lang="es-ES" dirty="0"/>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6323335B-F634-47A0-AD30-94E808C682B6}" type="slidenum">
              <a:rPr lang="es-ES" altLang="es-AR"/>
              <a:pPr>
                <a:defRPr/>
              </a:pPr>
              <a:t>‹Nº›</a:t>
            </a:fld>
            <a:endParaRPr lang="es-ES" altLang="es-AR"/>
          </a:p>
        </p:txBody>
      </p:sp>
    </p:spTree>
    <p:extLst>
      <p:ext uri="{BB962C8B-B14F-4D97-AF65-F5344CB8AC3E}">
        <p14:creationId xmlns:p14="http://schemas.microsoft.com/office/powerpoint/2010/main" val="982877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13 Recortar y redondear rectángulo de esquina sencilla"/>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6" name="14 Triángulo rectángulo"/>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7" name="15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dirty="0">
              <a:latin typeface="+mn-lt"/>
              <a:cs typeface="+mn-cs"/>
            </a:endParaRPr>
          </a:p>
        </p:txBody>
      </p:sp>
      <p:sp>
        <p:nvSpPr>
          <p:cNvPr id="8" name="16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dirty="0">
              <a:latin typeface="+mn-lt"/>
              <a:cs typeface="+mn-cs"/>
            </a:endParaRPr>
          </a:p>
        </p:txBody>
      </p:sp>
      <p:sp>
        <p:nvSpPr>
          <p:cNvPr id="2" name="1 Título"/>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s-ES" noProof="0" dirty="0" smtClean="0"/>
              <a:t>Haga clic en el icono para agregar una imagen</a:t>
            </a:r>
            <a:endParaRPr lang="en-US" noProof="0" dirty="0"/>
          </a:p>
        </p:txBody>
      </p:sp>
      <p:sp>
        <p:nvSpPr>
          <p:cNvPr id="9" name="4 Marcador de fecha"/>
          <p:cNvSpPr>
            <a:spLocks noGrp="1"/>
          </p:cNvSpPr>
          <p:nvPr>
            <p:ph type="dt" sz="half" idx="10"/>
          </p:nvPr>
        </p:nvSpPr>
        <p:spPr/>
        <p:txBody>
          <a:bodyPr/>
          <a:lstStyle>
            <a:lvl1pPr>
              <a:defRPr/>
            </a:lvl1pPr>
          </a:lstStyle>
          <a:p>
            <a:pPr>
              <a:defRPr/>
            </a:pPr>
            <a:fld id="{F8963777-31AB-4951-A8BE-2FF77383AFC3}" type="datetimeFigureOut">
              <a:rPr lang="es-ES"/>
              <a:pPr>
                <a:defRPr/>
              </a:pPr>
              <a:t>02/10/2016</a:t>
            </a:fld>
            <a:endParaRPr lang="es-ES" dirty="0"/>
          </a:p>
        </p:txBody>
      </p:sp>
      <p:sp>
        <p:nvSpPr>
          <p:cNvPr id="10" name="5 Marcador de pie de página"/>
          <p:cNvSpPr>
            <a:spLocks noGrp="1"/>
          </p:cNvSpPr>
          <p:nvPr>
            <p:ph type="ftr" sz="quarter" idx="11"/>
          </p:nvPr>
        </p:nvSpPr>
        <p:spPr/>
        <p:txBody>
          <a:bodyPr/>
          <a:lstStyle>
            <a:lvl1pPr>
              <a:defRPr/>
            </a:lvl1pPr>
          </a:lstStyle>
          <a:p>
            <a:pPr>
              <a:defRPr/>
            </a:pPr>
            <a:endParaRPr lang="es-ES"/>
          </a:p>
        </p:txBody>
      </p:sp>
      <p:sp>
        <p:nvSpPr>
          <p:cNvPr id="11" name="6 Marcador de número de diapositiva"/>
          <p:cNvSpPr>
            <a:spLocks noGrp="1"/>
          </p:cNvSpPr>
          <p:nvPr>
            <p:ph type="sldNum" sz="quarter" idx="12"/>
          </p:nvPr>
        </p:nvSpPr>
        <p:spPr>
          <a:xfrm>
            <a:off x="8077200" y="6356350"/>
            <a:ext cx="609600" cy="365125"/>
          </a:xfrm>
        </p:spPr>
        <p:txBody>
          <a:bodyPr/>
          <a:lstStyle>
            <a:lvl1pPr>
              <a:defRPr/>
            </a:lvl1pPr>
          </a:lstStyle>
          <a:p>
            <a:pPr>
              <a:defRPr/>
            </a:pPr>
            <a:fld id="{DF50781C-C76A-4847-A523-1B94368A96EA}" type="slidenum">
              <a:rPr lang="es-ES" altLang="es-AR"/>
              <a:pPr>
                <a:defRPr/>
              </a:pPr>
              <a:t>‹Nº›</a:t>
            </a:fld>
            <a:endParaRPr lang="es-ES" altLang="es-AR"/>
          </a:p>
        </p:txBody>
      </p:sp>
    </p:spTree>
    <p:extLst>
      <p:ext uri="{BB962C8B-B14F-4D97-AF65-F5344CB8AC3E}">
        <p14:creationId xmlns:p14="http://schemas.microsoft.com/office/powerpoint/2010/main" val="30731626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 name="6 Forma libre"/>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dirty="0">
              <a:latin typeface="+mn-lt"/>
              <a:cs typeface="+mn-cs"/>
            </a:endParaRPr>
          </a:p>
        </p:txBody>
      </p:sp>
      <p:sp>
        <p:nvSpPr>
          <p:cNvPr id="8" name="7 Forma libre"/>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hangingPunct="1">
              <a:defRPr/>
            </a:pPr>
            <a:endParaRPr lang="en-US" dirty="0">
              <a:latin typeface="+mn-lt"/>
              <a:cs typeface="+mn-cs"/>
            </a:endParaRPr>
          </a:p>
        </p:txBody>
      </p:sp>
      <p:sp>
        <p:nvSpPr>
          <p:cNvPr id="1028" name="8 Marcador de título"/>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s-ES" altLang="es-AR" smtClean="0"/>
              <a:t>Haga clic para modificar el estilo de título del patrón</a:t>
            </a:r>
            <a:endParaRPr lang="en-US" altLang="es-AR" smtClean="0"/>
          </a:p>
        </p:txBody>
      </p:sp>
      <p:sp>
        <p:nvSpPr>
          <p:cNvPr id="1029" name="29 Marcador de texto"/>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AR" smtClean="0"/>
              <a:t>Haga clic para modificar el estilo de texto del patrón</a:t>
            </a:r>
          </a:p>
          <a:p>
            <a:pPr lvl="1"/>
            <a:r>
              <a:rPr lang="es-ES" altLang="es-AR" smtClean="0"/>
              <a:t>Segundo nivel</a:t>
            </a:r>
          </a:p>
          <a:p>
            <a:pPr lvl="2"/>
            <a:r>
              <a:rPr lang="es-ES" altLang="es-AR" smtClean="0"/>
              <a:t>Tercer nivel</a:t>
            </a:r>
          </a:p>
          <a:p>
            <a:pPr lvl="3"/>
            <a:r>
              <a:rPr lang="es-ES" altLang="es-AR" smtClean="0"/>
              <a:t>Cuarto nivel</a:t>
            </a:r>
          </a:p>
          <a:p>
            <a:pPr lvl="4"/>
            <a:r>
              <a:rPr lang="es-ES" altLang="es-AR" smtClean="0"/>
              <a:t>Quinto nivel</a:t>
            </a:r>
            <a:endParaRPr lang="en-US" altLang="es-AR" smtClean="0"/>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mn-cs"/>
              </a:defRPr>
            </a:lvl1pPr>
          </a:lstStyle>
          <a:p>
            <a:pPr>
              <a:defRPr/>
            </a:pPr>
            <a:fld id="{F0FBFD62-7182-454D-879F-FB1780A00DAE}" type="datetimeFigureOut">
              <a:rPr lang="es-ES"/>
              <a:pPr>
                <a:defRPr/>
              </a:pPr>
              <a:t>02/10/2016</a:t>
            </a:fld>
            <a:endParaRPr lang="es-ES" dirty="0"/>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mn-cs"/>
              </a:defRPr>
            </a:lvl1pPr>
          </a:lstStyle>
          <a:p>
            <a:pPr>
              <a:defRPr/>
            </a:pPr>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a:solidFill>
                  <a:srgbClr val="045C75"/>
                </a:solidFill>
              </a:defRPr>
            </a:lvl1pPr>
          </a:lstStyle>
          <a:p>
            <a:pPr>
              <a:defRPr/>
            </a:pPr>
            <a:fld id="{AB9D54BA-9CA6-4033-8A19-D2986FDD38D7}" type="slidenum">
              <a:rPr lang="es-ES" altLang="es-AR"/>
              <a:pPr>
                <a:defRPr/>
              </a:pPr>
              <a:t>‹Nº›</a:t>
            </a:fld>
            <a:endParaRPr lang="es-ES" altLang="es-AR"/>
          </a:p>
        </p:txBody>
      </p:sp>
      <p:grpSp>
        <p:nvGrpSpPr>
          <p:cNvPr id="1033" name="1 Grupo"/>
          <p:cNvGrpSpPr>
            <a:grpSpLocks/>
          </p:cNvGrpSpPr>
          <p:nvPr/>
        </p:nvGrpSpPr>
        <p:grpSpPr bwMode="auto">
          <a:xfrm>
            <a:off x="-19050" y="203200"/>
            <a:ext cx="9180513" cy="647700"/>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1" hangingPunct="1">
                <a:defRPr/>
              </a:pPr>
              <a:endParaRPr lang="en-US" dirty="0">
                <a:latin typeface="Arial" charset="0"/>
                <a:cs typeface="+mn-cs"/>
              </a:endParaRPr>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1" hangingPunct="1">
                <a:defRPr/>
              </a:pPr>
              <a:endParaRPr lang="en-US" dirty="0">
                <a:latin typeface="Arial" charset="0"/>
                <a:cs typeface="+mn-cs"/>
              </a:endParaRPr>
            </a:p>
          </p:txBody>
        </p:sp>
      </p:grpSp>
    </p:spTree>
  </p:cSld>
  <p:clrMap bg1="lt1" tx1="dk1" bg2="lt2" tx2="dk2" accent1="accent1" accent2="accent2" accent3="accent3" accent4="accent4" accent5="accent5" accent6="accent6" hlink="hlink" folHlink="folHlink"/>
  <p:sldLayoutIdLst>
    <p:sldLayoutId id="2147484449" r:id="rId1"/>
    <p:sldLayoutId id="2147484441" r:id="rId2"/>
    <p:sldLayoutId id="2147484450" r:id="rId3"/>
    <p:sldLayoutId id="2147484442" r:id="rId4"/>
    <p:sldLayoutId id="2147484443" r:id="rId5"/>
    <p:sldLayoutId id="2147484444" r:id="rId6"/>
    <p:sldLayoutId id="2147484445" r:id="rId7"/>
    <p:sldLayoutId id="2147484446" r:id="rId8"/>
    <p:sldLayoutId id="2147484451" r:id="rId9"/>
    <p:sldLayoutId id="2147484447" r:id="rId10"/>
    <p:sldLayoutId id="2147484448"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anose="05020102010507070707"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anose="05020102010507070707"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anose="05020102010507070707"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anose="05020102010507070707"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anose="05020102010507070707"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upload.wikimedia.org/wikipedia/commons/9/95/Logo-UNC.jpg"/>
          <p:cNvPicPr>
            <a:picLocks noChangeAspect="1" noChangeArrowheads="1"/>
          </p:cNvPicPr>
          <p:nvPr/>
        </p:nvPicPr>
        <p:blipFill>
          <a:blip r:embed="rId3" cstate="print">
            <a:clrChange>
              <a:clrFrom>
                <a:srgbClr val="FFFFFF"/>
              </a:clrFrom>
              <a:clrTo>
                <a:srgbClr val="FFFFFF">
                  <a:alpha val="0"/>
                </a:srgbClr>
              </a:clrTo>
            </a:clrChange>
            <a:duotone>
              <a:schemeClr val="accent1">
                <a:shade val="45000"/>
                <a:satMod val="135000"/>
              </a:schemeClr>
              <a:prstClr val="white"/>
            </a:duotone>
          </a:blip>
          <a:srcRect/>
          <a:stretch>
            <a:fillRect/>
          </a:stretch>
        </p:blipFill>
        <p:spPr bwMode="auto">
          <a:xfrm>
            <a:off x="5909088" y="3643314"/>
            <a:ext cx="3234912" cy="3143248"/>
          </a:xfrm>
          <a:prstGeom prst="rect">
            <a:avLst/>
          </a:prstGeom>
          <a:noFill/>
          <a:effectLst>
            <a:outerShdw blurRad="50800" dist="50800" dir="5400000" algn="ctr" rotWithShape="0">
              <a:srgbClr val="000000">
                <a:alpha val="0"/>
              </a:srgbClr>
            </a:outerShdw>
          </a:effectLst>
        </p:spPr>
      </p:pic>
      <p:sp>
        <p:nvSpPr>
          <p:cNvPr id="7171" name="4 CuadroTexto"/>
          <p:cNvSpPr txBox="1">
            <a:spLocks noChangeArrowheads="1"/>
          </p:cNvSpPr>
          <p:nvPr/>
        </p:nvSpPr>
        <p:spPr bwMode="auto">
          <a:xfrm>
            <a:off x="1500188" y="1071563"/>
            <a:ext cx="6153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73050" indent="-27305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endParaRPr lang="es-AR" altLang="es-AR" sz="1800">
              <a:latin typeface="Calibri" panose="020F0502020204030204" pitchFamily="34" charset="0"/>
            </a:endParaRPr>
          </a:p>
        </p:txBody>
      </p:sp>
      <p:sp>
        <p:nvSpPr>
          <p:cNvPr id="3075" name="Rectangle 2"/>
          <p:cNvSpPr>
            <a:spLocks noChangeArrowheads="1"/>
          </p:cNvSpPr>
          <p:nvPr/>
        </p:nvSpPr>
        <p:spPr bwMode="auto">
          <a:xfrm>
            <a:off x="227666" y="1041400"/>
            <a:ext cx="8462744" cy="1754326"/>
          </a:xfrm>
          <a:prstGeom prst="rect">
            <a:avLst/>
          </a:prstGeom>
          <a:noFill/>
          <a:ln>
            <a:headEnd/>
            <a:tailEnd/>
          </a:ln>
          <a:effectLst/>
        </p:spPr>
        <p:style>
          <a:lnRef idx="3">
            <a:schemeClr val="lt1"/>
          </a:lnRef>
          <a:fillRef idx="1">
            <a:schemeClr val="accent2"/>
          </a:fillRef>
          <a:effectRef idx="1">
            <a:schemeClr val="accent2"/>
          </a:effectRef>
          <a:fontRef idx="minor">
            <a:schemeClr val="lt1"/>
          </a:fontRef>
        </p:style>
        <p:txBody>
          <a:bodyPr anchor="ctr">
            <a:spAutoFit/>
          </a:bodyPr>
          <a:lstStyle/>
          <a:p>
            <a:pPr algn="ctr" eaLnBrk="1" hangingPunct="1">
              <a:defRPr/>
            </a:pPr>
            <a:r>
              <a:rPr lang="es-AR" sz="3600" b="1" dirty="0" smtClean="0">
                <a:solidFill>
                  <a:schemeClr val="accent1">
                    <a:lumMod val="75000"/>
                  </a:schemeClr>
                </a:solidFill>
                <a:effectLst>
                  <a:reflection blurRad="6350" stA="55000" endA="300" endPos="45500" dir="5400000" sy="-100000" algn="bl" rotWithShape="0"/>
                </a:effectLst>
                <a:ea typeface="Calibri" pitchFamily="34" charset="0"/>
                <a:cs typeface="Arial" charset="0"/>
              </a:rPr>
              <a:t>“</a:t>
            </a:r>
            <a:r>
              <a:rPr lang="en-US" sz="3600" b="1" dirty="0">
                <a:solidFill>
                  <a:schemeClr val="accent1">
                    <a:lumMod val="75000"/>
                  </a:schemeClr>
                </a:solidFill>
                <a:effectLst>
                  <a:reflection blurRad="6350" stA="55000" endA="300" endPos="45500" dir="5400000" sy="-100000" algn="bl" rotWithShape="0"/>
                </a:effectLst>
                <a:ea typeface="Calibri" pitchFamily="34" charset="0"/>
                <a:cs typeface="Arial" charset="0"/>
              </a:rPr>
              <a:t>Argentine and Brazilian </a:t>
            </a:r>
            <a:r>
              <a:rPr lang="en-US" sz="3600" b="1">
                <a:solidFill>
                  <a:schemeClr val="accent1">
                    <a:lumMod val="75000"/>
                  </a:schemeClr>
                </a:solidFill>
                <a:effectLst>
                  <a:reflection blurRad="6350" stA="55000" endA="300" endPos="45500" dir="5400000" sy="-100000" algn="bl" rotWithShape="0"/>
                </a:effectLst>
                <a:ea typeface="Calibri" pitchFamily="34" charset="0"/>
                <a:cs typeface="Arial" charset="0"/>
              </a:rPr>
              <a:t>biodiesel </a:t>
            </a:r>
            <a:r>
              <a:rPr lang="en-US" sz="3600" b="1" smtClean="0">
                <a:solidFill>
                  <a:schemeClr val="accent1">
                    <a:lumMod val="75000"/>
                  </a:schemeClr>
                </a:solidFill>
                <a:effectLst>
                  <a:reflection blurRad="6350" stA="55000" endA="300" endPos="45500" dir="5400000" sy="-100000" algn="bl" rotWithShape="0"/>
                </a:effectLst>
                <a:ea typeface="Calibri" pitchFamily="34" charset="0"/>
                <a:cs typeface="Arial" charset="0"/>
              </a:rPr>
              <a:t>Industries, </a:t>
            </a:r>
            <a:r>
              <a:rPr lang="en-US" sz="3600" b="1" dirty="0">
                <a:solidFill>
                  <a:schemeClr val="accent1">
                    <a:lumMod val="75000"/>
                  </a:schemeClr>
                </a:solidFill>
                <a:effectLst>
                  <a:reflection blurRad="6350" stA="55000" endA="300" endPos="45500" dir="5400000" sy="-100000" algn="bl" rotWithShape="0"/>
                </a:effectLst>
                <a:ea typeface="Calibri" pitchFamily="34" charset="0"/>
                <a:cs typeface="Arial" charset="0"/>
              </a:rPr>
              <a:t>an analysis for development </a:t>
            </a:r>
            <a:r>
              <a:rPr lang="es-AR" sz="3600" b="1" dirty="0" smtClean="0">
                <a:solidFill>
                  <a:schemeClr val="accent1">
                    <a:lumMod val="75000"/>
                  </a:schemeClr>
                </a:solidFill>
                <a:effectLst>
                  <a:reflection blurRad="6350" stA="55000" endA="300" endPos="45500" dir="5400000" sy="-100000" algn="bl" rotWithShape="0"/>
                </a:effectLst>
                <a:ea typeface="Calibri" pitchFamily="34" charset="0"/>
                <a:cs typeface="Arial" charset="0"/>
              </a:rPr>
              <a:t>”</a:t>
            </a:r>
            <a:endParaRPr lang="es-ES" sz="3600" b="1" dirty="0">
              <a:solidFill>
                <a:schemeClr val="accent1">
                  <a:lumMod val="75000"/>
                </a:schemeClr>
              </a:solidFill>
              <a:effectLst>
                <a:reflection blurRad="6350" stA="55000" endA="300" endPos="45500" dir="5400000" sy="-100000" algn="bl" rotWithShape="0"/>
              </a:effectLst>
              <a:ea typeface="Calibri" pitchFamily="34" charset="0"/>
              <a:cs typeface="Arial" charset="0"/>
            </a:endParaRPr>
          </a:p>
        </p:txBody>
      </p:sp>
      <p:sp>
        <p:nvSpPr>
          <p:cNvPr id="8" name="7 CuadroTexto"/>
          <p:cNvSpPr txBox="1"/>
          <p:nvPr/>
        </p:nvSpPr>
        <p:spPr>
          <a:xfrm>
            <a:off x="2208756" y="3022292"/>
            <a:ext cx="4500563" cy="901144"/>
          </a:xfrm>
          <a:prstGeom prst="rect">
            <a:avLst/>
          </a:prstGeom>
          <a:noFill/>
        </p:spPr>
        <p:txBody>
          <a:bodyPr>
            <a:spAutoFit/>
          </a:bodyPr>
          <a:lstStyle/>
          <a:p>
            <a:pPr algn="ctr">
              <a:lnSpc>
                <a:spcPct val="150000"/>
              </a:lnSpc>
              <a:defRPr/>
            </a:pPr>
            <a:r>
              <a:rPr lang="it-IT" dirty="0"/>
              <a:t>Arnoldshain Seminar XIV </a:t>
            </a:r>
            <a:r>
              <a:rPr lang="it-IT"/>
              <a:t>in </a:t>
            </a:r>
            <a:r>
              <a:rPr lang="it-IT" smtClean="0"/>
              <a:t>Córdoba, </a:t>
            </a:r>
            <a:r>
              <a:rPr lang="it-IT" dirty="0"/>
              <a:t>Argentina</a:t>
            </a:r>
            <a:endParaRPr lang="es-ES" sz="1900" dirty="0">
              <a:latin typeface="+mj-lt"/>
              <a:ea typeface="Calibri" pitchFamily="34" charset="0"/>
              <a:cs typeface="Arial" charset="0"/>
            </a:endParaRPr>
          </a:p>
        </p:txBody>
      </p:sp>
      <p:sp>
        <p:nvSpPr>
          <p:cNvPr id="7174" name="6 Rectángulo"/>
          <p:cNvSpPr>
            <a:spLocks noChangeArrowheads="1"/>
          </p:cNvSpPr>
          <p:nvPr/>
        </p:nvSpPr>
        <p:spPr bwMode="auto">
          <a:xfrm>
            <a:off x="458537" y="4544458"/>
            <a:ext cx="80010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73050" indent="-27305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algn="ctr" eaLnBrk="1" hangingPunct="1">
              <a:spcBef>
                <a:spcPct val="0"/>
              </a:spcBef>
              <a:buClrTx/>
              <a:buSzTx/>
              <a:buFontTx/>
              <a:buNone/>
            </a:pPr>
            <a:r>
              <a:rPr lang="es-AR" altLang="es-AR" sz="1800" dirty="0" smtClean="0">
                <a:latin typeface="Times New Roman" panose="02020603050405020304" pitchFamily="18" charset="0"/>
                <a:cs typeface="Times New Roman" panose="02020603050405020304" pitchFamily="18" charset="0"/>
              </a:rPr>
              <a:t>Lic</a:t>
            </a:r>
            <a:r>
              <a:rPr lang="es-AR" altLang="es-AR" sz="1800" dirty="0">
                <a:latin typeface="Times New Roman" panose="02020603050405020304" pitchFamily="18" charset="0"/>
                <a:cs typeface="Times New Roman" panose="02020603050405020304" pitchFamily="18" charset="0"/>
              </a:rPr>
              <a:t>. Silvana </a:t>
            </a:r>
            <a:r>
              <a:rPr lang="es-AR" altLang="es-AR" sz="1800" dirty="0" err="1">
                <a:latin typeface="Times New Roman" panose="02020603050405020304" pitchFamily="18" charset="0"/>
                <a:cs typeface="Times New Roman" panose="02020603050405020304" pitchFamily="18" charset="0"/>
              </a:rPr>
              <a:t>Sattler</a:t>
            </a:r>
            <a:r>
              <a:rPr lang="es-AR" altLang="es-AR" sz="1800" dirty="0">
                <a:latin typeface="Times New Roman" panose="02020603050405020304" pitchFamily="18" charset="0"/>
                <a:cs typeface="Times New Roman" panose="02020603050405020304" pitchFamily="18" charset="0"/>
              </a:rPr>
              <a:t> </a:t>
            </a:r>
          </a:p>
          <a:p>
            <a:pPr algn="ctr" eaLnBrk="1" hangingPunct="1">
              <a:spcBef>
                <a:spcPct val="0"/>
              </a:spcBef>
              <a:buClrTx/>
              <a:buSzTx/>
              <a:buNone/>
            </a:pPr>
            <a:r>
              <a:rPr lang="es-AR" altLang="es-AR" sz="1800" dirty="0">
                <a:latin typeface="Times New Roman" panose="02020603050405020304" pitchFamily="18" charset="0"/>
                <a:cs typeface="Times New Roman" panose="02020603050405020304" pitchFamily="18" charset="0"/>
              </a:rPr>
              <a:t>Lic. Enrique Castro Gonzalez </a:t>
            </a:r>
            <a:endParaRPr lang="es-AR" altLang="es-AR" sz="1800" dirty="0" smtClean="0">
              <a:latin typeface="Times New Roman" panose="02020603050405020304" pitchFamily="18" charset="0"/>
              <a:cs typeface="Times New Roman" panose="02020603050405020304" pitchFamily="18" charset="0"/>
            </a:endParaRPr>
          </a:p>
          <a:p>
            <a:pPr algn="ctr" eaLnBrk="1" hangingPunct="1">
              <a:spcBef>
                <a:spcPct val="0"/>
              </a:spcBef>
              <a:buClrTx/>
              <a:buSzTx/>
              <a:buNone/>
            </a:pPr>
            <a:r>
              <a:rPr lang="es-AR" altLang="es-AR" sz="1800" dirty="0" smtClean="0">
                <a:latin typeface="Times New Roman" panose="02020603050405020304" pitchFamily="18" charset="0"/>
                <a:cs typeface="Times New Roman" panose="02020603050405020304" pitchFamily="18" charset="0"/>
              </a:rPr>
              <a:t>Dr</a:t>
            </a:r>
            <a:r>
              <a:rPr lang="es-AR" altLang="es-AR" sz="1800" dirty="0">
                <a:latin typeface="Times New Roman" panose="02020603050405020304" pitchFamily="18" charset="0"/>
                <a:cs typeface="Times New Roman" panose="02020603050405020304" pitchFamily="18" charset="0"/>
              </a:rPr>
              <a:t>. Moisés </a:t>
            </a:r>
            <a:r>
              <a:rPr lang="es-AR" altLang="es-AR" sz="1800" dirty="0" err="1">
                <a:latin typeface="Times New Roman" panose="02020603050405020304" pitchFamily="18" charset="0"/>
                <a:cs typeface="Times New Roman" panose="02020603050405020304" pitchFamily="18" charset="0"/>
              </a:rPr>
              <a:t>Centenaro</a:t>
            </a:r>
            <a:r>
              <a:rPr lang="es-AR" altLang="es-AR" sz="1800" dirty="0">
                <a:latin typeface="Times New Roman" panose="02020603050405020304" pitchFamily="18" charset="0"/>
                <a:cs typeface="Times New Roman" panose="02020603050405020304" pitchFamily="18" charset="0"/>
              </a:rPr>
              <a:t> </a:t>
            </a:r>
          </a:p>
          <a:p>
            <a:pPr algn="ctr" eaLnBrk="1" hangingPunct="1">
              <a:spcBef>
                <a:spcPct val="0"/>
              </a:spcBef>
              <a:buClrTx/>
              <a:buSzTx/>
              <a:buFontTx/>
              <a:buNone/>
            </a:pPr>
            <a:r>
              <a:rPr lang="es-AR" altLang="es-AR" sz="1800" dirty="0" smtClean="0">
                <a:latin typeface="Times New Roman" panose="02020603050405020304" pitchFamily="18" charset="0"/>
                <a:cs typeface="Times New Roman" panose="02020603050405020304" pitchFamily="18" charset="0"/>
              </a:rPr>
              <a:t> </a:t>
            </a:r>
            <a:endParaRPr lang="es-AR" altLang="es-AR" sz="1800" dirty="0">
              <a:latin typeface="Times New Roman" panose="02020603050405020304" pitchFamily="18" charset="0"/>
              <a:cs typeface="Times New Roman" panose="02020603050405020304" pitchFamily="18" charset="0"/>
            </a:endParaRPr>
          </a:p>
        </p:txBody>
      </p:sp>
    </p:spTree>
  </p:cSld>
  <p:clrMapOvr>
    <a:masterClrMapping/>
  </p:clrMapOvr>
  <p:transition advTm="5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unc.edu.ar/novedades/logo_un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050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8 Rectángulo redondeado"/>
          <p:cNvSpPr/>
          <p:nvPr/>
        </p:nvSpPr>
        <p:spPr>
          <a:xfrm>
            <a:off x="2330451" y="359196"/>
            <a:ext cx="6562030" cy="693317"/>
          </a:xfrm>
          <a:prstGeom prst="round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eaLnBrk="1" hangingPunct="1">
              <a:defRPr/>
            </a:pPr>
            <a:r>
              <a:rPr lang="en-US" sz="2000" b="1" dirty="0" smtClean="0">
                <a:solidFill>
                  <a:schemeClr val="accent1">
                    <a:lumMod val="75000"/>
                  </a:schemeClr>
                </a:solidFill>
              </a:rPr>
              <a:t>Regulation </a:t>
            </a:r>
            <a:r>
              <a:rPr lang="en-US" sz="2000" b="1" dirty="0">
                <a:solidFill>
                  <a:schemeClr val="accent1">
                    <a:lumMod val="75000"/>
                  </a:schemeClr>
                </a:solidFill>
              </a:rPr>
              <a:t>in the industry: a brief </a:t>
            </a:r>
            <a:r>
              <a:rPr lang="en-US" sz="2000" b="1" dirty="0" smtClean="0">
                <a:solidFill>
                  <a:schemeClr val="accent1">
                    <a:lumMod val="75000"/>
                  </a:schemeClr>
                </a:solidFill>
              </a:rPr>
              <a:t>overview</a:t>
            </a:r>
          </a:p>
          <a:p>
            <a:pPr marL="0" lvl="1" algn="ctr" eaLnBrk="1" hangingPunct="1">
              <a:defRPr/>
            </a:pPr>
            <a:r>
              <a:rPr lang="en-US" sz="2000" b="1" dirty="0" smtClean="0">
                <a:solidFill>
                  <a:schemeClr val="accent1">
                    <a:lumMod val="75000"/>
                  </a:schemeClr>
                </a:solidFill>
              </a:rPr>
              <a:t>BRAZIL</a:t>
            </a:r>
            <a:endParaRPr lang="es-ES" sz="2000" b="1" dirty="0">
              <a:solidFill>
                <a:schemeClr val="accent1">
                  <a:lumMod val="75000"/>
                </a:schemeClr>
              </a:solidFill>
            </a:endParaRPr>
          </a:p>
        </p:txBody>
      </p:sp>
      <p:sp>
        <p:nvSpPr>
          <p:cNvPr id="15365"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marL="273050" indent="-27305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endParaRPr lang="es-AR" altLang="es-AR" sz="1800">
              <a:latin typeface="Arial" panose="020B0604020202020204" pitchFamily="34" charset="0"/>
            </a:endParaRPr>
          </a:p>
        </p:txBody>
      </p:sp>
      <p:sp>
        <p:nvSpPr>
          <p:cNvPr id="10" name="6 Marcador de contenido"/>
          <p:cNvSpPr>
            <a:spLocks noGrp="1"/>
          </p:cNvSpPr>
          <p:nvPr>
            <p:ph idx="1"/>
          </p:nvPr>
        </p:nvSpPr>
        <p:spPr>
          <a:xfrm>
            <a:off x="457200" y="1196752"/>
            <a:ext cx="8229600" cy="5328592"/>
          </a:xfrm>
        </p:spPr>
        <p:txBody>
          <a:bodyPr/>
          <a:lstStyle/>
          <a:p>
            <a:r>
              <a:rPr lang="en-US" sz="2000" dirty="0"/>
              <a:t>The GOB sets federal tax exemptions and incentives, according to the nature of the raw material, size of producer and region of production, in order to encourage the production of biodiesel and to promote social inclusion. </a:t>
            </a:r>
            <a:r>
              <a:rPr lang="es-AR" sz="2000" dirty="0" err="1"/>
              <a:t>Family</a:t>
            </a:r>
            <a:r>
              <a:rPr lang="es-AR" sz="2000" dirty="0"/>
              <a:t> </a:t>
            </a:r>
            <a:r>
              <a:rPr lang="es-AR" sz="2000" dirty="0" err="1"/>
              <a:t>Agriculture</a:t>
            </a:r>
            <a:r>
              <a:rPr lang="es-AR" sz="2000" dirty="0"/>
              <a:t> (PRONAF) </a:t>
            </a:r>
            <a:r>
              <a:rPr lang="es-AR" sz="2000" dirty="0" err="1"/>
              <a:t>is</a:t>
            </a:r>
            <a:r>
              <a:rPr lang="es-AR" sz="2000" dirty="0"/>
              <a:t> </a:t>
            </a:r>
            <a:r>
              <a:rPr lang="es-AR" sz="2000" dirty="0" err="1"/>
              <a:t>favored</a:t>
            </a:r>
            <a:r>
              <a:rPr lang="es-AR" sz="2000" dirty="0"/>
              <a:t>.</a:t>
            </a:r>
            <a:endParaRPr lang="en-US" sz="2000" dirty="0"/>
          </a:p>
          <a:p>
            <a:r>
              <a:rPr lang="en-US" sz="2000" dirty="0"/>
              <a:t>Production of biodiesel Brazilian industries cannot be made directly to retailers. Sales are made through </a:t>
            </a:r>
            <a:r>
              <a:rPr lang="en-US" sz="2000" b="1" dirty="0"/>
              <a:t>auctions</a:t>
            </a:r>
            <a:r>
              <a:rPr lang="en-US" sz="2000" dirty="0"/>
              <a:t> regulated by the ANP, which stipulates volumes and conditions of delivery of each consignment. From this, the company PETROBRAS (</a:t>
            </a:r>
            <a:r>
              <a:rPr lang="en-US" sz="2000" dirty="0" err="1"/>
              <a:t>Petroleo</a:t>
            </a:r>
            <a:r>
              <a:rPr lang="en-US" sz="2000" dirty="0"/>
              <a:t> </a:t>
            </a:r>
            <a:r>
              <a:rPr lang="en-US" sz="2000" dirty="0" err="1"/>
              <a:t>Brasileiro</a:t>
            </a:r>
            <a:r>
              <a:rPr lang="en-US" sz="2000" dirty="0"/>
              <a:t> SA), purchase biodiesel and making the distribution in the supply network, which is already mixed properly at the pump. </a:t>
            </a:r>
          </a:p>
          <a:p>
            <a:r>
              <a:rPr lang="en-US" sz="2000" dirty="0"/>
              <a:t>The biodiesel market remains regulated by the government through a public auction system which </a:t>
            </a:r>
            <a:r>
              <a:rPr lang="en-US" sz="2000" b="1" dirty="0"/>
              <a:t>gives preference to producers with the Social Fuel Stamp.</a:t>
            </a:r>
            <a:r>
              <a:rPr lang="en-US" sz="2000" dirty="0"/>
              <a:t> The Social Fuel Stamp provides incentives for poorer farmers (family farmers) in disadvantaged areas. </a:t>
            </a:r>
          </a:p>
        </p:txBody>
      </p:sp>
    </p:spTree>
    <p:extLst>
      <p:ext uri="{BB962C8B-B14F-4D97-AF65-F5344CB8AC3E}">
        <p14:creationId xmlns:p14="http://schemas.microsoft.com/office/powerpoint/2010/main" val="1280710889"/>
      </p:ext>
    </p:extLst>
  </p:cSld>
  <p:clrMapOvr>
    <a:masterClrMapping/>
  </p:clrMapOvr>
  <p:transition spd="slow">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unc.edu.ar/novedades/logo_un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050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8 Rectángulo redondeado"/>
          <p:cNvSpPr/>
          <p:nvPr/>
        </p:nvSpPr>
        <p:spPr>
          <a:xfrm>
            <a:off x="2195736" y="719460"/>
            <a:ext cx="6722839" cy="1053356"/>
          </a:xfrm>
          <a:prstGeom prst="round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eaLnBrk="1" hangingPunct="1">
              <a:defRPr/>
            </a:pPr>
            <a:r>
              <a:rPr lang="en-US" sz="2000" b="1" dirty="0" smtClean="0">
                <a:solidFill>
                  <a:schemeClr val="accent1">
                    <a:lumMod val="75000"/>
                  </a:schemeClr>
                </a:solidFill>
              </a:rPr>
              <a:t>Production </a:t>
            </a:r>
            <a:r>
              <a:rPr lang="en-US" sz="2000" b="1" dirty="0">
                <a:solidFill>
                  <a:schemeClr val="accent1">
                    <a:lumMod val="75000"/>
                  </a:schemeClr>
                </a:solidFill>
              </a:rPr>
              <a:t>in tons of Brazil and Argentina</a:t>
            </a:r>
          </a:p>
        </p:txBody>
      </p:sp>
      <p:sp>
        <p:nvSpPr>
          <p:cNvPr id="15365"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marL="273050" indent="-27305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endParaRPr lang="es-AR" altLang="es-AR" sz="1800">
              <a:latin typeface="Arial" panose="020B0604020202020204" pitchFamily="34" charset="0"/>
            </a:endParaRPr>
          </a:p>
        </p:txBody>
      </p:sp>
      <p:sp>
        <p:nvSpPr>
          <p:cNvPr id="4" name="CuadroTexto 3"/>
          <p:cNvSpPr txBox="1"/>
          <p:nvPr/>
        </p:nvSpPr>
        <p:spPr>
          <a:xfrm>
            <a:off x="827584" y="5830435"/>
            <a:ext cx="7848872" cy="646331"/>
          </a:xfrm>
          <a:prstGeom prst="rect">
            <a:avLst/>
          </a:prstGeom>
          <a:noFill/>
        </p:spPr>
        <p:txBody>
          <a:bodyPr wrap="square" rtlCol="0">
            <a:spAutoFit/>
          </a:bodyPr>
          <a:lstStyle/>
          <a:p>
            <a:r>
              <a:rPr lang="en-US" dirty="0"/>
              <a:t>Source: Prepared based on data from the Brazilian Statistical Yearbook </a:t>
            </a:r>
            <a:r>
              <a:rPr lang="en-US"/>
              <a:t>of </a:t>
            </a:r>
            <a:r>
              <a:rPr lang="en-US" smtClean="0"/>
              <a:t>oil, </a:t>
            </a:r>
            <a:r>
              <a:rPr lang="en-US" dirty="0"/>
              <a:t>natural gas and biofuels 2015 for Brazil; and INDEC for Argentina.</a:t>
            </a:r>
            <a:endParaRPr lang="es-AR" dirty="0"/>
          </a:p>
        </p:txBody>
      </p:sp>
      <p:graphicFrame>
        <p:nvGraphicFramePr>
          <p:cNvPr id="8" name="Gráfico 7"/>
          <p:cNvGraphicFramePr/>
          <p:nvPr>
            <p:extLst>
              <p:ext uri="{D42A27DB-BD31-4B8C-83A1-F6EECF244321}">
                <p14:modId xmlns:p14="http://schemas.microsoft.com/office/powerpoint/2010/main" val="3972605655"/>
              </p:ext>
            </p:extLst>
          </p:nvPr>
        </p:nvGraphicFramePr>
        <p:xfrm>
          <a:off x="539552" y="1988840"/>
          <a:ext cx="8379023" cy="3841595"/>
        </p:xfrm>
        <a:graphic>
          <a:graphicData uri="http://schemas.openxmlformats.org/drawingml/2006/chart">
            <c:chart xmlns:c="http://schemas.openxmlformats.org/drawingml/2006/chart" xmlns:r="http://schemas.openxmlformats.org/officeDocument/2006/relationships" r:id="rId3"/>
          </a:graphicData>
        </a:graphic>
      </p:graphicFrame>
      <p:sp>
        <p:nvSpPr>
          <p:cNvPr id="11" name="Rectángulo 10"/>
          <p:cNvSpPr/>
          <p:nvPr/>
        </p:nvSpPr>
        <p:spPr>
          <a:xfrm>
            <a:off x="3131840" y="4042485"/>
            <a:ext cx="288032" cy="667525"/>
          </a:xfrm>
          <a:prstGeom prst="rect">
            <a:avLst/>
          </a:prstGeom>
          <a:noFill/>
          <a:ln cap="rnd">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2" name="Rectángulo 11"/>
          <p:cNvSpPr/>
          <p:nvPr/>
        </p:nvSpPr>
        <p:spPr>
          <a:xfrm>
            <a:off x="4572000" y="3429001"/>
            <a:ext cx="288032" cy="1296144"/>
          </a:xfrm>
          <a:prstGeom prst="rect">
            <a:avLst/>
          </a:prstGeom>
          <a:noFill/>
          <a:ln cap="rnd">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1657710463"/>
      </p:ext>
    </p:extLst>
  </p:cSld>
  <p:clrMapOvr>
    <a:masterClrMapping/>
  </p:clrMapOvr>
  <p:transition spd="slow">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unc.edu.ar/novedades/logo_un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050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8 Rectángulo redondeado"/>
          <p:cNvSpPr/>
          <p:nvPr/>
        </p:nvSpPr>
        <p:spPr>
          <a:xfrm>
            <a:off x="2195736" y="719460"/>
            <a:ext cx="6722839" cy="1053356"/>
          </a:xfrm>
          <a:prstGeom prst="round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eaLnBrk="1" hangingPunct="1">
              <a:defRPr/>
            </a:pPr>
            <a:r>
              <a:rPr lang="en-US" sz="2000" b="1" dirty="0" smtClean="0">
                <a:solidFill>
                  <a:schemeClr val="accent1">
                    <a:lumMod val="75000"/>
                  </a:schemeClr>
                </a:solidFill>
              </a:rPr>
              <a:t>The </a:t>
            </a:r>
            <a:r>
              <a:rPr lang="en-US" sz="2000" b="1" dirty="0">
                <a:solidFill>
                  <a:schemeClr val="accent1">
                    <a:lumMod val="75000"/>
                  </a:schemeClr>
                </a:solidFill>
              </a:rPr>
              <a:t>raw materials used in the production of biodiesel (B100) in Brazil in </a:t>
            </a:r>
            <a:r>
              <a:rPr lang="en-US" sz="2000" b="1" dirty="0" smtClean="0">
                <a:solidFill>
                  <a:schemeClr val="accent1">
                    <a:lumMod val="75000"/>
                  </a:schemeClr>
                </a:solidFill>
              </a:rPr>
              <a:t>2015</a:t>
            </a:r>
            <a:endParaRPr lang="en-US" sz="2000" b="1" dirty="0">
              <a:solidFill>
                <a:schemeClr val="accent1">
                  <a:lumMod val="75000"/>
                </a:schemeClr>
              </a:solidFill>
            </a:endParaRPr>
          </a:p>
        </p:txBody>
      </p:sp>
      <p:sp>
        <p:nvSpPr>
          <p:cNvPr id="15365"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marL="273050" indent="-27305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endParaRPr lang="es-AR" altLang="es-AR" sz="1800">
              <a:latin typeface="Arial" panose="020B0604020202020204" pitchFamily="34" charset="0"/>
            </a:endParaRPr>
          </a:p>
        </p:txBody>
      </p:sp>
      <p:sp>
        <p:nvSpPr>
          <p:cNvPr id="4" name="CuadroTexto 3"/>
          <p:cNvSpPr txBox="1"/>
          <p:nvPr/>
        </p:nvSpPr>
        <p:spPr>
          <a:xfrm>
            <a:off x="827584" y="5733256"/>
            <a:ext cx="7848872" cy="800219"/>
          </a:xfrm>
          <a:prstGeom prst="rect">
            <a:avLst/>
          </a:prstGeom>
          <a:noFill/>
        </p:spPr>
        <p:txBody>
          <a:bodyPr wrap="square" rtlCol="0">
            <a:spAutoFit/>
          </a:bodyPr>
          <a:lstStyle/>
          <a:p>
            <a:r>
              <a:rPr lang="en-US" sz="1400" dirty="0"/>
              <a:t>Source: Prepared based on the Brazilian Statistical Yearbook </a:t>
            </a:r>
            <a:r>
              <a:rPr lang="en-US" sz="1400"/>
              <a:t>of </a:t>
            </a:r>
            <a:r>
              <a:rPr lang="en-US" sz="1400" smtClean="0"/>
              <a:t>oil, </a:t>
            </a:r>
            <a:r>
              <a:rPr lang="en-US" sz="1400" dirty="0"/>
              <a:t>natural gas </a:t>
            </a:r>
            <a:r>
              <a:rPr lang="en-US" sz="1400"/>
              <a:t>and </a:t>
            </a:r>
            <a:r>
              <a:rPr lang="en-US" sz="1400" smtClean="0"/>
              <a:t>biofuels, </a:t>
            </a:r>
            <a:r>
              <a:rPr lang="en-US" sz="1400" dirty="0"/>
              <a:t>2016</a:t>
            </a:r>
            <a:endParaRPr lang="es-AR" sz="1400" dirty="0"/>
          </a:p>
          <a:p>
            <a:r>
              <a:rPr lang="en-US" dirty="0"/>
              <a:t> </a:t>
            </a:r>
            <a:endParaRPr lang="es-AR" dirty="0"/>
          </a:p>
        </p:txBody>
      </p:sp>
      <p:sp>
        <p:nvSpPr>
          <p:cNvPr id="7" name="4 CuadroTexto"/>
          <p:cNvSpPr txBox="1"/>
          <p:nvPr/>
        </p:nvSpPr>
        <p:spPr>
          <a:xfrm>
            <a:off x="2195736" y="188640"/>
            <a:ext cx="6786610" cy="430887"/>
          </a:xfrm>
          <a:prstGeom prst="rect">
            <a:avLst/>
          </a:prstGeom>
        </p:spPr>
        <p:style>
          <a:lnRef idx="1">
            <a:schemeClr val="accent2"/>
          </a:lnRef>
          <a:fillRef idx="3">
            <a:schemeClr val="accent2"/>
          </a:fillRef>
          <a:effectRef idx="2">
            <a:schemeClr val="accent2"/>
          </a:effectRef>
          <a:fontRef idx="minor">
            <a:schemeClr val="lt1"/>
          </a:fontRef>
        </p:style>
        <p:txBody>
          <a:bodyPr>
            <a:spAutoFit/>
          </a:bodyPr>
          <a:lstStyle/>
          <a:p>
            <a:pPr algn="ctr" eaLnBrk="1" hangingPunct="1">
              <a:defRPr/>
            </a:pPr>
            <a:r>
              <a:rPr lang="es-AR" sz="2200" dirty="0" smtClean="0"/>
              <a:t>BRAZIL</a:t>
            </a:r>
            <a:endParaRPr lang="es-AR" sz="2200" dirty="0"/>
          </a:p>
        </p:txBody>
      </p:sp>
      <p:graphicFrame>
        <p:nvGraphicFramePr>
          <p:cNvPr id="12" name="Gráfico 11"/>
          <p:cNvGraphicFramePr>
            <a:graphicFrameLocks/>
          </p:cNvGraphicFramePr>
          <p:nvPr>
            <p:extLst>
              <p:ext uri="{D42A27DB-BD31-4B8C-83A1-F6EECF244321}">
                <p14:modId xmlns:p14="http://schemas.microsoft.com/office/powerpoint/2010/main" val="2446617740"/>
              </p:ext>
            </p:extLst>
          </p:nvPr>
        </p:nvGraphicFramePr>
        <p:xfrm>
          <a:off x="1370645" y="2124261"/>
          <a:ext cx="6762750" cy="32575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46945429"/>
      </p:ext>
    </p:extLst>
  </p:cSld>
  <p:clrMapOvr>
    <a:masterClrMapping/>
  </p:clrMapOvr>
  <p:transition spd="slow">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unc.edu.ar/novedades/logo_un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050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8 Rectángulo redondeado"/>
          <p:cNvSpPr/>
          <p:nvPr/>
        </p:nvSpPr>
        <p:spPr>
          <a:xfrm>
            <a:off x="2195736" y="719460"/>
            <a:ext cx="6722839" cy="1053356"/>
          </a:xfrm>
          <a:prstGeom prst="round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eaLnBrk="1" hangingPunct="1">
              <a:defRPr/>
            </a:pPr>
            <a:r>
              <a:rPr lang="en-US" sz="2000" b="1" dirty="0" smtClean="0">
                <a:solidFill>
                  <a:schemeClr val="accent1">
                    <a:lumMod val="75000"/>
                  </a:schemeClr>
                </a:solidFill>
              </a:rPr>
              <a:t>Distribution </a:t>
            </a:r>
            <a:r>
              <a:rPr lang="en-US" sz="2000" b="1" dirty="0">
                <a:solidFill>
                  <a:schemeClr val="accent1">
                    <a:lumMod val="75000"/>
                  </a:schemeClr>
                </a:solidFill>
              </a:rPr>
              <a:t>of biodiesel capacity in tons per region. </a:t>
            </a:r>
            <a:r>
              <a:rPr lang="en-US" sz="2000" b="1" dirty="0" smtClean="0">
                <a:solidFill>
                  <a:schemeClr val="accent1">
                    <a:lumMod val="75000"/>
                  </a:schemeClr>
                </a:solidFill>
              </a:rPr>
              <a:t>Brazil (2014)</a:t>
            </a:r>
            <a:endParaRPr lang="en-US" sz="2000" b="1" dirty="0">
              <a:solidFill>
                <a:schemeClr val="accent1">
                  <a:lumMod val="75000"/>
                </a:schemeClr>
              </a:solidFill>
            </a:endParaRPr>
          </a:p>
        </p:txBody>
      </p:sp>
      <p:sp>
        <p:nvSpPr>
          <p:cNvPr id="15365"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marL="273050" indent="-27305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endParaRPr lang="es-AR" altLang="es-AR" sz="1800">
              <a:latin typeface="Arial" panose="020B0604020202020204" pitchFamily="34" charset="0"/>
            </a:endParaRPr>
          </a:p>
        </p:txBody>
      </p:sp>
      <p:sp>
        <p:nvSpPr>
          <p:cNvPr id="4" name="CuadroTexto 3"/>
          <p:cNvSpPr txBox="1"/>
          <p:nvPr/>
        </p:nvSpPr>
        <p:spPr>
          <a:xfrm>
            <a:off x="827584" y="5830435"/>
            <a:ext cx="7848872" cy="523220"/>
          </a:xfrm>
          <a:prstGeom prst="rect">
            <a:avLst/>
          </a:prstGeom>
          <a:noFill/>
        </p:spPr>
        <p:txBody>
          <a:bodyPr wrap="square" rtlCol="0">
            <a:spAutoFit/>
          </a:bodyPr>
          <a:lstStyle/>
          <a:p>
            <a:r>
              <a:rPr lang="en-US" sz="1400" dirty="0"/>
              <a:t>Source: Prepared based on the Brazilian Statistical Yearbook </a:t>
            </a:r>
            <a:r>
              <a:rPr lang="en-US" sz="1400"/>
              <a:t>of </a:t>
            </a:r>
            <a:r>
              <a:rPr lang="en-US" sz="1400" smtClean="0"/>
              <a:t>oil, </a:t>
            </a:r>
            <a:r>
              <a:rPr lang="en-US" sz="1400" dirty="0"/>
              <a:t>natural gas </a:t>
            </a:r>
            <a:r>
              <a:rPr lang="en-US" sz="1400"/>
              <a:t>and </a:t>
            </a:r>
            <a:r>
              <a:rPr lang="en-US" sz="1400" smtClean="0"/>
              <a:t>biofuels, </a:t>
            </a:r>
            <a:r>
              <a:rPr lang="en-US" sz="1400" dirty="0"/>
              <a:t>2015</a:t>
            </a:r>
            <a:endParaRPr lang="es-AR" sz="1400" dirty="0"/>
          </a:p>
        </p:txBody>
      </p:sp>
      <p:sp>
        <p:nvSpPr>
          <p:cNvPr id="7" name="4 CuadroTexto"/>
          <p:cNvSpPr txBox="1"/>
          <p:nvPr/>
        </p:nvSpPr>
        <p:spPr>
          <a:xfrm>
            <a:off x="2195736" y="188640"/>
            <a:ext cx="6786610" cy="430887"/>
          </a:xfrm>
          <a:prstGeom prst="rect">
            <a:avLst/>
          </a:prstGeom>
        </p:spPr>
        <p:style>
          <a:lnRef idx="1">
            <a:schemeClr val="accent2"/>
          </a:lnRef>
          <a:fillRef idx="3">
            <a:schemeClr val="accent2"/>
          </a:fillRef>
          <a:effectRef idx="2">
            <a:schemeClr val="accent2"/>
          </a:effectRef>
          <a:fontRef idx="minor">
            <a:schemeClr val="lt1"/>
          </a:fontRef>
        </p:style>
        <p:txBody>
          <a:bodyPr>
            <a:spAutoFit/>
          </a:bodyPr>
          <a:lstStyle/>
          <a:p>
            <a:pPr algn="ctr" eaLnBrk="1" hangingPunct="1">
              <a:defRPr/>
            </a:pPr>
            <a:r>
              <a:rPr lang="es-AR" sz="2200" dirty="0" smtClean="0"/>
              <a:t>BRAZIL</a:t>
            </a:r>
            <a:endParaRPr lang="es-AR" sz="2200" dirty="0"/>
          </a:p>
        </p:txBody>
      </p:sp>
      <p:graphicFrame>
        <p:nvGraphicFramePr>
          <p:cNvPr id="2" name="Tabla 1"/>
          <p:cNvGraphicFramePr>
            <a:graphicFrameLocks noGrp="1"/>
          </p:cNvGraphicFramePr>
          <p:nvPr>
            <p:extLst>
              <p:ext uri="{D42A27DB-BD31-4B8C-83A1-F6EECF244321}">
                <p14:modId xmlns:p14="http://schemas.microsoft.com/office/powerpoint/2010/main" val="3003792210"/>
              </p:ext>
            </p:extLst>
          </p:nvPr>
        </p:nvGraphicFramePr>
        <p:xfrm>
          <a:off x="457200" y="1700808"/>
          <a:ext cx="8229600" cy="3975771"/>
        </p:xfrm>
        <a:graphic>
          <a:graphicData uri="http://schemas.openxmlformats.org/drawingml/2006/table">
            <a:tbl>
              <a:tblPr firstRow="1" firstCol="1" bandRow="1">
                <a:tableStyleId>{5C22544A-7EE6-4342-B048-85BDC9FD1C3A}</a:tableStyleId>
              </a:tblPr>
              <a:tblGrid>
                <a:gridCol w="1807220">
                  <a:extLst>
                    <a:ext uri="{9D8B030D-6E8A-4147-A177-3AD203B41FA5}">
                      <a16:colId xmlns:a16="http://schemas.microsoft.com/office/drawing/2014/main" val="1255280176"/>
                    </a:ext>
                  </a:extLst>
                </a:gridCol>
                <a:gridCol w="1632753">
                  <a:extLst>
                    <a:ext uri="{9D8B030D-6E8A-4147-A177-3AD203B41FA5}">
                      <a16:colId xmlns:a16="http://schemas.microsoft.com/office/drawing/2014/main" val="1022865973"/>
                    </a:ext>
                  </a:extLst>
                </a:gridCol>
                <a:gridCol w="1478036">
                  <a:extLst>
                    <a:ext uri="{9D8B030D-6E8A-4147-A177-3AD203B41FA5}">
                      <a16:colId xmlns:a16="http://schemas.microsoft.com/office/drawing/2014/main" val="3551918739"/>
                    </a:ext>
                  </a:extLst>
                </a:gridCol>
                <a:gridCol w="1817096">
                  <a:extLst>
                    <a:ext uri="{9D8B030D-6E8A-4147-A177-3AD203B41FA5}">
                      <a16:colId xmlns:a16="http://schemas.microsoft.com/office/drawing/2014/main" val="1363622532"/>
                    </a:ext>
                  </a:extLst>
                </a:gridCol>
                <a:gridCol w="1494495">
                  <a:extLst>
                    <a:ext uri="{9D8B030D-6E8A-4147-A177-3AD203B41FA5}">
                      <a16:colId xmlns:a16="http://schemas.microsoft.com/office/drawing/2014/main" val="3124255741"/>
                    </a:ext>
                  </a:extLst>
                </a:gridCol>
              </a:tblGrid>
              <a:tr h="982859">
                <a:tc>
                  <a:txBody>
                    <a:bodyPr/>
                    <a:lstStyle/>
                    <a:p>
                      <a:pPr algn="just">
                        <a:lnSpc>
                          <a:spcPct val="107000"/>
                        </a:lnSpc>
                        <a:spcAft>
                          <a:spcPts val="0"/>
                        </a:spcAft>
                      </a:pPr>
                      <a:r>
                        <a:rPr lang="es-AR" sz="2000" dirty="0" err="1">
                          <a:effectLst/>
                          <a:latin typeface="+mj-lt"/>
                        </a:rPr>
                        <a:t>Region</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en-US" sz="2000">
                          <a:effectLst/>
                          <a:latin typeface="+mj-lt"/>
                        </a:rPr>
                        <a:t>Number of plants</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en-US" sz="2000">
                          <a:effectLst/>
                          <a:latin typeface="+mj-lt"/>
                        </a:rPr>
                        <a:t>Capacity (tons)</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nSpc>
                          <a:spcPct val="107000"/>
                        </a:lnSpc>
                        <a:spcAft>
                          <a:spcPts val="0"/>
                        </a:spcAft>
                      </a:pPr>
                      <a:r>
                        <a:rPr lang="en-US" sz="2000">
                          <a:effectLst/>
                          <a:latin typeface="+mj-lt"/>
                        </a:rPr>
                        <a:t>Percentage</a:t>
                      </a:r>
                      <a:r>
                        <a:rPr lang="es-AR" sz="2000">
                          <a:effectLst/>
                          <a:latin typeface="+mj-lt"/>
                        </a:rPr>
                        <a:t> of </a:t>
                      </a:r>
                      <a:r>
                        <a:rPr lang="en-US" sz="2000">
                          <a:effectLst/>
                          <a:latin typeface="+mj-lt"/>
                        </a:rPr>
                        <a:t>Capacity</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n-US" sz="2000">
                          <a:effectLst/>
                          <a:latin typeface="+mj-lt"/>
                        </a:rPr>
                        <a:t>Production</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601783158"/>
                  </a:ext>
                </a:extLst>
              </a:tr>
              <a:tr h="360382">
                <a:tc>
                  <a:txBody>
                    <a:bodyPr/>
                    <a:lstStyle/>
                    <a:p>
                      <a:pPr algn="just">
                        <a:lnSpc>
                          <a:spcPct val="107000"/>
                        </a:lnSpc>
                        <a:spcAft>
                          <a:spcPts val="0"/>
                        </a:spcAft>
                      </a:pPr>
                      <a:r>
                        <a:rPr lang="es-AR" sz="2000">
                          <a:effectLst/>
                          <a:latin typeface="+mj-lt"/>
                        </a:rPr>
                        <a:t>North Region</a:t>
                      </a:r>
                      <a:endParaRPr lang="es-AR" sz="2000">
                        <a:effectLst/>
                        <a:latin typeface="+mj-lt"/>
                        <a:ea typeface="Calibri" panose="020F0502020204030204" pitchFamily="34" charset="0"/>
                        <a:cs typeface="Times New Roman" panose="02020603050405020304" pitchFamily="18" charset="0"/>
                      </a:endParaRPr>
                    </a:p>
                  </a:txBody>
                  <a:tcPr marL="44450" marR="44450" marT="0" marB="0"/>
                </a:tc>
                <a:tc>
                  <a:txBody>
                    <a:bodyPr/>
                    <a:lstStyle/>
                    <a:p>
                      <a:pPr algn="just">
                        <a:lnSpc>
                          <a:spcPct val="107000"/>
                        </a:lnSpc>
                        <a:spcAft>
                          <a:spcPts val="0"/>
                        </a:spcAft>
                      </a:pPr>
                      <a:r>
                        <a:rPr lang="es-AR" sz="2000">
                          <a:effectLst/>
                          <a:latin typeface="+mj-lt"/>
                        </a:rPr>
                        <a:t>11</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smtClean="0">
                          <a:effectLst/>
                          <a:latin typeface="+mj-lt"/>
                        </a:rPr>
                        <a:t>17,208</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a:effectLst/>
                          <a:latin typeface="+mj-lt"/>
                        </a:rPr>
                        <a:t>0.26%</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dirty="0">
                          <a:effectLst/>
                          <a:latin typeface="+mj-lt"/>
                        </a:rPr>
                        <a:t>76122.9</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723857901"/>
                  </a:ext>
                </a:extLst>
              </a:tr>
              <a:tr h="423858">
                <a:tc>
                  <a:txBody>
                    <a:bodyPr/>
                    <a:lstStyle/>
                    <a:p>
                      <a:pPr algn="just">
                        <a:lnSpc>
                          <a:spcPct val="107000"/>
                        </a:lnSpc>
                        <a:spcAft>
                          <a:spcPts val="0"/>
                        </a:spcAft>
                      </a:pPr>
                      <a:r>
                        <a:rPr lang="es-AR" sz="2000">
                          <a:effectLst/>
                          <a:latin typeface="+mj-lt"/>
                        </a:rPr>
                        <a:t>Northeast region</a:t>
                      </a:r>
                      <a:endParaRPr lang="es-AR" sz="2000">
                        <a:effectLst/>
                        <a:latin typeface="+mj-lt"/>
                        <a:ea typeface="Calibri" panose="020F0502020204030204" pitchFamily="34" charset="0"/>
                        <a:cs typeface="Times New Roman" panose="02020603050405020304" pitchFamily="18" charset="0"/>
                      </a:endParaRPr>
                    </a:p>
                  </a:txBody>
                  <a:tcPr marL="44450" marR="44450" marT="0" marB="0"/>
                </a:tc>
                <a:tc>
                  <a:txBody>
                    <a:bodyPr/>
                    <a:lstStyle/>
                    <a:p>
                      <a:pPr algn="just">
                        <a:lnSpc>
                          <a:spcPct val="107000"/>
                        </a:lnSpc>
                        <a:spcAft>
                          <a:spcPts val="0"/>
                        </a:spcAft>
                      </a:pPr>
                      <a:r>
                        <a:rPr lang="es-AR" sz="2000">
                          <a:effectLst/>
                          <a:latin typeface="+mj-lt"/>
                        </a:rPr>
                        <a:t>18</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smtClean="0">
                          <a:effectLst/>
                          <a:latin typeface="+mj-lt"/>
                        </a:rPr>
                        <a:t>409,860</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a:effectLst/>
                          <a:latin typeface="+mj-lt"/>
                        </a:rPr>
                        <a:t>6.12%</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dirty="0">
                          <a:effectLst/>
                          <a:latin typeface="+mj-lt"/>
                        </a:rPr>
                        <a:t>209858.4</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024068311"/>
                  </a:ext>
                </a:extLst>
              </a:tr>
              <a:tr h="428977">
                <a:tc>
                  <a:txBody>
                    <a:bodyPr/>
                    <a:lstStyle/>
                    <a:p>
                      <a:pPr algn="just">
                        <a:lnSpc>
                          <a:spcPct val="107000"/>
                        </a:lnSpc>
                        <a:spcAft>
                          <a:spcPts val="0"/>
                        </a:spcAft>
                      </a:pPr>
                      <a:r>
                        <a:rPr lang="es-AR" sz="2000">
                          <a:effectLst/>
                          <a:latin typeface="+mj-lt"/>
                        </a:rPr>
                        <a:t>Southeast region</a:t>
                      </a:r>
                      <a:endParaRPr lang="es-AR" sz="2000">
                        <a:effectLst/>
                        <a:latin typeface="+mj-lt"/>
                        <a:ea typeface="Calibri" panose="020F0502020204030204" pitchFamily="34" charset="0"/>
                        <a:cs typeface="Times New Roman" panose="02020603050405020304" pitchFamily="18" charset="0"/>
                      </a:endParaRPr>
                    </a:p>
                  </a:txBody>
                  <a:tcPr marL="44450" marR="44450" marT="0" marB="0"/>
                </a:tc>
                <a:tc>
                  <a:txBody>
                    <a:bodyPr/>
                    <a:lstStyle/>
                    <a:p>
                      <a:pPr algn="just">
                        <a:lnSpc>
                          <a:spcPct val="107000"/>
                        </a:lnSpc>
                        <a:spcAft>
                          <a:spcPts val="0"/>
                        </a:spcAft>
                      </a:pPr>
                      <a:r>
                        <a:rPr lang="es-AR" sz="2000">
                          <a:effectLst/>
                          <a:latin typeface="+mj-lt"/>
                        </a:rPr>
                        <a:t>3</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smtClean="0">
                          <a:effectLst/>
                          <a:latin typeface="+mj-lt"/>
                        </a:rPr>
                        <a:t>869,220</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a:effectLst/>
                          <a:latin typeface="+mj-lt"/>
                        </a:rPr>
                        <a:t>12.97%</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dirty="0">
                          <a:effectLst/>
                          <a:latin typeface="+mj-lt"/>
                        </a:rPr>
                        <a:t>243801.9</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093446799"/>
                  </a:ext>
                </a:extLst>
              </a:tr>
              <a:tr h="337857">
                <a:tc>
                  <a:txBody>
                    <a:bodyPr/>
                    <a:lstStyle/>
                    <a:p>
                      <a:pPr algn="just">
                        <a:lnSpc>
                          <a:spcPct val="107000"/>
                        </a:lnSpc>
                        <a:spcAft>
                          <a:spcPts val="0"/>
                        </a:spcAft>
                      </a:pPr>
                      <a:r>
                        <a:rPr lang="es-AR" sz="2000">
                          <a:effectLst/>
                          <a:latin typeface="+mj-lt"/>
                        </a:rPr>
                        <a:t>Southern region</a:t>
                      </a:r>
                      <a:endParaRPr lang="es-AR" sz="2000">
                        <a:effectLst/>
                        <a:latin typeface="+mj-lt"/>
                        <a:ea typeface="Calibri" panose="020F0502020204030204" pitchFamily="34" charset="0"/>
                        <a:cs typeface="Times New Roman" panose="02020603050405020304" pitchFamily="18" charset="0"/>
                      </a:endParaRPr>
                    </a:p>
                  </a:txBody>
                  <a:tcPr marL="44450" marR="44450" marT="0" marB="0"/>
                </a:tc>
                <a:tc>
                  <a:txBody>
                    <a:bodyPr/>
                    <a:lstStyle/>
                    <a:p>
                      <a:pPr algn="just">
                        <a:lnSpc>
                          <a:spcPct val="107000"/>
                        </a:lnSpc>
                        <a:spcAft>
                          <a:spcPts val="0"/>
                        </a:spcAft>
                      </a:pPr>
                      <a:r>
                        <a:rPr lang="es-AR" sz="2000">
                          <a:effectLst/>
                          <a:latin typeface="+mj-lt"/>
                        </a:rPr>
                        <a:t>1</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smtClean="0">
                          <a:effectLst/>
                          <a:latin typeface="+mj-lt"/>
                        </a:rPr>
                        <a:t>2,365,290</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a:effectLst/>
                          <a:latin typeface="+mj-lt"/>
                        </a:rPr>
                        <a:t>35.29%</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dirty="0">
                          <a:effectLst/>
                          <a:latin typeface="+mj-lt"/>
                        </a:rPr>
                        <a:t>1223054.1</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400388414"/>
                  </a:ext>
                </a:extLst>
              </a:tr>
              <a:tr h="368571">
                <a:tc>
                  <a:txBody>
                    <a:bodyPr/>
                    <a:lstStyle/>
                    <a:p>
                      <a:pPr algn="just">
                        <a:lnSpc>
                          <a:spcPct val="107000"/>
                        </a:lnSpc>
                        <a:spcAft>
                          <a:spcPts val="0"/>
                        </a:spcAft>
                      </a:pPr>
                      <a:r>
                        <a:rPr lang="es-AR" sz="2000">
                          <a:effectLst/>
                          <a:latin typeface="+mj-lt"/>
                        </a:rPr>
                        <a:t>Central West Region</a:t>
                      </a:r>
                      <a:endParaRPr lang="es-AR" sz="2000">
                        <a:effectLst/>
                        <a:latin typeface="+mj-lt"/>
                        <a:ea typeface="Calibri" panose="020F0502020204030204" pitchFamily="34" charset="0"/>
                        <a:cs typeface="Times New Roman" panose="02020603050405020304" pitchFamily="18" charset="0"/>
                      </a:endParaRPr>
                    </a:p>
                  </a:txBody>
                  <a:tcPr marL="44450" marR="44450" marT="0" marB="0"/>
                </a:tc>
                <a:tc>
                  <a:txBody>
                    <a:bodyPr/>
                    <a:lstStyle/>
                    <a:p>
                      <a:pPr algn="just">
                        <a:lnSpc>
                          <a:spcPct val="107000"/>
                        </a:lnSpc>
                        <a:spcAft>
                          <a:spcPts val="0"/>
                        </a:spcAft>
                      </a:pPr>
                      <a:r>
                        <a:rPr lang="es-AR" sz="2000">
                          <a:effectLst/>
                          <a:latin typeface="+mj-lt"/>
                        </a:rPr>
                        <a:t>2</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smtClean="0">
                          <a:effectLst/>
                          <a:latin typeface="+mj-lt"/>
                        </a:rPr>
                        <a:t>3,040,470</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a:effectLst/>
                          <a:latin typeface="+mj-lt"/>
                        </a:rPr>
                        <a:t>45.37%</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dirty="0">
                          <a:effectLst/>
                          <a:latin typeface="+mj-lt"/>
                        </a:rPr>
                        <a:t>1325017.8</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879118749"/>
                  </a:ext>
                </a:extLst>
              </a:tr>
              <a:tr h="337857">
                <a:tc>
                  <a:txBody>
                    <a:bodyPr/>
                    <a:lstStyle/>
                    <a:p>
                      <a:pPr algn="just">
                        <a:lnSpc>
                          <a:spcPct val="107000"/>
                        </a:lnSpc>
                        <a:spcAft>
                          <a:spcPts val="0"/>
                        </a:spcAft>
                      </a:pPr>
                      <a:r>
                        <a:rPr lang="es-AR" sz="2000">
                          <a:effectLst/>
                          <a:latin typeface="+mj-lt"/>
                        </a:rPr>
                        <a:t>Total</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a:effectLst/>
                          <a:latin typeface="+mj-lt"/>
                        </a:rPr>
                        <a:t>37</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smtClean="0">
                          <a:effectLst/>
                          <a:latin typeface="+mj-lt"/>
                        </a:rPr>
                        <a:t>6,702,048</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a:effectLst/>
                          <a:latin typeface="+mj-lt"/>
                        </a:rPr>
                        <a:t>100.00%</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dirty="0">
                          <a:effectLst/>
                          <a:latin typeface="+mj-lt"/>
                        </a:rPr>
                        <a:t>3077855.1</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898097184"/>
                  </a:ext>
                </a:extLst>
              </a:tr>
            </a:tbl>
          </a:graphicData>
        </a:graphic>
      </p:graphicFrame>
      <p:sp>
        <p:nvSpPr>
          <p:cNvPr id="10" name="Rectángulo 9"/>
          <p:cNvSpPr/>
          <p:nvPr/>
        </p:nvSpPr>
        <p:spPr>
          <a:xfrm>
            <a:off x="323528" y="4311224"/>
            <a:ext cx="8496944" cy="360040"/>
          </a:xfrm>
          <a:prstGeom prst="rect">
            <a:avLst/>
          </a:prstGeom>
          <a:noFill/>
          <a:ln cap="rnd">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1359239593"/>
      </p:ext>
    </p:extLst>
  </p:cSld>
  <p:clrMapOvr>
    <a:masterClrMapping/>
  </p:clrMapOvr>
  <p:transition spd="slow">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unc.edu.ar/novedades/logo_un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050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8 Rectángulo redondeado"/>
          <p:cNvSpPr/>
          <p:nvPr/>
        </p:nvSpPr>
        <p:spPr>
          <a:xfrm>
            <a:off x="2195736" y="719460"/>
            <a:ext cx="6722839" cy="1053356"/>
          </a:xfrm>
          <a:prstGeom prst="round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eaLnBrk="1" hangingPunct="1">
              <a:defRPr/>
            </a:pPr>
            <a:r>
              <a:rPr lang="en-US" sz="2000" b="1" dirty="0" smtClean="0">
                <a:solidFill>
                  <a:schemeClr val="accent1">
                    <a:lumMod val="75000"/>
                  </a:schemeClr>
                </a:solidFill>
              </a:rPr>
              <a:t>Distribution </a:t>
            </a:r>
            <a:r>
              <a:rPr lang="en-US" sz="2000" b="1" dirty="0">
                <a:solidFill>
                  <a:schemeClr val="accent1">
                    <a:lumMod val="75000"/>
                  </a:schemeClr>
                </a:solidFill>
              </a:rPr>
              <a:t>of biodiesel capacity in tons per </a:t>
            </a:r>
            <a:r>
              <a:rPr lang="en-US" sz="2000" b="1" dirty="0" smtClean="0">
                <a:solidFill>
                  <a:schemeClr val="accent1">
                    <a:lumMod val="75000"/>
                  </a:schemeClr>
                </a:solidFill>
              </a:rPr>
              <a:t>province. Argentina (2016)</a:t>
            </a:r>
            <a:endParaRPr lang="en-US" sz="2000" b="1" dirty="0">
              <a:solidFill>
                <a:schemeClr val="accent1">
                  <a:lumMod val="75000"/>
                </a:schemeClr>
              </a:solidFill>
            </a:endParaRPr>
          </a:p>
        </p:txBody>
      </p:sp>
      <p:sp>
        <p:nvSpPr>
          <p:cNvPr id="15365"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marL="273050" indent="-27305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endParaRPr lang="es-AR" altLang="es-AR" sz="1800">
              <a:latin typeface="Arial" panose="020B0604020202020204" pitchFamily="34" charset="0"/>
            </a:endParaRPr>
          </a:p>
        </p:txBody>
      </p:sp>
      <p:sp>
        <p:nvSpPr>
          <p:cNvPr id="4" name="CuadroTexto 3"/>
          <p:cNvSpPr txBox="1"/>
          <p:nvPr/>
        </p:nvSpPr>
        <p:spPr>
          <a:xfrm>
            <a:off x="1043608" y="6289575"/>
            <a:ext cx="7848872" cy="307777"/>
          </a:xfrm>
          <a:prstGeom prst="rect">
            <a:avLst/>
          </a:prstGeom>
          <a:noFill/>
        </p:spPr>
        <p:txBody>
          <a:bodyPr wrap="square" rtlCol="0">
            <a:spAutoFit/>
          </a:bodyPr>
          <a:lstStyle/>
          <a:p>
            <a:r>
              <a:rPr lang="en-US" sz="1400" dirty="0"/>
              <a:t>Source: Prepared based on data from ABH</a:t>
            </a:r>
            <a:endParaRPr lang="es-AR" sz="1400" dirty="0"/>
          </a:p>
        </p:txBody>
      </p:sp>
      <p:sp>
        <p:nvSpPr>
          <p:cNvPr id="7" name="4 CuadroTexto"/>
          <p:cNvSpPr txBox="1"/>
          <p:nvPr/>
        </p:nvSpPr>
        <p:spPr>
          <a:xfrm>
            <a:off x="2195736" y="188640"/>
            <a:ext cx="6786610" cy="430887"/>
          </a:xfrm>
          <a:prstGeom prst="rect">
            <a:avLst/>
          </a:prstGeom>
        </p:spPr>
        <p:style>
          <a:lnRef idx="1">
            <a:schemeClr val="accent2"/>
          </a:lnRef>
          <a:fillRef idx="3">
            <a:schemeClr val="accent2"/>
          </a:fillRef>
          <a:effectRef idx="2">
            <a:schemeClr val="accent2"/>
          </a:effectRef>
          <a:fontRef idx="minor">
            <a:schemeClr val="lt1"/>
          </a:fontRef>
        </p:style>
        <p:txBody>
          <a:bodyPr>
            <a:spAutoFit/>
          </a:bodyPr>
          <a:lstStyle/>
          <a:p>
            <a:pPr algn="ctr" eaLnBrk="1" hangingPunct="1">
              <a:defRPr/>
            </a:pPr>
            <a:r>
              <a:rPr lang="es-AR" sz="2200" dirty="0" smtClean="0"/>
              <a:t>ARGENTINA</a:t>
            </a:r>
            <a:endParaRPr lang="es-AR" sz="2200" dirty="0"/>
          </a:p>
        </p:txBody>
      </p:sp>
      <p:graphicFrame>
        <p:nvGraphicFramePr>
          <p:cNvPr id="2" name="Tabla 1"/>
          <p:cNvGraphicFramePr>
            <a:graphicFrameLocks noGrp="1"/>
          </p:cNvGraphicFramePr>
          <p:nvPr>
            <p:extLst>
              <p:ext uri="{D42A27DB-BD31-4B8C-83A1-F6EECF244321}">
                <p14:modId xmlns:p14="http://schemas.microsoft.com/office/powerpoint/2010/main" val="3931850052"/>
              </p:ext>
            </p:extLst>
          </p:nvPr>
        </p:nvGraphicFramePr>
        <p:xfrm>
          <a:off x="683568" y="1872749"/>
          <a:ext cx="7722858" cy="4251240"/>
        </p:xfrm>
        <a:graphic>
          <a:graphicData uri="http://schemas.openxmlformats.org/drawingml/2006/table">
            <a:tbl>
              <a:tblPr firstRow="1" firstCol="1" bandRow="1">
                <a:tableStyleId>{5C22544A-7EE6-4342-B048-85BDC9FD1C3A}</a:tableStyleId>
              </a:tblPr>
              <a:tblGrid>
                <a:gridCol w="1667847">
                  <a:extLst>
                    <a:ext uri="{9D8B030D-6E8A-4147-A177-3AD203B41FA5}">
                      <a16:colId xmlns:a16="http://schemas.microsoft.com/office/drawing/2014/main" val="1156307735"/>
                    </a:ext>
                  </a:extLst>
                </a:gridCol>
                <a:gridCol w="1202261">
                  <a:extLst>
                    <a:ext uri="{9D8B030D-6E8A-4147-A177-3AD203B41FA5}">
                      <a16:colId xmlns:a16="http://schemas.microsoft.com/office/drawing/2014/main" val="3540452184"/>
                    </a:ext>
                  </a:extLst>
                </a:gridCol>
                <a:gridCol w="2114817">
                  <a:extLst>
                    <a:ext uri="{9D8B030D-6E8A-4147-A177-3AD203B41FA5}">
                      <a16:colId xmlns:a16="http://schemas.microsoft.com/office/drawing/2014/main" val="3570275211"/>
                    </a:ext>
                  </a:extLst>
                </a:gridCol>
                <a:gridCol w="2737933">
                  <a:extLst>
                    <a:ext uri="{9D8B030D-6E8A-4147-A177-3AD203B41FA5}">
                      <a16:colId xmlns:a16="http://schemas.microsoft.com/office/drawing/2014/main" val="783195986"/>
                    </a:ext>
                  </a:extLst>
                </a:gridCol>
              </a:tblGrid>
              <a:tr h="348174">
                <a:tc>
                  <a:txBody>
                    <a:bodyPr/>
                    <a:lstStyle/>
                    <a:p>
                      <a:pPr algn="just">
                        <a:lnSpc>
                          <a:spcPct val="107000"/>
                        </a:lnSpc>
                        <a:spcAft>
                          <a:spcPts val="0"/>
                        </a:spcAft>
                      </a:pPr>
                      <a:r>
                        <a:rPr lang="en-US" sz="2000" dirty="0">
                          <a:effectLst/>
                          <a:latin typeface="+mj-lt"/>
                        </a:rPr>
                        <a:t>Province</a:t>
                      </a:r>
                      <a:endParaRPr lang="es-AR" sz="2000" dirty="0">
                        <a:effectLst/>
                        <a:latin typeface="+mj-lt"/>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0"/>
                        </a:spcAft>
                      </a:pPr>
                      <a:r>
                        <a:rPr lang="en-US" sz="2000" dirty="0">
                          <a:effectLst/>
                          <a:latin typeface="+mj-lt"/>
                        </a:rPr>
                        <a:t>Number of plants</a:t>
                      </a:r>
                      <a:endParaRPr lang="es-AR" sz="2000" dirty="0">
                        <a:effectLst/>
                        <a:latin typeface="+mj-lt"/>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0"/>
                        </a:spcAft>
                      </a:pPr>
                      <a:r>
                        <a:rPr lang="en-US" sz="2000" dirty="0">
                          <a:effectLst/>
                          <a:latin typeface="+mj-lt"/>
                        </a:rPr>
                        <a:t>Capacity (tons)</a:t>
                      </a:r>
                      <a:endParaRPr lang="es-AR" sz="2000" dirty="0">
                        <a:effectLst/>
                        <a:latin typeface="+mj-lt"/>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0"/>
                        </a:spcAft>
                      </a:pPr>
                      <a:r>
                        <a:rPr lang="en-US" sz="2000" dirty="0">
                          <a:effectLst/>
                          <a:latin typeface="+mj-lt"/>
                        </a:rPr>
                        <a:t>Percentage of capacity</a:t>
                      </a:r>
                      <a:endParaRPr lang="es-AR" sz="2000" dirty="0">
                        <a:effectLst/>
                        <a:latin typeface="+mj-lt"/>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293351080"/>
                  </a:ext>
                </a:extLst>
              </a:tr>
              <a:tr h="557077">
                <a:tc>
                  <a:txBody>
                    <a:bodyPr/>
                    <a:lstStyle/>
                    <a:p>
                      <a:pPr algn="just">
                        <a:lnSpc>
                          <a:spcPct val="107000"/>
                        </a:lnSpc>
                        <a:spcAft>
                          <a:spcPts val="0"/>
                        </a:spcAft>
                      </a:pPr>
                      <a:r>
                        <a:rPr lang="es-AR" sz="2000">
                          <a:effectLst/>
                          <a:latin typeface="+mj-lt"/>
                        </a:rPr>
                        <a:t>Buenos Aires</a:t>
                      </a:r>
                      <a:endParaRPr lang="es-AR" sz="2000">
                        <a:effectLst/>
                        <a:latin typeface="+mj-lt"/>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0"/>
                        </a:spcAft>
                      </a:pPr>
                      <a:r>
                        <a:rPr lang="es-AR" sz="2000">
                          <a:effectLst/>
                          <a:latin typeface="+mj-lt"/>
                        </a:rPr>
                        <a:t>11</a:t>
                      </a:r>
                      <a:endParaRPr lang="es-AR" sz="2000">
                        <a:effectLst/>
                        <a:latin typeface="+mj-lt"/>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0"/>
                        </a:spcAft>
                      </a:pPr>
                      <a:r>
                        <a:rPr lang="es-AR" sz="2000" smtClean="0">
                          <a:effectLst/>
                          <a:latin typeface="+mj-lt"/>
                        </a:rPr>
                        <a:t>391,600</a:t>
                      </a:r>
                      <a:endParaRPr lang="es-AR" sz="2000" dirty="0">
                        <a:effectLst/>
                        <a:latin typeface="+mj-lt"/>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0"/>
                        </a:spcAft>
                      </a:pPr>
                      <a:r>
                        <a:rPr lang="es-AR" sz="2000">
                          <a:effectLst/>
                          <a:latin typeface="+mj-lt"/>
                        </a:rPr>
                        <a:t>8.6%</a:t>
                      </a:r>
                      <a:endParaRPr lang="es-AR" sz="2000">
                        <a:effectLst/>
                        <a:latin typeface="+mj-lt"/>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65134240"/>
                  </a:ext>
                </a:extLst>
              </a:tr>
              <a:tr h="348174">
                <a:tc>
                  <a:txBody>
                    <a:bodyPr/>
                    <a:lstStyle/>
                    <a:p>
                      <a:pPr algn="just">
                        <a:lnSpc>
                          <a:spcPct val="107000"/>
                        </a:lnSpc>
                        <a:spcAft>
                          <a:spcPts val="0"/>
                        </a:spcAft>
                      </a:pPr>
                      <a:r>
                        <a:rPr lang="es-AR" sz="2000">
                          <a:effectLst/>
                          <a:latin typeface="+mj-lt"/>
                        </a:rPr>
                        <a:t>Santa Fe</a:t>
                      </a:r>
                      <a:endParaRPr lang="es-AR" sz="2000">
                        <a:effectLst/>
                        <a:latin typeface="+mj-lt"/>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0"/>
                        </a:spcAft>
                      </a:pPr>
                      <a:r>
                        <a:rPr lang="es-AR" sz="2000">
                          <a:effectLst/>
                          <a:latin typeface="+mj-lt"/>
                        </a:rPr>
                        <a:t>18</a:t>
                      </a:r>
                      <a:endParaRPr lang="es-AR" sz="2000">
                        <a:effectLst/>
                        <a:latin typeface="+mj-lt"/>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0"/>
                        </a:spcAft>
                      </a:pPr>
                      <a:r>
                        <a:rPr lang="es-AR" sz="2000" smtClean="0">
                          <a:effectLst/>
                          <a:latin typeface="+mj-lt"/>
                        </a:rPr>
                        <a:t>3,618,200</a:t>
                      </a:r>
                      <a:endParaRPr lang="es-AR" sz="2000" dirty="0">
                        <a:effectLst/>
                        <a:latin typeface="+mj-lt"/>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0"/>
                        </a:spcAft>
                      </a:pPr>
                      <a:r>
                        <a:rPr lang="es-AR" sz="2000">
                          <a:effectLst/>
                          <a:latin typeface="+mj-lt"/>
                        </a:rPr>
                        <a:t>79.3%</a:t>
                      </a:r>
                      <a:endParaRPr lang="es-AR" sz="2000">
                        <a:effectLst/>
                        <a:latin typeface="+mj-lt"/>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120195329"/>
                  </a:ext>
                </a:extLst>
              </a:tr>
              <a:tr h="348174">
                <a:tc>
                  <a:txBody>
                    <a:bodyPr/>
                    <a:lstStyle/>
                    <a:p>
                      <a:pPr algn="just">
                        <a:lnSpc>
                          <a:spcPct val="107000"/>
                        </a:lnSpc>
                        <a:spcAft>
                          <a:spcPts val="0"/>
                        </a:spcAft>
                      </a:pPr>
                      <a:r>
                        <a:rPr lang="es-AR" sz="2000">
                          <a:effectLst/>
                          <a:latin typeface="+mj-lt"/>
                        </a:rPr>
                        <a:t>Entre Ríos</a:t>
                      </a:r>
                      <a:endParaRPr lang="es-AR" sz="2000">
                        <a:effectLst/>
                        <a:latin typeface="+mj-lt"/>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0"/>
                        </a:spcAft>
                      </a:pPr>
                      <a:r>
                        <a:rPr lang="es-AR" sz="2000">
                          <a:effectLst/>
                          <a:latin typeface="+mj-lt"/>
                        </a:rPr>
                        <a:t>3</a:t>
                      </a:r>
                      <a:endParaRPr lang="es-AR" sz="2000">
                        <a:effectLst/>
                        <a:latin typeface="+mj-lt"/>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0"/>
                        </a:spcAft>
                      </a:pPr>
                      <a:r>
                        <a:rPr lang="es-AR" sz="2000" smtClean="0">
                          <a:effectLst/>
                          <a:latin typeface="+mj-lt"/>
                        </a:rPr>
                        <a:t>75,089</a:t>
                      </a:r>
                      <a:endParaRPr lang="es-AR" sz="2000" dirty="0">
                        <a:effectLst/>
                        <a:latin typeface="+mj-lt"/>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0"/>
                        </a:spcAft>
                      </a:pPr>
                      <a:r>
                        <a:rPr lang="es-AR" sz="2000">
                          <a:effectLst/>
                          <a:latin typeface="+mj-lt"/>
                        </a:rPr>
                        <a:t>1.6%</a:t>
                      </a:r>
                      <a:endParaRPr lang="es-AR" sz="2000">
                        <a:effectLst/>
                        <a:latin typeface="+mj-lt"/>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611987625"/>
                  </a:ext>
                </a:extLst>
              </a:tr>
              <a:tr h="348174">
                <a:tc>
                  <a:txBody>
                    <a:bodyPr/>
                    <a:lstStyle/>
                    <a:p>
                      <a:pPr algn="just">
                        <a:lnSpc>
                          <a:spcPct val="107000"/>
                        </a:lnSpc>
                        <a:spcAft>
                          <a:spcPts val="0"/>
                        </a:spcAft>
                      </a:pPr>
                      <a:r>
                        <a:rPr lang="es-AR" sz="2000" dirty="0">
                          <a:effectLst/>
                          <a:latin typeface="+mj-lt"/>
                        </a:rPr>
                        <a:t>San Luis</a:t>
                      </a:r>
                      <a:endParaRPr lang="es-AR" sz="2000" dirty="0">
                        <a:effectLst/>
                        <a:latin typeface="+mj-lt"/>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0"/>
                        </a:spcAft>
                      </a:pPr>
                      <a:r>
                        <a:rPr lang="es-AR" sz="2000">
                          <a:effectLst/>
                          <a:latin typeface="+mj-lt"/>
                        </a:rPr>
                        <a:t>1</a:t>
                      </a:r>
                      <a:endParaRPr lang="es-AR" sz="2000">
                        <a:effectLst/>
                        <a:latin typeface="+mj-lt"/>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0"/>
                        </a:spcAft>
                      </a:pPr>
                      <a:r>
                        <a:rPr lang="es-AR" sz="2000" smtClean="0">
                          <a:effectLst/>
                          <a:latin typeface="+mj-lt"/>
                        </a:rPr>
                        <a:t>96,000</a:t>
                      </a:r>
                      <a:endParaRPr lang="es-AR" sz="2000" dirty="0">
                        <a:effectLst/>
                        <a:latin typeface="+mj-lt"/>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0"/>
                        </a:spcAft>
                      </a:pPr>
                      <a:r>
                        <a:rPr lang="es-AR" sz="2000" dirty="0">
                          <a:effectLst/>
                          <a:latin typeface="+mj-lt"/>
                        </a:rPr>
                        <a:t>2.1%</a:t>
                      </a:r>
                      <a:endParaRPr lang="es-AR" sz="2000" dirty="0">
                        <a:effectLst/>
                        <a:latin typeface="+mj-lt"/>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959600449"/>
                  </a:ext>
                </a:extLst>
              </a:tr>
              <a:tr h="487443">
                <a:tc>
                  <a:txBody>
                    <a:bodyPr/>
                    <a:lstStyle/>
                    <a:p>
                      <a:pPr algn="just">
                        <a:lnSpc>
                          <a:spcPct val="107000"/>
                        </a:lnSpc>
                        <a:spcAft>
                          <a:spcPts val="0"/>
                        </a:spcAft>
                      </a:pPr>
                      <a:r>
                        <a:rPr lang="es-AR" sz="2000">
                          <a:effectLst/>
                          <a:latin typeface="+mj-lt"/>
                        </a:rPr>
                        <a:t>La Pampa</a:t>
                      </a:r>
                      <a:endParaRPr lang="es-AR" sz="2000">
                        <a:effectLst/>
                        <a:latin typeface="+mj-lt"/>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0"/>
                        </a:spcAft>
                      </a:pPr>
                      <a:r>
                        <a:rPr lang="es-AR" sz="2000">
                          <a:effectLst/>
                          <a:latin typeface="+mj-lt"/>
                        </a:rPr>
                        <a:t>2</a:t>
                      </a:r>
                      <a:endParaRPr lang="es-AR" sz="2000">
                        <a:effectLst/>
                        <a:latin typeface="+mj-lt"/>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0"/>
                        </a:spcAft>
                      </a:pPr>
                      <a:r>
                        <a:rPr lang="es-AR" sz="2000" smtClean="0">
                          <a:effectLst/>
                          <a:latin typeface="+mj-lt"/>
                        </a:rPr>
                        <a:t>100,000</a:t>
                      </a:r>
                      <a:endParaRPr lang="es-AR" sz="2000" dirty="0">
                        <a:effectLst/>
                        <a:latin typeface="+mj-lt"/>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0"/>
                        </a:spcAft>
                      </a:pPr>
                      <a:r>
                        <a:rPr lang="es-AR" sz="2000">
                          <a:effectLst/>
                          <a:latin typeface="+mj-lt"/>
                        </a:rPr>
                        <a:t>2.2%</a:t>
                      </a:r>
                      <a:endParaRPr lang="es-AR" sz="2000">
                        <a:effectLst/>
                        <a:latin typeface="+mj-lt"/>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390788112"/>
                  </a:ext>
                </a:extLst>
              </a:tr>
              <a:tr h="487443">
                <a:tc>
                  <a:txBody>
                    <a:bodyPr/>
                    <a:lstStyle/>
                    <a:p>
                      <a:pPr algn="just">
                        <a:lnSpc>
                          <a:spcPct val="107000"/>
                        </a:lnSpc>
                        <a:spcAft>
                          <a:spcPts val="0"/>
                        </a:spcAft>
                      </a:pPr>
                      <a:r>
                        <a:rPr lang="es-AR" sz="2000">
                          <a:effectLst/>
                          <a:latin typeface="+mj-lt"/>
                        </a:rPr>
                        <a:t>Neuquén</a:t>
                      </a:r>
                      <a:endParaRPr lang="es-AR" sz="2000">
                        <a:effectLst/>
                        <a:latin typeface="+mj-lt"/>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0"/>
                        </a:spcAft>
                      </a:pPr>
                      <a:r>
                        <a:rPr lang="es-AR" sz="2000">
                          <a:effectLst/>
                          <a:latin typeface="+mj-lt"/>
                        </a:rPr>
                        <a:t>1</a:t>
                      </a:r>
                      <a:endParaRPr lang="es-AR" sz="2000">
                        <a:effectLst/>
                        <a:latin typeface="+mj-lt"/>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0"/>
                        </a:spcAft>
                      </a:pPr>
                      <a:r>
                        <a:rPr lang="es-AR" sz="2000" smtClean="0">
                          <a:effectLst/>
                          <a:latin typeface="+mj-lt"/>
                        </a:rPr>
                        <a:t>80,000</a:t>
                      </a:r>
                      <a:endParaRPr lang="es-AR" sz="2000" dirty="0">
                        <a:effectLst/>
                        <a:latin typeface="+mj-lt"/>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0"/>
                        </a:spcAft>
                      </a:pPr>
                      <a:r>
                        <a:rPr lang="es-AR" sz="2000">
                          <a:effectLst/>
                          <a:latin typeface="+mj-lt"/>
                        </a:rPr>
                        <a:t>1.8%</a:t>
                      </a:r>
                      <a:endParaRPr lang="es-AR" sz="2000">
                        <a:effectLst/>
                        <a:latin typeface="+mj-lt"/>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64008579"/>
                  </a:ext>
                </a:extLst>
              </a:tr>
              <a:tr h="696347">
                <a:tc>
                  <a:txBody>
                    <a:bodyPr/>
                    <a:lstStyle/>
                    <a:p>
                      <a:pPr algn="just">
                        <a:lnSpc>
                          <a:spcPct val="107000"/>
                        </a:lnSpc>
                        <a:spcAft>
                          <a:spcPts val="0"/>
                        </a:spcAft>
                      </a:pPr>
                      <a:r>
                        <a:rPr lang="es-AR" sz="2000">
                          <a:effectLst/>
                          <a:latin typeface="+mj-lt"/>
                        </a:rPr>
                        <a:t>Santiago del Estero</a:t>
                      </a:r>
                      <a:endParaRPr lang="es-AR" sz="2000">
                        <a:effectLst/>
                        <a:latin typeface="+mj-lt"/>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0"/>
                        </a:spcAft>
                      </a:pPr>
                      <a:r>
                        <a:rPr lang="es-AR" sz="2000">
                          <a:effectLst/>
                          <a:latin typeface="+mj-lt"/>
                        </a:rPr>
                        <a:t>1</a:t>
                      </a:r>
                      <a:endParaRPr lang="es-AR" sz="2000">
                        <a:effectLst/>
                        <a:latin typeface="+mj-lt"/>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0"/>
                        </a:spcAft>
                      </a:pPr>
                      <a:r>
                        <a:rPr lang="es-AR" sz="2000" smtClean="0">
                          <a:effectLst/>
                          <a:latin typeface="+mj-lt"/>
                        </a:rPr>
                        <a:t>200,000</a:t>
                      </a:r>
                      <a:endParaRPr lang="es-AR" sz="2000" dirty="0">
                        <a:effectLst/>
                        <a:latin typeface="+mj-lt"/>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0"/>
                        </a:spcAft>
                      </a:pPr>
                      <a:r>
                        <a:rPr lang="es-AR" sz="2000">
                          <a:effectLst/>
                          <a:latin typeface="+mj-lt"/>
                        </a:rPr>
                        <a:t>4.4%</a:t>
                      </a:r>
                      <a:endParaRPr lang="es-AR" sz="2000">
                        <a:effectLst/>
                        <a:latin typeface="+mj-lt"/>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656504588"/>
                  </a:ext>
                </a:extLst>
              </a:tr>
              <a:tr h="208904">
                <a:tc>
                  <a:txBody>
                    <a:bodyPr/>
                    <a:lstStyle/>
                    <a:p>
                      <a:pPr algn="just">
                        <a:lnSpc>
                          <a:spcPct val="107000"/>
                        </a:lnSpc>
                        <a:spcAft>
                          <a:spcPts val="0"/>
                        </a:spcAft>
                      </a:pPr>
                      <a:r>
                        <a:rPr lang="es-AR" sz="2000" dirty="0">
                          <a:effectLst/>
                          <a:latin typeface="+mj-lt"/>
                        </a:rPr>
                        <a:t>Total</a:t>
                      </a:r>
                      <a:endParaRPr lang="es-AR" sz="2000" dirty="0">
                        <a:effectLst/>
                        <a:latin typeface="+mj-lt"/>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0"/>
                        </a:spcAft>
                      </a:pPr>
                      <a:r>
                        <a:rPr lang="es-AR" sz="2000">
                          <a:effectLst/>
                          <a:latin typeface="+mj-lt"/>
                        </a:rPr>
                        <a:t>37</a:t>
                      </a:r>
                      <a:endParaRPr lang="es-AR" sz="2000">
                        <a:effectLst/>
                        <a:latin typeface="+mj-lt"/>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0"/>
                        </a:spcAft>
                      </a:pPr>
                      <a:r>
                        <a:rPr lang="es-AR" sz="2000" smtClean="0">
                          <a:effectLst/>
                          <a:latin typeface="+mj-lt"/>
                        </a:rPr>
                        <a:t>4,560,889</a:t>
                      </a:r>
                      <a:endParaRPr lang="es-AR" sz="2000" dirty="0">
                        <a:effectLst/>
                        <a:latin typeface="+mj-lt"/>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0"/>
                        </a:spcAft>
                      </a:pPr>
                      <a:r>
                        <a:rPr lang="es-AR" sz="2000" dirty="0">
                          <a:effectLst/>
                          <a:latin typeface="+mj-lt"/>
                        </a:rPr>
                        <a:t>100.0%</a:t>
                      </a:r>
                      <a:endParaRPr lang="es-AR" sz="2000" dirty="0">
                        <a:effectLst/>
                        <a:latin typeface="+mj-lt"/>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836029204"/>
                  </a:ext>
                </a:extLst>
              </a:tr>
            </a:tbl>
          </a:graphicData>
        </a:graphic>
      </p:graphicFrame>
      <p:sp>
        <p:nvSpPr>
          <p:cNvPr id="10" name="Rectángulo 9"/>
          <p:cNvSpPr/>
          <p:nvPr/>
        </p:nvSpPr>
        <p:spPr>
          <a:xfrm>
            <a:off x="467544" y="3068960"/>
            <a:ext cx="8280920" cy="360040"/>
          </a:xfrm>
          <a:prstGeom prst="rect">
            <a:avLst/>
          </a:prstGeom>
          <a:noFill/>
          <a:ln cap="rnd">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305208480"/>
      </p:ext>
    </p:extLst>
  </p:cSld>
  <p:clrMapOvr>
    <a:masterClrMapping/>
  </p:clrMapOvr>
  <p:transition spd="slow">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www.unc.edu.ar/novedades/logo_un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050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a:off x="539552" y="6155429"/>
            <a:ext cx="770485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273050" indent="-27305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marL="0" indent="0">
              <a:buNone/>
            </a:pPr>
            <a:r>
              <a:rPr lang="en-US" sz="1800" dirty="0"/>
              <a:t>Source: own calculations based on data from the Ministry of Energy of the Nation.</a:t>
            </a:r>
            <a:endParaRPr lang="es-AR" sz="1800" dirty="0"/>
          </a:p>
        </p:txBody>
      </p:sp>
      <p:graphicFrame>
        <p:nvGraphicFramePr>
          <p:cNvPr id="9" name="Gráfico 8"/>
          <p:cNvGraphicFramePr>
            <a:graphicFrameLocks/>
          </p:cNvGraphicFramePr>
          <p:nvPr>
            <p:extLst>
              <p:ext uri="{D42A27DB-BD31-4B8C-83A1-F6EECF244321}">
                <p14:modId xmlns:p14="http://schemas.microsoft.com/office/powerpoint/2010/main" val="2689029843"/>
              </p:ext>
            </p:extLst>
          </p:nvPr>
        </p:nvGraphicFramePr>
        <p:xfrm>
          <a:off x="539552" y="1484784"/>
          <a:ext cx="8064896" cy="4536504"/>
        </p:xfrm>
        <a:graphic>
          <a:graphicData uri="http://schemas.openxmlformats.org/drawingml/2006/chart">
            <c:chart xmlns:c="http://schemas.openxmlformats.org/drawingml/2006/chart" xmlns:r="http://schemas.openxmlformats.org/officeDocument/2006/relationships" r:id="rId3"/>
          </a:graphicData>
        </a:graphic>
      </p:graphicFrame>
      <p:sp>
        <p:nvSpPr>
          <p:cNvPr id="10" name="8 Rectángulo redondeado"/>
          <p:cNvSpPr/>
          <p:nvPr/>
        </p:nvSpPr>
        <p:spPr>
          <a:xfrm>
            <a:off x="2267744" y="620713"/>
            <a:ext cx="6377780" cy="648047"/>
          </a:xfrm>
          <a:prstGeom prst="round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eaLnBrk="1" hangingPunct="1">
              <a:defRPr/>
            </a:pPr>
            <a:r>
              <a:rPr lang="en-US" sz="2000" b="1" dirty="0">
                <a:solidFill>
                  <a:schemeClr val="accent1">
                    <a:lumMod val="75000"/>
                  </a:schemeClr>
                </a:solidFill>
                <a:latin typeface="+mj-lt"/>
              </a:rPr>
              <a:t>ARGENTINA. Figure N° 8: Evolution effective retention rate. July 2004 - September 2016</a:t>
            </a:r>
            <a:endParaRPr lang="es-ES" sz="2000" b="1" dirty="0">
              <a:solidFill>
                <a:schemeClr val="accent1">
                  <a:lumMod val="75000"/>
                </a:schemeClr>
              </a:solidFill>
              <a:latin typeface="+mj-lt"/>
            </a:endParaRPr>
          </a:p>
        </p:txBody>
      </p:sp>
    </p:spTree>
    <p:extLst>
      <p:ext uri="{BB962C8B-B14F-4D97-AF65-F5344CB8AC3E}">
        <p14:creationId xmlns:p14="http://schemas.microsoft.com/office/powerpoint/2010/main" val="897242337"/>
      </p:ext>
    </p:extLst>
  </p:cSld>
  <p:clrMapOvr>
    <a:masterClrMapping/>
  </p:clrMapOvr>
  <p:transition spd="slow">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unc.edu.ar/novedades/logo_un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050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5"/>
          <p:cNvSpPr>
            <a:spLocks noChangeArrowheads="1"/>
          </p:cNvSpPr>
          <p:nvPr/>
        </p:nvSpPr>
        <p:spPr bwMode="auto">
          <a:xfrm>
            <a:off x="627062" y="5605522"/>
            <a:ext cx="7889875"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marL="273050" indent="-27305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marL="0" indent="0">
              <a:buNone/>
            </a:pPr>
            <a:r>
              <a:rPr lang="en-US" sz="1600" dirty="0"/>
              <a:t>Source: Prepared based on data from INDEC.</a:t>
            </a:r>
            <a:endParaRPr lang="es-AR" sz="1600" dirty="0"/>
          </a:p>
          <a:p>
            <a:pPr algn="ctr">
              <a:spcBef>
                <a:spcPct val="0"/>
              </a:spcBef>
              <a:buClrTx/>
              <a:buSzTx/>
              <a:buFontTx/>
              <a:buNone/>
            </a:pPr>
            <a:r>
              <a:rPr lang="es-AR" altLang="es-AR" sz="1000" i="1" dirty="0" smtClean="0">
                <a:latin typeface="Times New Roman" panose="02020603050405020304" pitchFamily="18" charset="0"/>
                <a:ea typeface="Calibri" panose="020F0502020204030204" pitchFamily="34" charset="0"/>
                <a:cs typeface="Times New Roman" panose="02020603050405020304" pitchFamily="18" charset="0"/>
              </a:rPr>
              <a:t>.</a:t>
            </a:r>
            <a:endParaRPr lang="es-AR" altLang="es-AR" sz="1000" i="1"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9" name="8 Rectángulo redondeado"/>
          <p:cNvSpPr/>
          <p:nvPr/>
        </p:nvSpPr>
        <p:spPr>
          <a:xfrm>
            <a:off x="2267744" y="620713"/>
            <a:ext cx="6377780" cy="648047"/>
          </a:xfrm>
          <a:prstGeom prst="round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eaLnBrk="1" hangingPunct="1">
              <a:defRPr/>
            </a:pPr>
            <a:r>
              <a:rPr lang="en-US" sz="2000" b="1" dirty="0" smtClean="0">
                <a:solidFill>
                  <a:schemeClr val="accent1">
                    <a:lumMod val="75000"/>
                  </a:schemeClr>
                </a:solidFill>
                <a:latin typeface="+mj-lt"/>
              </a:rPr>
              <a:t>ARGENTINA. Figure </a:t>
            </a:r>
            <a:r>
              <a:rPr lang="en-US" sz="2000" b="1" dirty="0">
                <a:solidFill>
                  <a:schemeClr val="accent1">
                    <a:lumMod val="75000"/>
                  </a:schemeClr>
                </a:solidFill>
                <a:latin typeface="+mj-lt"/>
              </a:rPr>
              <a:t>N° 9: Evolution of tons of biodiesel exported tons. Period 2008-2015</a:t>
            </a:r>
            <a:endParaRPr lang="es-ES" sz="2000" b="1" dirty="0">
              <a:solidFill>
                <a:schemeClr val="accent1">
                  <a:lumMod val="75000"/>
                </a:schemeClr>
              </a:solidFill>
              <a:latin typeface="+mj-lt"/>
            </a:endParaRPr>
          </a:p>
        </p:txBody>
      </p:sp>
      <p:sp>
        <p:nvSpPr>
          <p:cNvPr id="15365"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marL="273050" indent="-27305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endParaRPr lang="es-AR" altLang="es-AR" sz="1800">
              <a:latin typeface="Arial" panose="020B0604020202020204" pitchFamily="34" charset="0"/>
            </a:endParaRPr>
          </a:p>
        </p:txBody>
      </p:sp>
      <p:graphicFrame>
        <p:nvGraphicFramePr>
          <p:cNvPr id="8" name="Gráfico 7"/>
          <p:cNvGraphicFramePr>
            <a:graphicFrameLocks/>
          </p:cNvGraphicFramePr>
          <p:nvPr>
            <p:extLst>
              <p:ext uri="{D42A27DB-BD31-4B8C-83A1-F6EECF244321}">
                <p14:modId xmlns:p14="http://schemas.microsoft.com/office/powerpoint/2010/main" val="191115874"/>
              </p:ext>
            </p:extLst>
          </p:nvPr>
        </p:nvGraphicFramePr>
        <p:xfrm>
          <a:off x="827584" y="1551978"/>
          <a:ext cx="7272808" cy="4032448"/>
        </p:xfrm>
        <a:graphic>
          <a:graphicData uri="http://schemas.openxmlformats.org/drawingml/2006/chart">
            <c:chart xmlns:c="http://schemas.openxmlformats.org/drawingml/2006/chart" xmlns:r="http://schemas.openxmlformats.org/officeDocument/2006/relationships" r:id="rId3"/>
          </a:graphicData>
        </a:graphic>
      </p:graphicFrame>
      <p:sp>
        <p:nvSpPr>
          <p:cNvPr id="2" name="Rectángulo 1"/>
          <p:cNvSpPr/>
          <p:nvPr/>
        </p:nvSpPr>
        <p:spPr>
          <a:xfrm>
            <a:off x="627062" y="6003219"/>
            <a:ext cx="7689354" cy="646331"/>
          </a:xfrm>
          <a:prstGeom prst="rect">
            <a:avLst/>
          </a:prstGeom>
        </p:spPr>
        <p:txBody>
          <a:bodyPr wrap="square">
            <a:spAutoFit/>
          </a:bodyPr>
          <a:lstStyle/>
          <a:p>
            <a:r>
              <a:rPr lang="es-AR" dirty="0"/>
              <a:t>A </a:t>
            </a:r>
            <a:r>
              <a:rPr lang="es-AR" dirty="0" err="1"/>
              <a:t>significant</a:t>
            </a:r>
            <a:r>
              <a:rPr lang="es-AR" dirty="0"/>
              <a:t> </a:t>
            </a:r>
            <a:r>
              <a:rPr lang="es-AR" b="1" dirty="0" err="1"/>
              <a:t>recovery</a:t>
            </a:r>
            <a:r>
              <a:rPr lang="es-AR" dirty="0"/>
              <a:t> in </a:t>
            </a:r>
            <a:r>
              <a:rPr lang="es-AR" dirty="0" err="1"/>
              <a:t>exports</a:t>
            </a:r>
            <a:r>
              <a:rPr lang="es-AR" dirty="0"/>
              <a:t> </a:t>
            </a:r>
            <a:r>
              <a:rPr lang="es-AR" dirty="0" err="1"/>
              <a:t>is</a:t>
            </a:r>
            <a:r>
              <a:rPr lang="es-AR" dirty="0"/>
              <a:t> </a:t>
            </a:r>
            <a:r>
              <a:rPr lang="es-AR" dirty="0" err="1"/>
              <a:t>expected</a:t>
            </a:r>
            <a:r>
              <a:rPr lang="es-AR" dirty="0"/>
              <a:t> in 2016, as a </a:t>
            </a:r>
            <a:r>
              <a:rPr lang="es-AR" dirty="0" err="1"/>
              <a:t>result</a:t>
            </a:r>
            <a:r>
              <a:rPr lang="es-AR" dirty="0"/>
              <a:t> of </a:t>
            </a:r>
            <a:r>
              <a:rPr lang="es-AR" dirty="0" err="1"/>
              <a:t>exports</a:t>
            </a:r>
            <a:r>
              <a:rPr lang="es-AR" dirty="0"/>
              <a:t> to </a:t>
            </a:r>
            <a:r>
              <a:rPr lang="es-AR" dirty="0" err="1"/>
              <a:t>the</a:t>
            </a:r>
            <a:r>
              <a:rPr lang="es-AR" dirty="0"/>
              <a:t> </a:t>
            </a:r>
            <a:r>
              <a:rPr lang="es-AR" dirty="0" smtClean="0"/>
              <a:t>US.</a:t>
            </a:r>
            <a:endParaRPr lang="es-AR" dirty="0"/>
          </a:p>
        </p:txBody>
      </p:sp>
    </p:spTree>
    <p:extLst>
      <p:ext uri="{BB962C8B-B14F-4D97-AF65-F5344CB8AC3E}">
        <p14:creationId xmlns:p14="http://schemas.microsoft.com/office/powerpoint/2010/main" val="411652887"/>
      </p:ext>
    </p:extLst>
  </p:cSld>
  <p:clrMapOvr>
    <a:masterClrMapping/>
  </p:clrMapOvr>
  <p:transition spd="slow">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unc.edu.ar/novedades/logo_un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050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5"/>
          <p:cNvSpPr>
            <a:spLocks noChangeArrowheads="1"/>
          </p:cNvSpPr>
          <p:nvPr/>
        </p:nvSpPr>
        <p:spPr bwMode="auto">
          <a:xfrm>
            <a:off x="694613" y="5961910"/>
            <a:ext cx="7889875" cy="538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273050" indent="-27305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marL="0" indent="0">
              <a:buNone/>
            </a:pPr>
            <a:r>
              <a:rPr lang="en-US" sz="1800" dirty="0"/>
              <a:t>Source: Prepared based on data from </a:t>
            </a:r>
            <a:r>
              <a:rPr lang="en-US" sz="1800" dirty="0" smtClean="0"/>
              <a:t>AFIP.</a:t>
            </a:r>
            <a:endParaRPr lang="es-AR" sz="1800" dirty="0"/>
          </a:p>
          <a:p>
            <a:pPr algn="ctr">
              <a:spcBef>
                <a:spcPct val="0"/>
              </a:spcBef>
              <a:buClrTx/>
              <a:buSzTx/>
              <a:buFontTx/>
              <a:buNone/>
            </a:pPr>
            <a:r>
              <a:rPr lang="es-AR" altLang="es-AR" sz="1050" i="1" dirty="0" smtClean="0">
                <a:latin typeface="Times New Roman" panose="02020603050405020304" pitchFamily="18" charset="0"/>
                <a:ea typeface="Calibri" panose="020F0502020204030204" pitchFamily="34" charset="0"/>
                <a:cs typeface="Times New Roman" panose="02020603050405020304" pitchFamily="18" charset="0"/>
              </a:rPr>
              <a:t>.</a:t>
            </a:r>
            <a:endParaRPr lang="es-AR" altLang="es-AR" sz="1050" i="1"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9" name="8 Rectángulo redondeado"/>
          <p:cNvSpPr/>
          <p:nvPr/>
        </p:nvSpPr>
        <p:spPr>
          <a:xfrm>
            <a:off x="2267744" y="620713"/>
            <a:ext cx="6377780" cy="648047"/>
          </a:xfrm>
          <a:prstGeom prst="round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eaLnBrk="1" hangingPunct="1">
              <a:defRPr/>
            </a:pPr>
            <a:r>
              <a:rPr lang="fr-FR" sz="2000" b="1" dirty="0" smtClean="0">
                <a:solidFill>
                  <a:schemeClr val="accent1">
                    <a:lumMod val="75000"/>
                  </a:schemeClr>
                </a:solidFill>
                <a:latin typeface="+mj-lt"/>
              </a:rPr>
              <a:t>ARGENTINA. Main </a:t>
            </a:r>
            <a:r>
              <a:rPr lang="fr-FR" sz="2000" b="1" dirty="0">
                <a:solidFill>
                  <a:schemeClr val="accent1">
                    <a:lumMod val="75000"/>
                  </a:schemeClr>
                </a:solidFill>
                <a:latin typeface="+mj-lt"/>
              </a:rPr>
              <a:t>export destinations participation in </a:t>
            </a:r>
            <a:r>
              <a:rPr lang="fr-FR" sz="2000" b="1" dirty="0" smtClean="0">
                <a:solidFill>
                  <a:schemeClr val="accent1">
                    <a:lumMod val="75000"/>
                  </a:schemeClr>
                </a:solidFill>
                <a:latin typeface="+mj-lt"/>
              </a:rPr>
              <a:t>quantities</a:t>
            </a:r>
            <a:endParaRPr lang="es-ES" sz="2000" b="1" dirty="0">
              <a:solidFill>
                <a:schemeClr val="accent1">
                  <a:lumMod val="75000"/>
                </a:schemeClr>
              </a:solidFill>
              <a:latin typeface="+mj-lt"/>
            </a:endParaRPr>
          </a:p>
        </p:txBody>
      </p:sp>
      <p:sp>
        <p:nvSpPr>
          <p:cNvPr id="15365"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marL="273050" indent="-27305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endParaRPr lang="es-AR" altLang="es-AR" sz="1800">
              <a:latin typeface="Arial" panose="020B0604020202020204" pitchFamily="34" charset="0"/>
            </a:endParaRPr>
          </a:p>
        </p:txBody>
      </p:sp>
      <p:graphicFrame>
        <p:nvGraphicFramePr>
          <p:cNvPr id="2" name="Tabla 1"/>
          <p:cNvGraphicFramePr>
            <a:graphicFrameLocks noGrp="1"/>
          </p:cNvGraphicFramePr>
          <p:nvPr>
            <p:extLst/>
          </p:nvPr>
        </p:nvGraphicFramePr>
        <p:xfrm>
          <a:off x="539555" y="1716474"/>
          <a:ext cx="7664391" cy="3192924"/>
        </p:xfrm>
        <a:graphic>
          <a:graphicData uri="http://schemas.openxmlformats.org/drawingml/2006/table">
            <a:tbl>
              <a:tblPr firstRow="1" firstCol="1" bandRow="1">
                <a:tableStyleId>{5C22544A-7EE6-4342-B048-85BDC9FD1C3A}</a:tableStyleId>
              </a:tblPr>
              <a:tblGrid>
                <a:gridCol w="1440157">
                  <a:extLst>
                    <a:ext uri="{9D8B030D-6E8A-4147-A177-3AD203B41FA5}">
                      <a16:colId xmlns:a16="http://schemas.microsoft.com/office/drawing/2014/main" val="2833813497"/>
                    </a:ext>
                  </a:extLst>
                </a:gridCol>
                <a:gridCol w="1008112">
                  <a:extLst>
                    <a:ext uri="{9D8B030D-6E8A-4147-A177-3AD203B41FA5}">
                      <a16:colId xmlns:a16="http://schemas.microsoft.com/office/drawing/2014/main" val="2798545650"/>
                    </a:ext>
                  </a:extLst>
                </a:gridCol>
                <a:gridCol w="936104">
                  <a:extLst>
                    <a:ext uri="{9D8B030D-6E8A-4147-A177-3AD203B41FA5}">
                      <a16:colId xmlns:a16="http://schemas.microsoft.com/office/drawing/2014/main" val="1367265304"/>
                    </a:ext>
                  </a:extLst>
                </a:gridCol>
                <a:gridCol w="995279">
                  <a:extLst>
                    <a:ext uri="{9D8B030D-6E8A-4147-A177-3AD203B41FA5}">
                      <a16:colId xmlns:a16="http://schemas.microsoft.com/office/drawing/2014/main" val="3240351469"/>
                    </a:ext>
                  </a:extLst>
                </a:gridCol>
                <a:gridCol w="1094913">
                  <a:extLst>
                    <a:ext uri="{9D8B030D-6E8A-4147-A177-3AD203B41FA5}">
                      <a16:colId xmlns:a16="http://schemas.microsoft.com/office/drawing/2014/main" val="3867724100"/>
                    </a:ext>
                  </a:extLst>
                </a:gridCol>
                <a:gridCol w="1094913">
                  <a:extLst>
                    <a:ext uri="{9D8B030D-6E8A-4147-A177-3AD203B41FA5}">
                      <a16:colId xmlns:a16="http://schemas.microsoft.com/office/drawing/2014/main" val="876037247"/>
                    </a:ext>
                  </a:extLst>
                </a:gridCol>
                <a:gridCol w="1094913">
                  <a:extLst>
                    <a:ext uri="{9D8B030D-6E8A-4147-A177-3AD203B41FA5}">
                      <a16:colId xmlns:a16="http://schemas.microsoft.com/office/drawing/2014/main" val="1330637545"/>
                    </a:ext>
                  </a:extLst>
                </a:gridCol>
              </a:tblGrid>
              <a:tr h="836094">
                <a:tc>
                  <a:txBody>
                    <a:bodyPr/>
                    <a:lstStyle/>
                    <a:p>
                      <a:pPr algn="just">
                        <a:lnSpc>
                          <a:spcPct val="107000"/>
                        </a:lnSpc>
                        <a:spcAft>
                          <a:spcPts val="0"/>
                        </a:spcAft>
                      </a:pPr>
                      <a:r>
                        <a:rPr lang="es-AR" sz="1800" dirty="0">
                          <a:effectLst/>
                          <a:latin typeface="+mj-lt"/>
                        </a:rPr>
                        <a:t>Top </a:t>
                      </a:r>
                      <a:r>
                        <a:rPr lang="es-AR" sz="1800" dirty="0" err="1">
                          <a:effectLst/>
                          <a:latin typeface="+mj-lt"/>
                        </a:rPr>
                        <a:t>Destinations</a:t>
                      </a:r>
                      <a:endParaRPr lang="es-AR" sz="1600" dirty="0">
                        <a:effectLst/>
                        <a:latin typeface="+mj-lt"/>
                        <a:ea typeface="Calibri" panose="020F0502020204030204" pitchFamily="34" charset="0"/>
                        <a:cs typeface="Times New Roman" panose="02020603050405020304" pitchFamily="18" charset="0"/>
                      </a:endParaRPr>
                    </a:p>
                  </a:txBody>
                  <a:tcPr marL="66675" marR="66675" marT="66675" marB="66675"/>
                </a:tc>
                <a:tc>
                  <a:txBody>
                    <a:bodyPr/>
                    <a:lstStyle/>
                    <a:p>
                      <a:pPr algn="just">
                        <a:lnSpc>
                          <a:spcPct val="107000"/>
                        </a:lnSpc>
                        <a:spcAft>
                          <a:spcPts val="0"/>
                        </a:spcAft>
                      </a:pPr>
                      <a:r>
                        <a:rPr lang="es-AR" sz="1800" dirty="0">
                          <a:effectLst/>
                          <a:latin typeface="+mj-lt"/>
                        </a:rPr>
                        <a:t>2010</a:t>
                      </a:r>
                      <a:endParaRPr lang="es-AR" sz="1600" dirty="0">
                        <a:effectLst/>
                        <a:latin typeface="+mj-lt"/>
                        <a:ea typeface="Calibri" panose="020F0502020204030204" pitchFamily="34" charset="0"/>
                        <a:cs typeface="Times New Roman" panose="02020603050405020304" pitchFamily="18" charset="0"/>
                      </a:endParaRPr>
                    </a:p>
                  </a:txBody>
                  <a:tcPr marL="66675" marR="66675" marT="66675" marB="66675"/>
                </a:tc>
                <a:tc>
                  <a:txBody>
                    <a:bodyPr/>
                    <a:lstStyle/>
                    <a:p>
                      <a:pPr algn="just">
                        <a:lnSpc>
                          <a:spcPct val="107000"/>
                        </a:lnSpc>
                        <a:spcAft>
                          <a:spcPts val="0"/>
                        </a:spcAft>
                      </a:pPr>
                      <a:r>
                        <a:rPr lang="es-AR" sz="1800">
                          <a:effectLst/>
                          <a:latin typeface="+mj-lt"/>
                        </a:rPr>
                        <a:t>2011</a:t>
                      </a:r>
                      <a:endParaRPr lang="es-AR" sz="1600">
                        <a:effectLst/>
                        <a:latin typeface="+mj-lt"/>
                        <a:ea typeface="Calibri" panose="020F0502020204030204" pitchFamily="34" charset="0"/>
                        <a:cs typeface="Times New Roman" panose="02020603050405020304" pitchFamily="18" charset="0"/>
                      </a:endParaRPr>
                    </a:p>
                  </a:txBody>
                  <a:tcPr marL="66675" marR="66675" marT="66675" marB="66675"/>
                </a:tc>
                <a:tc>
                  <a:txBody>
                    <a:bodyPr/>
                    <a:lstStyle/>
                    <a:p>
                      <a:pPr algn="just">
                        <a:lnSpc>
                          <a:spcPct val="107000"/>
                        </a:lnSpc>
                        <a:spcAft>
                          <a:spcPts val="0"/>
                        </a:spcAft>
                      </a:pPr>
                      <a:r>
                        <a:rPr lang="es-AR" sz="1800">
                          <a:effectLst/>
                          <a:latin typeface="+mj-lt"/>
                        </a:rPr>
                        <a:t>2012</a:t>
                      </a:r>
                      <a:endParaRPr lang="es-AR" sz="1600">
                        <a:effectLst/>
                        <a:latin typeface="+mj-lt"/>
                        <a:ea typeface="Calibri" panose="020F0502020204030204" pitchFamily="34" charset="0"/>
                        <a:cs typeface="Times New Roman" panose="02020603050405020304" pitchFamily="18" charset="0"/>
                      </a:endParaRPr>
                    </a:p>
                  </a:txBody>
                  <a:tcPr marL="66675" marR="66675" marT="66675" marB="66675"/>
                </a:tc>
                <a:tc>
                  <a:txBody>
                    <a:bodyPr/>
                    <a:lstStyle/>
                    <a:p>
                      <a:pPr algn="just">
                        <a:lnSpc>
                          <a:spcPct val="107000"/>
                        </a:lnSpc>
                        <a:spcAft>
                          <a:spcPts val="0"/>
                        </a:spcAft>
                      </a:pPr>
                      <a:r>
                        <a:rPr lang="es-AR" sz="1800">
                          <a:effectLst/>
                          <a:latin typeface="+mj-lt"/>
                        </a:rPr>
                        <a:t>2013</a:t>
                      </a:r>
                      <a:endParaRPr lang="es-AR" sz="1600">
                        <a:effectLst/>
                        <a:latin typeface="+mj-lt"/>
                        <a:ea typeface="Calibri" panose="020F0502020204030204" pitchFamily="34" charset="0"/>
                        <a:cs typeface="Times New Roman" panose="02020603050405020304" pitchFamily="18" charset="0"/>
                      </a:endParaRPr>
                    </a:p>
                  </a:txBody>
                  <a:tcPr marL="66675" marR="66675" marT="66675" marB="66675"/>
                </a:tc>
                <a:tc>
                  <a:txBody>
                    <a:bodyPr/>
                    <a:lstStyle/>
                    <a:p>
                      <a:pPr algn="just">
                        <a:lnSpc>
                          <a:spcPct val="107000"/>
                        </a:lnSpc>
                        <a:spcAft>
                          <a:spcPts val="0"/>
                        </a:spcAft>
                      </a:pPr>
                      <a:r>
                        <a:rPr lang="es-AR" sz="1800">
                          <a:effectLst/>
                          <a:latin typeface="+mj-lt"/>
                        </a:rPr>
                        <a:t>2014</a:t>
                      </a:r>
                      <a:endParaRPr lang="es-AR" sz="1600">
                        <a:effectLst/>
                        <a:latin typeface="+mj-lt"/>
                        <a:ea typeface="Calibri" panose="020F0502020204030204" pitchFamily="34" charset="0"/>
                        <a:cs typeface="Times New Roman" panose="02020603050405020304" pitchFamily="18" charset="0"/>
                      </a:endParaRPr>
                    </a:p>
                  </a:txBody>
                  <a:tcPr marL="66675" marR="66675" marT="66675" marB="66675"/>
                </a:tc>
                <a:tc>
                  <a:txBody>
                    <a:bodyPr/>
                    <a:lstStyle/>
                    <a:p>
                      <a:pPr algn="just">
                        <a:lnSpc>
                          <a:spcPct val="107000"/>
                        </a:lnSpc>
                        <a:spcAft>
                          <a:spcPts val="0"/>
                        </a:spcAft>
                      </a:pPr>
                      <a:r>
                        <a:rPr lang="es-AR" sz="1800">
                          <a:effectLst/>
                          <a:latin typeface="+mj-lt"/>
                        </a:rPr>
                        <a:t>2015</a:t>
                      </a:r>
                      <a:endParaRPr lang="es-AR" sz="1600">
                        <a:effectLst/>
                        <a:latin typeface="+mj-lt"/>
                        <a:ea typeface="Calibri" panose="020F0502020204030204" pitchFamily="34" charset="0"/>
                        <a:cs typeface="Times New Roman" panose="02020603050405020304" pitchFamily="18" charset="0"/>
                      </a:endParaRPr>
                    </a:p>
                  </a:txBody>
                  <a:tcPr marL="66675" marR="66675" marT="66675" marB="66675"/>
                </a:tc>
                <a:extLst>
                  <a:ext uri="{0D108BD9-81ED-4DB2-BD59-A6C34878D82A}">
                    <a16:rowId xmlns:a16="http://schemas.microsoft.com/office/drawing/2014/main" val="2745065241"/>
                  </a:ext>
                </a:extLst>
              </a:tr>
              <a:tr h="506912">
                <a:tc>
                  <a:txBody>
                    <a:bodyPr/>
                    <a:lstStyle/>
                    <a:p>
                      <a:pPr algn="just">
                        <a:lnSpc>
                          <a:spcPct val="107000"/>
                        </a:lnSpc>
                        <a:spcAft>
                          <a:spcPts val="0"/>
                        </a:spcAft>
                      </a:pPr>
                      <a:r>
                        <a:rPr lang="es-AR" sz="1800">
                          <a:effectLst/>
                          <a:latin typeface="+mj-lt"/>
                        </a:rPr>
                        <a:t>Undeclared</a:t>
                      </a:r>
                      <a:endParaRPr lang="es-AR" sz="1600">
                        <a:effectLst/>
                        <a:latin typeface="+mj-lt"/>
                        <a:ea typeface="Calibri" panose="020F0502020204030204" pitchFamily="34" charset="0"/>
                        <a:cs typeface="Times New Roman" panose="02020603050405020304" pitchFamily="18" charset="0"/>
                      </a:endParaRPr>
                    </a:p>
                  </a:txBody>
                  <a:tcPr marL="66675" marR="66675" marT="66675" marB="66675"/>
                </a:tc>
                <a:tc>
                  <a:txBody>
                    <a:bodyPr/>
                    <a:lstStyle/>
                    <a:p>
                      <a:pPr>
                        <a:lnSpc>
                          <a:spcPct val="107000"/>
                        </a:lnSpc>
                      </a:pPr>
                      <a:endParaRPr lang="es-AR" sz="1600">
                        <a:effectLst/>
                        <a:latin typeface="+mj-lt"/>
                        <a:cs typeface="Times New Roman" panose="02020603050405020304" pitchFamily="18" charset="0"/>
                      </a:endParaRPr>
                    </a:p>
                  </a:txBody>
                  <a:tcPr marL="66675" marR="66675" marT="66675" marB="66675"/>
                </a:tc>
                <a:tc>
                  <a:txBody>
                    <a:bodyPr/>
                    <a:lstStyle/>
                    <a:p>
                      <a:pPr algn="just">
                        <a:lnSpc>
                          <a:spcPct val="107000"/>
                        </a:lnSpc>
                        <a:spcAft>
                          <a:spcPts val="0"/>
                        </a:spcAft>
                      </a:pPr>
                      <a:r>
                        <a:rPr lang="es-AR" sz="1800">
                          <a:effectLst/>
                          <a:latin typeface="+mj-lt"/>
                        </a:rPr>
                        <a:t>9.9%</a:t>
                      </a:r>
                      <a:endParaRPr lang="es-AR" sz="1600">
                        <a:effectLst/>
                        <a:latin typeface="+mj-lt"/>
                        <a:ea typeface="Calibri" panose="020F0502020204030204" pitchFamily="34" charset="0"/>
                        <a:cs typeface="Times New Roman" panose="02020603050405020304" pitchFamily="18" charset="0"/>
                      </a:endParaRPr>
                    </a:p>
                  </a:txBody>
                  <a:tcPr marL="66675" marR="66675" marT="66675" marB="66675"/>
                </a:tc>
                <a:tc>
                  <a:txBody>
                    <a:bodyPr/>
                    <a:lstStyle/>
                    <a:p>
                      <a:pPr algn="just">
                        <a:lnSpc>
                          <a:spcPct val="107000"/>
                        </a:lnSpc>
                        <a:spcAft>
                          <a:spcPts val="0"/>
                        </a:spcAft>
                      </a:pPr>
                      <a:r>
                        <a:rPr lang="es-AR" sz="1800">
                          <a:effectLst/>
                          <a:latin typeface="+mj-lt"/>
                        </a:rPr>
                        <a:t>19.3%</a:t>
                      </a:r>
                      <a:endParaRPr lang="es-AR" sz="1600">
                        <a:effectLst/>
                        <a:latin typeface="+mj-lt"/>
                        <a:ea typeface="Calibri" panose="020F0502020204030204" pitchFamily="34" charset="0"/>
                        <a:cs typeface="Times New Roman" panose="02020603050405020304" pitchFamily="18" charset="0"/>
                      </a:endParaRPr>
                    </a:p>
                  </a:txBody>
                  <a:tcPr marL="66675" marR="66675" marT="66675" marB="66675"/>
                </a:tc>
                <a:tc>
                  <a:txBody>
                    <a:bodyPr/>
                    <a:lstStyle/>
                    <a:p>
                      <a:pPr algn="just">
                        <a:lnSpc>
                          <a:spcPct val="107000"/>
                        </a:lnSpc>
                        <a:spcAft>
                          <a:spcPts val="0"/>
                        </a:spcAft>
                      </a:pPr>
                      <a:r>
                        <a:rPr lang="es-AR" sz="1800">
                          <a:effectLst/>
                          <a:latin typeface="+mj-lt"/>
                        </a:rPr>
                        <a:t>20.8%</a:t>
                      </a:r>
                      <a:endParaRPr lang="es-AR" sz="1600">
                        <a:effectLst/>
                        <a:latin typeface="+mj-lt"/>
                        <a:ea typeface="Calibri" panose="020F0502020204030204" pitchFamily="34" charset="0"/>
                        <a:cs typeface="Times New Roman" panose="02020603050405020304" pitchFamily="18" charset="0"/>
                      </a:endParaRPr>
                    </a:p>
                  </a:txBody>
                  <a:tcPr marL="66675" marR="66675" marT="66675" marB="66675"/>
                </a:tc>
                <a:tc>
                  <a:txBody>
                    <a:bodyPr/>
                    <a:lstStyle/>
                    <a:p>
                      <a:pPr algn="just">
                        <a:lnSpc>
                          <a:spcPct val="107000"/>
                        </a:lnSpc>
                        <a:spcAft>
                          <a:spcPts val="0"/>
                        </a:spcAft>
                      </a:pPr>
                      <a:r>
                        <a:rPr lang="es-AR" sz="1800">
                          <a:effectLst/>
                          <a:latin typeface="+mj-lt"/>
                        </a:rPr>
                        <a:t>17.0%</a:t>
                      </a:r>
                      <a:endParaRPr lang="es-AR" sz="1600">
                        <a:effectLst/>
                        <a:latin typeface="+mj-lt"/>
                        <a:ea typeface="Calibri" panose="020F0502020204030204" pitchFamily="34" charset="0"/>
                        <a:cs typeface="Times New Roman" panose="02020603050405020304" pitchFamily="18" charset="0"/>
                      </a:endParaRPr>
                    </a:p>
                  </a:txBody>
                  <a:tcPr marL="66675" marR="66675" marT="66675" marB="66675"/>
                </a:tc>
                <a:tc>
                  <a:txBody>
                    <a:bodyPr/>
                    <a:lstStyle/>
                    <a:p>
                      <a:pPr algn="just">
                        <a:lnSpc>
                          <a:spcPct val="107000"/>
                        </a:lnSpc>
                        <a:spcAft>
                          <a:spcPts val="0"/>
                        </a:spcAft>
                      </a:pPr>
                      <a:r>
                        <a:rPr lang="es-AR" sz="1800">
                          <a:effectLst/>
                          <a:latin typeface="+mj-lt"/>
                        </a:rPr>
                        <a:t>32.6%</a:t>
                      </a:r>
                      <a:endParaRPr lang="es-AR" sz="1600">
                        <a:effectLst/>
                        <a:latin typeface="+mj-lt"/>
                        <a:ea typeface="Calibri" panose="020F0502020204030204" pitchFamily="34" charset="0"/>
                        <a:cs typeface="Times New Roman" panose="02020603050405020304" pitchFamily="18" charset="0"/>
                      </a:endParaRPr>
                    </a:p>
                  </a:txBody>
                  <a:tcPr marL="66675" marR="66675" marT="66675" marB="66675"/>
                </a:tc>
                <a:extLst>
                  <a:ext uri="{0D108BD9-81ED-4DB2-BD59-A6C34878D82A}">
                    <a16:rowId xmlns:a16="http://schemas.microsoft.com/office/drawing/2014/main" val="2471694876"/>
                  </a:ext>
                </a:extLst>
              </a:tr>
              <a:tr h="836094">
                <a:tc>
                  <a:txBody>
                    <a:bodyPr/>
                    <a:lstStyle/>
                    <a:p>
                      <a:pPr algn="just">
                        <a:lnSpc>
                          <a:spcPct val="107000"/>
                        </a:lnSpc>
                        <a:spcAft>
                          <a:spcPts val="0"/>
                        </a:spcAft>
                      </a:pPr>
                      <a:r>
                        <a:rPr lang="es-AR" sz="1800">
                          <a:effectLst/>
                          <a:latin typeface="+mj-lt"/>
                        </a:rPr>
                        <a:t>European Union</a:t>
                      </a:r>
                      <a:endParaRPr lang="es-AR" sz="1600">
                        <a:effectLst/>
                        <a:latin typeface="+mj-lt"/>
                        <a:ea typeface="Calibri" panose="020F0502020204030204" pitchFamily="34" charset="0"/>
                        <a:cs typeface="Times New Roman" panose="02020603050405020304" pitchFamily="18" charset="0"/>
                      </a:endParaRPr>
                    </a:p>
                  </a:txBody>
                  <a:tcPr marL="66675" marR="66675" marT="66675" marB="66675"/>
                </a:tc>
                <a:tc>
                  <a:txBody>
                    <a:bodyPr/>
                    <a:lstStyle/>
                    <a:p>
                      <a:pPr algn="just">
                        <a:lnSpc>
                          <a:spcPct val="107000"/>
                        </a:lnSpc>
                        <a:spcAft>
                          <a:spcPts val="0"/>
                        </a:spcAft>
                      </a:pPr>
                      <a:r>
                        <a:rPr lang="es-AR" sz="1800">
                          <a:effectLst/>
                          <a:latin typeface="+mj-lt"/>
                        </a:rPr>
                        <a:t>91.3%</a:t>
                      </a:r>
                      <a:endParaRPr lang="es-AR" sz="1600">
                        <a:effectLst/>
                        <a:latin typeface="+mj-lt"/>
                        <a:ea typeface="Calibri" panose="020F0502020204030204" pitchFamily="34" charset="0"/>
                        <a:cs typeface="Times New Roman" panose="02020603050405020304" pitchFamily="18" charset="0"/>
                      </a:endParaRPr>
                    </a:p>
                  </a:txBody>
                  <a:tcPr marL="66675" marR="66675" marT="66675" marB="66675"/>
                </a:tc>
                <a:tc>
                  <a:txBody>
                    <a:bodyPr/>
                    <a:lstStyle/>
                    <a:p>
                      <a:pPr algn="just">
                        <a:lnSpc>
                          <a:spcPct val="107000"/>
                        </a:lnSpc>
                        <a:spcAft>
                          <a:spcPts val="0"/>
                        </a:spcAft>
                      </a:pPr>
                      <a:r>
                        <a:rPr lang="es-AR" sz="1800">
                          <a:effectLst/>
                          <a:latin typeface="+mj-lt"/>
                        </a:rPr>
                        <a:t>77.6%</a:t>
                      </a:r>
                      <a:endParaRPr lang="es-AR" sz="1600">
                        <a:effectLst/>
                        <a:latin typeface="+mj-lt"/>
                        <a:ea typeface="Calibri" panose="020F0502020204030204" pitchFamily="34" charset="0"/>
                        <a:cs typeface="Times New Roman" panose="02020603050405020304" pitchFamily="18" charset="0"/>
                      </a:endParaRPr>
                    </a:p>
                  </a:txBody>
                  <a:tcPr marL="66675" marR="66675" marT="66675" marB="66675"/>
                </a:tc>
                <a:tc>
                  <a:txBody>
                    <a:bodyPr/>
                    <a:lstStyle/>
                    <a:p>
                      <a:pPr algn="just">
                        <a:lnSpc>
                          <a:spcPct val="107000"/>
                        </a:lnSpc>
                        <a:spcAft>
                          <a:spcPts val="0"/>
                        </a:spcAft>
                      </a:pPr>
                      <a:r>
                        <a:rPr lang="es-AR" sz="1800">
                          <a:effectLst/>
                          <a:latin typeface="+mj-lt"/>
                        </a:rPr>
                        <a:t>88.7%</a:t>
                      </a:r>
                      <a:endParaRPr lang="es-AR" sz="1600">
                        <a:effectLst/>
                        <a:latin typeface="+mj-lt"/>
                        <a:ea typeface="Calibri" panose="020F0502020204030204" pitchFamily="34" charset="0"/>
                        <a:cs typeface="Times New Roman" panose="02020603050405020304" pitchFamily="18" charset="0"/>
                      </a:endParaRPr>
                    </a:p>
                  </a:txBody>
                  <a:tcPr marL="66675" marR="66675" marT="66675" marB="66675"/>
                </a:tc>
                <a:tc>
                  <a:txBody>
                    <a:bodyPr/>
                    <a:lstStyle/>
                    <a:p>
                      <a:pPr algn="just">
                        <a:lnSpc>
                          <a:spcPct val="107000"/>
                        </a:lnSpc>
                        <a:spcAft>
                          <a:spcPts val="0"/>
                        </a:spcAft>
                      </a:pPr>
                      <a:r>
                        <a:rPr lang="es-AR" sz="1800">
                          <a:effectLst/>
                          <a:latin typeface="+mj-lt"/>
                        </a:rPr>
                        <a:t>32.3%</a:t>
                      </a:r>
                      <a:endParaRPr lang="es-AR" sz="1600">
                        <a:effectLst/>
                        <a:latin typeface="+mj-lt"/>
                        <a:ea typeface="Calibri" panose="020F0502020204030204" pitchFamily="34" charset="0"/>
                        <a:cs typeface="Times New Roman" panose="02020603050405020304" pitchFamily="18" charset="0"/>
                      </a:endParaRPr>
                    </a:p>
                  </a:txBody>
                  <a:tcPr marL="66675" marR="66675" marT="66675" marB="66675"/>
                </a:tc>
                <a:tc>
                  <a:txBody>
                    <a:bodyPr/>
                    <a:lstStyle/>
                    <a:p>
                      <a:pPr algn="just">
                        <a:lnSpc>
                          <a:spcPct val="107000"/>
                        </a:lnSpc>
                        <a:spcAft>
                          <a:spcPts val="0"/>
                        </a:spcAft>
                      </a:pPr>
                      <a:r>
                        <a:rPr lang="es-AR" sz="1800">
                          <a:effectLst/>
                          <a:latin typeface="+mj-lt"/>
                        </a:rPr>
                        <a:t>60.3%</a:t>
                      </a:r>
                      <a:endParaRPr lang="es-AR" sz="1600">
                        <a:effectLst/>
                        <a:latin typeface="+mj-lt"/>
                        <a:ea typeface="Calibri" panose="020F0502020204030204" pitchFamily="34" charset="0"/>
                        <a:cs typeface="Times New Roman" panose="02020603050405020304" pitchFamily="18" charset="0"/>
                      </a:endParaRPr>
                    </a:p>
                  </a:txBody>
                  <a:tcPr marL="66675" marR="66675" marT="66675" marB="66675"/>
                </a:tc>
                <a:tc>
                  <a:txBody>
                    <a:bodyPr/>
                    <a:lstStyle/>
                    <a:p>
                      <a:pPr algn="just">
                        <a:lnSpc>
                          <a:spcPct val="107000"/>
                        </a:lnSpc>
                        <a:spcAft>
                          <a:spcPts val="0"/>
                        </a:spcAft>
                      </a:pPr>
                      <a:r>
                        <a:rPr lang="es-AR" sz="1800">
                          <a:effectLst/>
                          <a:latin typeface="+mj-lt"/>
                        </a:rPr>
                        <a:t>2.4%</a:t>
                      </a:r>
                      <a:endParaRPr lang="es-AR" sz="1600">
                        <a:effectLst/>
                        <a:latin typeface="+mj-lt"/>
                        <a:ea typeface="Calibri" panose="020F0502020204030204" pitchFamily="34" charset="0"/>
                        <a:cs typeface="Times New Roman" panose="02020603050405020304" pitchFamily="18" charset="0"/>
                      </a:endParaRPr>
                    </a:p>
                  </a:txBody>
                  <a:tcPr marL="66675" marR="66675" marT="66675" marB="66675"/>
                </a:tc>
                <a:extLst>
                  <a:ext uri="{0D108BD9-81ED-4DB2-BD59-A6C34878D82A}">
                    <a16:rowId xmlns:a16="http://schemas.microsoft.com/office/drawing/2014/main" val="3760110257"/>
                  </a:ext>
                </a:extLst>
              </a:tr>
              <a:tr h="506912">
                <a:tc>
                  <a:txBody>
                    <a:bodyPr/>
                    <a:lstStyle/>
                    <a:p>
                      <a:pPr algn="just">
                        <a:lnSpc>
                          <a:spcPct val="107000"/>
                        </a:lnSpc>
                        <a:spcAft>
                          <a:spcPts val="0"/>
                        </a:spcAft>
                      </a:pPr>
                      <a:r>
                        <a:rPr lang="es-AR" sz="1800">
                          <a:effectLst/>
                          <a:latin typeface="+mj-lt"/>
                        </a:rPr>
                        <a:t>Peru</a:t>
                      </a:r>
                      <a:endParaRPr lang="es-AR" sz="1600">
                        <a:effectLst/>
                        <a:latin typeface="+mj-lt"/>
                        <a:ea typeface="Calibri" panose="020F0502020204030204" pitchFamily="34" charset="0"/>
                        <a:cs typeface="Times New Roman" panose="02020603050405020304" pitchFamily="18" charset="0"/>
                      </a:endParaRPr>
                    </a:p>
                  </a:txBody>
                  <a:tcPr marL="66675" marR="66675" marT="66675" marB="66675"/>
                </a:tc>
                <a:tc>
                  <a:txBody>
                    <a:bodyPr/>
                    <a:lstStyle/>
                    <a:p>
                      <a:pPr algn="just">
                        <a:lnSpc>
                          <a:spcPct val="107000"/>
                        </a:lnSpc>
                        <a:spcAft>
                          <a:spcPts val="0"/>
                        </a:spcAft>
                      </a:pPr>
                      <a:r>
                        <a:rPr lang="es-AR" sz="1800">
                          <a:effectLst/>
                          <a:latin typeface="+mj-lt"/>
                        </a:rPr>
                        <a:t>4.7%</a:t>
                      </a:r>
                      <a:endParaRPr lang="es-AR" sz="1600">
                        <a:effectLst/>
                        <a:latin typeface="+mj-lt"/>
                        <a:ea typeface="Calibri" panose="020F0502020204030204" pitchFamily="34" charset="0"/>
                        <a:cs typeface="Times New Roman" panose="02020603050405020304" pitchFamily="18" charset="0"/>
                      </a:endParaRPr>
                    </a:p>
                  </a:txBody>
                  <a:tcPr marL="66675" marR="66675" marT="66675" marB="66675"/>
                </a:tc>
                <a:tc>
                  <a:txBody>
                    <a:bodyPr/>
                    <a:lstStyle/>
                    <a:p>
                      <a:pPr algn="just">
                        <a:lnSpc>
                          <a:spcPct val="107000"/>
                        </a:lnSpc>
                        <a:spcAft>
                          <a:spcPts val="0"/>
                        </a:spcAft>
                      </a:pPr>
                      <a:r>
                        <a:rPr lang="es-AR" sz="1800">
                          <a:effectLst/>
                          <a:latin typeface="+mj-lt"/>
                        </a:rPr>
                        <a:t>9.7%</a:t>
                      </a:r>
                      <a:endParaRPr lang="es-AR" sz="1600">
                        <a:effectLst/>
                        <a:latin typeface="+mj-lt"/>
                        <a:ea typeface="Calibri" panose="020F0502020204030204" pitchFamily="34" charset="0"/>
                        <a:cs typeface="Times New Roman" panose="02020603050405020304" pitchFamily="18" charset="0"/>
                      </a:endParaRPr>
                    </a:p>
                  </a:txBody>
                  <a:tcPr marL="66675" marR="66675" marT="66675" marB="66675"/>
                </a:tc>
                <a:tc>
                  <a:txBody>
                    <a:bodyPr/>
                    <a:lstStyle/>
                    <a:p>
                      <a:pPr algn="just">
                        <a:lnSpc>
                          <a:spcPct val="107000"/>
                        </a:lnSpc>
                        <a:spcAft>
                          <a:spcPts val="0"/>
                        </a:spcAft>
                      </a:pPr>
                      <a:r>
                        <a:rPr lang="es-AR" sz="1800">
                          <a:effectLst/>
                          <a:latin typeface="+mj-lt"/>
                        </a:rPr>
                        <a:t>11.3%</a:t>
                      </a:r>
                      <a:endParaRPr lang="es-AR" sz="1600">
                        <a:effectLst/>
                        <a:latin typeface="+mj-lt"/>
                        <a:ea typeface="Calibri" panose="020F0502020204030204" pitchFamily="34" charset="0"/>
                        <a:cs typeface="Times New Roman" panose="02020603050405020304" pitchFamily="18" charset="0"/>
                      </a:endParaRPr>
                    </a:p>
                  </a:txBody>
                  <a:tcPr marL="66675" marR="66675" marT="66675" marB="66675"/>
                </a:tc>
                <a:tc>
                  <a:txBody>
                    <a:bodyPr/>
                    <a:lstStyle/>
                    <a:p>
                      <a:pPr algn="just">
                        <a:lnSpc>
                          <a:spcPct val="107000"/>
                        </a:lnSpc>
                        <a:spcAft>
                          <a:spcPts val="0"/>
                        </a:spcAft>
                      </a:pPr>
                      <a:r>
                        <a:rPr lang="es-AR" sz="1800">
                          <a:effectLst/>
                          <a:latin typeface="+mj-lt"/>
                        </a:rPr>
                        <a:t>14.7%</a:t>
                      </a:r>
                      <a:endParaRPr lang="es-AR" sz="1600">
                        <a:effectLst/>
                        <a:latin typeface="+mj-lt"/>
                        <a:ea typeface="Calibri" panose="020F0502020204030204" pitchFamily="34" charset="0"/>
                        <a:cs typeface="Times New Roman" panose="02020603050405020304" pitchFamily="18" charset="0"/>
                      </a:endParaRPr>
                    </a:p>
                  </a:txBody>
                  <a:tcPr marL="66675" marR="66675" marT="66675" marB="66675"/>
                </a:tc>
                <a:tc>
                  <a:txBody>
                    <a:bodyPr/>
                    <a:lstStyle/>
                    <a:p>
                      <a:pPr algn="just">
                        <a:lnSpc>
                          <a:spcPct val="107000"/>
                        </a:lnSpc>
                        <a:spcAft>
                          <a:spcPts val="0"/>
                        </a:spcAft>
                      </a:pPr>
                      <a:r>
                        <a:rPr lang="es-AR" sz="1800">
                          <a:effectLst/>
                          <a:latin typeface="+mj-lt"/>
                        </a:rPr>
                        <a:t>11.2%</a:t>
                      </a:r>
                      <a:endParaRPr lang="es-AR" sz="1600">
                        <a:effectLst/>
                        <a:latin typeface="+mj-lt"/>
                        <a:ea typeface="Calibri" panose="020F0502020204030204" pitchFamily="34" charset="0"/>
                        <a:cs typeface="Times New Roman" panose="02020603050405020304" pitchFamily="18" charset="0"/>
                      </a:endParaRPr>
                    </a:p>
                  </a:txBody>
                  <a:tcPr marL="66675" marR="66675" marT="66675" marB="66675"/>
                </a:tc>
                <a:tc>
                  <a:txBody>
                    <a:bodyPr/>
                    <a:lstStyle/>
                    <a:p>
                      <a:pPr algn="just">
                        <a:lnSpc>
                          <a:spcPct val="107000"/>
                        </a:lnSpc>
                        <a:spcAft>
                          <a:spcPts val="0"/>
                        </a:spcAft>
                      </a:pPr>
                      <a:r>
                        <a:rPr lang="es-AR" sz="1800">
                          <a:effectLst/>
                          <a:latin typeface="+mj-lt"/>
                        </a:rPr>
                        <a:t>13.5%</a:t>
                      </a:r>
                      <a:endParaRPr lang="es-AR" sz="1600">
                        <a:effectLst/>
                        <a:latin typeface="+mj-lt"/>
                        <a:ea typeface="Calibri" panose="020F0502020204030204" pitchFamily="34" charset="0"/>
                        <a:cs typeface="Times New Roman" panose="02020603050405020304" pitchFamily="18" charset="0"/>
                      </a:endParaRPr>
                    </a:p>
                  </a:txBody>
                  <a:tcPr marL="66675" marR="66675" marT="66675" marB="66675"/>
                </a:tc>
                <a:extLst>
                  <a:ext uri="{0D108BD9-81ED-4DB2-BD59-A6C34878D82A}">
                    <a16:rowId xmlns:a16="http://schemas.microsoft.com/office/drawing/2014/main" val="3883794588"/>
                  </a:ext>
                </a:extLst>
              </a:tr>
              <a:tr h="506912">
                <a:tc>
                  <a:txBody>
                    <a:bodyPr/>
                    <a:lstStyle/>
                    <a:p>
                      <a:pPr algn="just">
                        <a:lnSpc>
                          <a:spcPct val="107000"/>
                        </a:lnSpc>
                        <a:spcAft>
                          <a:spcPts val="0"/>
                        </a:spcAft>
                      </a:pPr>
                      <a:r>
                        <a:rPr lang="es-AR" sz="1800">
                          <a:effectLst/>
                          <a:latin typeface="+mj-lt"/>
                        </a:rPr>
                        <a:t>U.S.</a:t>
                      </a:r>
                      <a:endParaRPr lang="es-AR" sz="1600">
                        <a:effectLst/>
                        <a:latin typeface="+mj-lt"/>
                        <a:ea typeface="Calibri" panose="020F0502020204030204" pitchFamily="34" charset="0"/>
                        <a:cs typeface="Times New Roman" panose="02020603050405020304" pitchFamily="18" charset="0"/>
                      </a:endParaRPr>
                    </a:p>
                  </a:txBody>
                  <a:tcPr marL="66675" marR="66675" marT="66675" marB="66675"/>
                </a:tc>
                <a:tc>
                  <a:txBody>
                    <a:bodyPr/>
                    <a:lstStyle/>
                    <a:p>
                      <a:pPr>
                        <a:lnSpc>
                          <a:spcPct val="107000"/>
                        </a:lnSpc>
                      </a:pPr>
                      <a:endParaRPr lang="es-AR" sz="1600">
                        <a:effectLst/>
                        <a:latin typeface="+mj-lt"/>
                        <a:cs typeface="Times New Roman" panose="02020603050405020304" pitchFamily="18" charset="0"/>
                      </a:endParaRPr>
                    </a:p>
                  </a:txBody>
                  <a:tcPr marL="66675" marR="66675" marT="66675" marB="66675"/>
                </a:tc>
                <a:tc>
                  <a:txBody>
                    <a:bodyPr/>
                    <a:lstStyle/>
                    <a:p>
                      <a:pPr>
                        <a:lnSpc>
                          <a:spcPct val="107000"/>
                        </a:lnSpc>
                      </a:pPr>
                      <a:endParaRPr lang="es-AR" sz="1600">
                        <a:effectLst/>
                        <a:latin typeface="+mj-lt"/>
                        <a:cs typeface="Times New Roman" panose="02020603050405020304" pitchFamily="18" charset="0"/>
                      </a:endParaRPr>
                    </a:p>
                  </a:txBody>
                  <a:tcPr marL="66675" marR="66675" marT="66675" marB="66675"/>
                </a:tc>
                <a:tc>
                  <a:txBody>
                    <a:bodyPr/>
                    <a:lstStyle/>
                    <a:p>
                      <a:pPr>
                        <a:lnSpc>
                          <a:spcPct val="107000"/>
                        </a:lnSpc>
                      </a:pPr>
                      <a:endParaRPr lang="es-AR" sz="1600">
                        <a:effectLst/>
                        <a:latin typeface="+mj-lt"/>
                        <a:cs typeface="Times New Roman" panose="02020603050405020304" pitchFamily="18" charset="0"/>
                      </a:endParaRPr>
                    </a:p>
                  </a:txBody>
                  <a:tcPr marL="66675" marR="66675" marT="66675" marB="66675"/>
                </a:tc>
                <a:tc>
                  <a:txBody>
                    <a:bodyPr/>
                    <a:lstStyle/>
                    <a:p>
                      <a:pPr algn="just">
                        <a:lnSpc>
                          <a:spcPct val="107000"/>
                        </a:lnSpc>
                        <a:spcAft>
                          <a:spcPts val="0"/>
                        </a:spcAft>
                      </a:pPr>
                      <a:r>
                        <a:rPr lang="es-AR" sz="1800" dirty="0">
                          <a:effectLst/>
                          <a:latin typeface="+mj-lt"/>
                        </a:rPr>
                        <a:t>27.7%</a:t>
                      </a:r>
                      <a:endParaRPr lang="es-AR" sz="1600" dirty="0">
                        <a:effectLst/>
                        <a:latin typeface="+mj-lt"/>
                        <a:ea typeface="Calibri" panose="020F0502020204030204" pitchFamily="34" charset="0"/>
                        <a:cs typeface="Times New Roman" panose="02020603050405020304" pitchFamily="18" charset="0"/>
                      </a:endParaRPr>
                    </a:p>
                  </a:txBody>
                  <a:tcPr marL="66675" marR="66675" marT="66675" marB="66675"/>
                </a:tc>
                <a:tc>
                  <a:txBody>
                    <a:bodyPr/>
                    <a:lstStyle/>
                    <a:p>
                      <a:pPr algn="just">
                        <a:lnSpc>
                          <a:spcPct val="107000"/>
                        </a:lnSpc>
                        <a:spcAft>
                          <a:spcPts val="0"/>
                        </a:spcAft>
                      </a:pPr>
                      <a:r>
                        <a:rPr lang="es-AR" sz="1800">
                          <a:effectLst/>
                          <a:latin typeface="+mj-lt"/>
                        </a:rPr>
                        <a:t>6.0%</a:t>
                      </a:r>
                      <a:endParaRPr lang="es-AR" sz="1600">
                        <a:effectLst/>
                        <a:latin typeface="+mj-lt"/>
                        <a:ea typeface="Calibri" panose="020F0502020204030204" pitchFamily="34" charset="0"/>
                        <a:cs typeface="Times New Roman" panose="02020603050405020304" pitchFamily="18" charset="0"/>
                      </a:endParaRPr>
                    </a:p>
                  </a:txBody>
                  <a:tcPr marL="66675" marR="66675" marT="66675" marB="66675"/>
                </a:tc>
                <a:tc>
                  <a:txBody>
                    <a:bodyPr/>
                    <a:lstStyle/>
                    <a:p>
                      <a:pPr algn="just">
                        <a:lnSpc>
                          <a:spcPct val="107000"/>
                        </a:lnSpc>
                        <a:spcAft>
                          <a:spcPts val="0"/>
                        </a:spcAft>
                      </a:pPr>
                      <a:r>
                        <a:rPr lang="es-AR" sz="1800" dirty="0">
                          <a:effectLst/>
                          <a:latin typeface="+mj-lt"/>
                        </a:rPr>
                        <a:t>50.8%</a:t>
                      </a:r>
                      <a:endParaRPr lang="es-AR" sz="1600" dirty="0">
                        <a:effectLst/>
                        <a:latin typeface="+mj-lt"/>
                        <a:ea typeface="Calibri" panose="020F0502020204030204" pitchFamily="34" charset="0"/>
                        <a:cs typeface="Times New Roman" panose="02020603050405020304" pitchFamily="18" charset="0"/>
                      </a:endParaRPr>
                    </a:p>
                  </a:txBody>
                  <a:tcPr marL="66675" marR="66675" marT="66675" marB="66675"/>
                </a:tc>
                <a:extLst>
                  <a:ext uri="{0D108BD9-81ED-4DB2-BD59-A6C34878D82A}">
                    <a16:rowId xmlns:a16="http://schemas.microsoft.com/office/drawing/2014/main" val="700416514"/>
                  </a:ext>
                </a:extLst>
              </a:tr>
            </a:tbl>
          </a:graphicData>
        </a:graphic>
      </p:graphicFrame>
    </p:spTree>
    <p:extLst>
      <p:ext uri="{BB962C8B-B14F-4D97-AF65-F5344CB8AC3E}">
        <p14:creationId xmlns:p14="http://schemas.microsoft.com/office/powerpoint/2010/main" val="1957348132"/>
      </p:ext>
    </p:extLst>
  </p:cSld>
  <p:clrMapOvr>
    <a:masterClrMapping/>
  </p:clrMapOvr>
  <p:transition spd="slow">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www.unc.edu.ar/novedades/logo_un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050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7 Rectángulo redondeado"/>
          <p:cNvSpPr/>
          <p:nvPr/>
        </p:nvSpPr>
        <p:spPr>
          <a:xfrm>
            <a:off x="2411760" y="422127"/>
            <a:ext cx="5228630" cy="549275"/>
          </a:xfrm>
          <a:prstGeom prst="round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s-E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ARGENTINA - </a:t>
            </a:r>
            <a:r>
              <a:rPr lang="es-ES" sz="2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Fluctuations</a:t>
            </a:r>
            <a:r>
              <a:rPr lang="es-E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in </a:t>
            </a:r>
            <a:r>
              <a:rPr lang="es-ES" sz="20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domestic</a:t>
            </a:r>
            <a:r>
              <a:rPr lang="es-E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r>
              <a:rPr lang="es-ES" sz="2000" b="1" dirty="0" err="1"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prices</a:t>
            </a:r>
            <a:r>
              <a:rPr lang="es-ES" sz="2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in pesos</a:t>
            </a:r>
            <a:endParaRPr lang="es-ES_tradnl"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8436" name="8 Marcador de contenido"/>
          <p:cNvSpPr>
            <a:spLocks noGrp="1"/>
          </p:cNvSpPr>
          <p:nvPr>
            <p:ph idx="1"/>
          </p:nvPr>
        </p:nvSpPr>
        <p:spPr>
          <a:xfrm>
            <a:off x="588280" y="5963793"/>
            <a:ext cx="8875590" cy="602774"/>
          </a:xfrm>
        </p:spPr>
        <p:txBody>
          <a:bodyPr/>
          <a:lstStyle/>
          <a:p>
            <a:r>
              <a:rPr lang="en-US" altLang="es-AR" sz="1800" dirty="0"/>
              <a:t>Small companies are assigned a 30% higher price than large ones.</a:t>
            </a:r>
            <a:endParaRPr lang="es-ES_tradnl" altLang="es-AR" sz="1800" dirty="0" smtClean="0">
              <a:latin typeface="Times New Roman" panose="02020603050405020304" pitchFamily="18" charset="0"/>
              <a:cs typeface="Times New Roman" panose="02020603050405020304" pitchFamily="18" charset="0"/>
            </a:endParaRPr>
          </a:p>
          <a:p>
            <a:endParaRPr lang="es-ES" altLang="es-AR" sz="1800" dirty="0" smtClean="0">
              <a:latin typeface="Times New Roman" panose="02020603050405020304" pitchFamily="18" charset="0"/>
              <a:cs typeface="Times New Roman" panose="02020603050405020304" pitchFamily="18" charset="0"/>
            </a:endParaRPr>
          </a:p>
        </p:txBody>
      </p:sp>
      <p:sp>
        <p:nvSpPr>
          <p:cNvPr id="18437" name="Rectangle 5"/>
          <p:cNvSpPr>
            <a:spLocks noChangeArrowheads="1"/>
          </p:cNvSpPr>
          <p:nvPr/>
        </p:nvSpPr>
        <p:spPr bwMode="auto">
          <a:xfrm>
            <a:off x="785813" y="6517208"/>
            <a:ext cx="72866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273050" indent="-27305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algn="ctr">
              <a:spcBef>
                <a:spcPct val="0"/>
              </a:spcBef>
              <a:buClrTx/>
              <a:buSzTx/>
              <a:buFontTx/>
              <a:buNone/>
            </a:pPr>
            <a:r>
              <a:rPr lang="es-AR" altLang="es-AR" sz="1600" i="1" dirty="0">
                <a:latin typeface="Times New Roman" panose="02020603050405020304" pitchFamily="18" charset="0"/>
                <a:ea typeface="Calibri" panose="020F0502020204030204" pitchFamily="34" charset="0"/>
                <a:cs typeface="Times New Roman" panose="02020603050405020304" pitchFamily="18" charset="0"/>
              </a:rPr>
              <a:t>Fuente: Elaboración propia</a:t>
            </a:r>
            <a:r>
              <a:rPr lang="es-ES" altLang="es-AR" sz="1600" i="1" dirty="0">
                <a:latin typeface="Times New Roman" panose="02020603050405020304" pitchFamily="18" charset="0"/>
                <a:ea typeface="Calibri" panose="020F0502020204030204" pitchFamily="34" charset="0"/>
                <a:cs typeface="Times New Roman" panose="02020603050405020304" pitchFamily="18" charset="0"/>
              </a:rPr>
              <a:t> en base a datos de la Secretaría de Energía de la Nación</a:t>
            </a:r>
            <a:r>
              <a:rPr lang="es-AR" altLang="es-AR" sz="1600" i="1" dirty="0">
                <a:latin typeface="Times New Roman" panose="02020603050405020304" pitchFamily="18" charset="0"/>
                <a:ea typeface="Calibri" panose="020F0502020204030204" pitchFamily="34" charset="0"/>
                <a:cs typeface="Times New Roman" panose="02020603050405020304" pitchFamily="18" charset="0"/>
              </a:rPr>
              <a:t>.</a:t>
            </a:r>
            <a:endParaRPr lang="es-ES" altLang="es-AR" sz="1600" i="1" dirty="0">
              <a:latin typeface="Times New Roman" panose="02020603050405020304" pitchFamily="18" charset="0"/>
              <a:ea typeface="Calibri" panose="020F0502020204030204" pitchFamily="34" charset="0"/>
              <a:cs typeface="Times New Roman" panose="02020603050405020304" pitchFamily="18" charset="0"/>
            </a:endParaRPr>
          </a:p>
          <a:p>
            <a:pPr algn="ctr">
              <a:spcBef>
                <a:spcPct val="0"/>
              </a:spcBef>
              <a:buClrTx/>
              <a:buSzTx/>
              <a:buFontTx/>
              <a:buNone/>
            </a:pPr>
            <a:r>
              <a:rPr lang="es-AR" altLang="es-AR" sz="1600" i="1" dirty="0">
                <a:latin typeface="Times New Roman" panose="02020603050405020304" pitchFamily="18" charset="0"/>
                <a:ea typeface="Calibri" panose="020F0502020204030204" pitchFamily="34" charset="0"/>
                <a:cs typeface="Times New Roman" panose="02020603050405020304" pitchFamily="18" charset="0"/>
              </a:rPr>
              <a:t>.</a:t>
            </a:r>
          </a:p>
        </p:txBody>
      </p:sp>
      <p:graphicFrame>
        <p:nvGraphicFramePr>
          <p:cNvPr id="9" name="Gráfico 8"/>
          <p:cNvGraphicFramePr>
            <a:graphicFrameLocks/>
          </p:cNvGraphicFramePr>
          <p:nvPr>
            <p:extLst>
              <p:ext uri="{D42A27DB-BD31-4B8C-83A1-F6EECF244321}">
                <p14:modId xmlns:p14="http://schemas.microsoft.com/office/powerpoint/2010/main" val="3647979220"/>
              </p:ext>
            </p:extLst>
          </p:nvPr>
        </p:nvGraphicFramePr>
        <p:xfrm>
          <a:off x="323528" y="1196752"/>
          <a:ext cx="8352928" cy="453650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63525234"/>
      </p:ext>
    </p:extLst>
  </p:cSld>
  <p:clrMapOvr>
    <a:masterClrMapping/>
  </p:clrMapOvr>
  <p:transition spd="slow">
    <p:wheel spokes="2"/>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www.unc.edu.ar/novedades/logo_un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050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CuadroTexto"/>
          <p:cNvSpPr txBox="1"/>
          <p:nvPr/>
        </p:nvSpPr>
        <p:spPr>
          <a:xfrm>
            <a:off x="2254758" y="110757"/>
            <a:ext cx="6786610" cy="830997"/>
          </a:xfrm>
          <a:prstGeom prst="rect">
            <a:avLst/>
          </a:prstGeom>
        </p:spPr>
        <p:style>
          <a:lnRef idx="1">
            <a:schemeClr val="accent2"/>
          </a:lnRef>
          <a:fillRef idx="3">
            <a:schemeClr val="accent2"/>
          </a:fillRef>
          <a:effectRef idx="2">
            <a:schemeClr val="accent2"/>
          </a:effectRef>
          <a:fontRef idx="minor">
            <a:schemeClr val="lt1"/>
          </a:fontRef>
        </p:style>
        <p:txBody>
          <a:bodyPr>
            <a:spAutoFit/>
          </a:bodyPr>
          <a:lstStyle/>
          <a:p>
            <a:pPr algn="ctr" eaLnBrk="1" hangingPunct="1">
              <a:defRPr/>
            </a:pPr>
            <a:r>
              <a:rPr lang="en-US" sz="2400" b="1" dirty="0"/>
              <a:t>ANALYSIS OF PRICES AND MARKET SITUATION</a:t>
            </a:r>
            <a:endParaRPr lang="es-AR" sz="2400" b="1" dirty="0"/>
          </a:p>
        </p:txBody>
      </p:sp>
      <p:sp>
        <p:nvSpPr>
          <p:cNvPr id="8" name="7 Rectángulo redondeado"/>
          <p:cNvSpPr/>
          <p:nvPr/>
        </p:nvSpPr>
        <p:spPr>
          <a:xfrm>
            <a:off x="2843808" y="980728"/>
            <a:ext cx="5112568" cy="549275"/>
          </a:xfrm>
          <a:prstGeom prst="round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Situation of a large company integrated</a:t>
            </a:r>
            <a:endParaRPr lang="es-ES_tradnl"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17415" name="8 Marcador de contenido"/>
          <p:cNvSpPr>
            <a:spLocks noGrp="1"/>
          </p:cNvSpPr>
          <p:nvPr>
            <p:ph idx="1"/>
          </p:nvPr>
        </p:nvSpPr>
        <p:spPr>
          <a:xfrm>
            <a:off x="566477" y="5877272"/>
            <a:ext cx="8155062" cy="432400"/>
          </a:xfrm>
        </p:spPr>
        <p:txBody>
          <a:bodyPr/>
          <a:lstStyle/>
          <a:p>
            <a:pPr marL="0" indent="0" algn="just">
              <a:buNone/>
            </a:pPr>
            <a:r>
              <a:rPr lang="en-US" altLang="es-AR" sz="1800" dirty="0">
                <a:latin typeface="Times New Roman" panose="02020603050405020304" pitchFamily="18" charset="0"/>
                <a:cs typeface="Times New Roman" panose="02020603050405020304" pitchFamily="18" charset="0"/>
              </a:rPr>
              <a:t>Net </a:t>
            </a:r>
            <a:r>
              <a:rPr lang="en-US" altLang="es-AR" sz="1800" dirty="0" smtClean="0">
                <a:latin typeface="Times New Roman" panose="02020603050405020304" pitchFamily="18" charset="0"/>
                <a:cs typeface="Times New Roman" panose="02020603050405020304" pitchFamily="18" charset="0"/>
              </a:rPr>
              <a:t>FOB prices </a:t>
            </a:r>
            <a:r>
              <a:rPr lang="en-US" altLang="es-AR" sz="1800" dirty="0">
                <a:latin typeface="Times New Roman" panose="02020603050405020304" pitchFamily="18" charset="0"/>
                <a:cs typeface="Times New Roman" panose="02020603050405020304" pitchFamily="18" charset="0"/>
              </a:rPr>
              <a:t>of export taxes in dollars</a:t>
            </a:r>
            <a:endParaRPr lang="es-ES" altLang="es-AR" sz="1800" dirty="0">
              <a:latin typeface="Times New Roman" panose="02020603050405020304" pitchFamily="18" charset="0"/>
              <a:cs typeface="Times New Roman" panose="02020603050405020304" pitchFamily="18" charset="0"/>
            </a:endParaRPr>
          </a:p>
        </p:txBody>
      </p:sp>
      <p:sp>
        <p:nvSpPr>
          <p:cNvPr id="7" name="Rectangle 5"/>
          <p:cNvSpPr>
            <a:spLocks noChangeArrowheads="1"/>
          </p:cNvSpPr>
          <p:nvPr/>
        </p:nvSpPr>
        <p:spPr bwMode="auto">
          <a:xfrm>
            <a:off x="179512" y="6381328"/>
            <a:ext cx="87471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marL="273050" indent="-27305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algn="ctr">
              <a:spcBef>
                <a:spcPct val="0"/>
              </a:spcBef>
              <a:buClrTx/>
              <a:buSzTx/>
              <a:buFontTx/>
              <a:buNone/>
            </a:pPr>
            <a:r>
              <a:rPr lang="es-AR" altLang="es-AR" sz="1600" i="1" dirty="0" err="1" smtClean="0">
                <a:latin typeface="Times New Roman" panose="02020603050405020304" pitchFamily="18" charset="0"/>
                <a:ea typeface="Calibri" panose="020F0502020204030204" pitchFamily="34" charset="0"/>
                <a:cs typeface="Times New Roman" panose="02020603050405020304" pitchFamily="18" charset="0"/>
              </a:rPr>
              <a:t>Source</a:t>
            </a:r>
            <a:r>
              <a:rPr lang="es-AR" altLang="es-AR" sz="1600" i="1" dirty="0" smtClean="0">
                <a:latin typeface="Times New Roman" panose="02020603050405020304" pitchFamily="18" charset="0"/>
                <a:ea typeface="Calibri" panose="020F0502020204030204" pitchFamily="34" charset="0"/>
                <a:cs typeface="Times New Roman" panose="02020603050405020304" pitchFamily="18" charset="0"/>
              </a:rPr>
              <a:t>: </a:t>
            </a:r>
            <a:r>
              <a:rPr lang="en-US" altLang="es-AR" sz="1600" i="1" dirty="0">
                <a:latin typeface="Times New Roman" panose="02020603050405020304" pitchFamily="18" charset="0"/>
                <a:ea typeface="Calibri" panose="020F0502020204030204" pitchFamily="34" charset="0"/>
                <a:cs typeface="Times New Roman" panose="02020603050405020304" pitchFamily="18" charset="0"/>
              </a:rPr>
              <a:t>own calculations based on data from the Federal Administration of Public Revenue (AFIP).</a:t>
            </a:r>
            <a:r>
              <a:rPr lang="es-AR" altLang="es-AR" sz="1600" i="1" dirty="0" smtClean="0">
                <a:latin typeface="Times New Roman" panose="02020603050405020304" pitchFamily="18" charset="0"/>
                <a:ea typeface="Calibri" panose="020F0502020204030204" pitchFamily="34" charset="0"/>
                <a:cs typeface="Times New Roman" panose="02020603050405020304" pitchFamily="18" charset="0"/>
              </a:rPr>
              <a:t>.</a:t>
            </a:r>
            <a:endParaRPr lang="es-AR" altLang="es-AR" sz="1600" i="1" dirty="0">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9" name="Gráfico 8"/>
          <p:cNvGraphicFramePr>
            <a:graphicFrameLocks/>
          </p:cNvGraphicFramePr>
          <p:nvPr>
            <p:extLst>
              <p:ext uri="{D42A27DB-BD31-4B8C-83A1-F6EECF244321}">
                <p14:modId xmlns:p14="http://schemas.microsoft.com/office/powerpoint/2010/main" val="565752804"/>
              </p:ext>
            </p:extLst>
          </p:nvPr>
        </p:nvGraphicFramePr>
        <p:xfrm>
          <a:off x="1021235" y="1812542"/>
          <a:ext cx="7200800" cy="3953971"/>
        </p:xfrm>
        <a:graphic>
          <a:graphicData uri="http://schemas.openxmlformats.org/drawingml/2006/chart">
            <c:chart xmlns:c="http://schemas.openxmlformats.org/drawingml/2006/chart" xmlns:r="http://schemas.openxmlformats.org/officeDocument/2006/relationships" r:id="rId3"/>
          </a:graphicData>
        </a:graphic>
      </p:graphicFrame>
      <p:sp>
        <p:nvSpPr>
          <p:cNvPr id="10" name="Rectángulo 9"/>
          <p:cNvSpPr/>
          <p:nvPr/>
        </p:nvSpPr>
        <p:spPr>
          <a:xfrm>
            <a:off x="2105024" y="1890396"/>
            <a:ext cx="1314847" cy="2474708"/>
          </a:xfrm>
          <a:prstGeom prst="rect">
            <a:avLst/>
          </a:prstGeom>
          <a:noFill/>
          <a:ln cap="rnd">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282791231"/>
      </p:ext>
    </p:extLst>
  </p:cSld>
  <p:clrMapOvr>
    <a:masterClrMapping/>
  </p:clrMapOvr>
  <p:transition spd="slow">
    <p:wheel spokes="2"/>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2643200" y="344269"/>
            <a:ext cx="4929196" cy="492443"/>
          </a:xfrm>
          <a:prstGeom prst="rect">
            <a:avLst/>
          </a:prstGeom>
        </p:spPr>
        <p:style>
          <a:lnRef idx="1">
            <a:schemeClr val="accent2"/>
          </a:lnRef>
          <a:fillRef idx="3">
            <a:schemeClr val="accent2"/>
          </a:fillRef>
          <a:effectRef idx="2">
            <a:schemeClr val="accent2"/>
          </a:effectRef>
          <a:fontRef idx="minor">
            <a:schemeClr val="lt1"/>
          </a:fontRef>
        </p:style>
        <p:txBody>
          <a:bodyPr>
            <a:spAutoFit/>
          </a:bodyPr>
          <a:lstStyle/>
          <a:p>
            <a:pPr algn="ctr" eaLnBrk="1" fontAlgn="auto" hangingPunct="1">
              <a:spcBef>
                <a:spcPts val="0"/>
              </a:spcBef>
              <a:spcAft>
                <a:spcPts val="0"/>
              </a:spcAft>
              <a:defRPr/>
            </a:pPr>
            <a:r>
              <a:rPr lang="es-ES" sz="2600" dirty="0"/>
              <a:t>TOPICS TO BE DEVELOPED</a:t>
            </a:r>
          </a:p>
        </p:txBody>
      </p:sp>
      <p:pic>
        <p:nvPicPr>
          <p:cNvPr id="9221" name="Picture 2" descr="http://www.unc.edu.ar/novedades/logo_un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050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8 Marcador de contenido"/>
          <p:cNvSpPr>
            <a:spLocks noGrp="1"/>
          </p:cNvSpPr>
          <p:nvPr>
            <p:ph idx="1"/>
          </p:nvPr>
        </p:nvSpPr>
        <p:spPr>
          <a:xfrm>
            <a:off x="250825" y="1339850"/>
            <a:ext cx="8893175" cy="5518150"/>
          </a:xfrm>
        </p:spPr>
        <p:txBody>
          <a:bodyPr/>
          <a:lstStyle/>
          <a:p>
            <a:pPr lvl="0"/>
            <a:r>
              <a:rPr lang="en-US" b="1" dirty="0"/>
              <a:t>Introduction</a:t>
            </a:r>
            <a:endParaRPr lang="es-AR" dirty="0"/>
          </a:p>
          <a:p>
            <a:pPr lvl="0" algn="just">
              <a:lnSpc>
                <a:spcPct val="150000"/>
              </a:lnSpc>
              <a:spcBef>
                <a:spcPct val="0"/>
              </a:spcBef>
            </a:pPr>
            <a:r>
              <a:rPr lang="en-US" b="1" dirty="0"/>
              <a:t>Regulation in the industry: a brief overview</a:t>
            </a:r>
            <a:endParaRPr lang="es-AR" dirty="0"/>
          </a:p>
          <a:p>
            <a:pPr algn="just">
              <a:lnSpc>
                <a:spcPct val="150000"/>
              </a:lnSpc>
              <a:spcBef>
                <a:spcPct val="0"/>
              </a:spcBef>
            </a:pPr>
            <a:r>
              <a:rPr lang="en-US" b="1" dirty="0" smtClean="0"/>
              <a:t>Configuration </a:t>
            </a:r>
            <a:r>
              <a:rPr lang="en-US" b="1" dirty="0"/>
              <a:t>and current situation of the biodiesel </a:t>
            </a:r>
            <a:r>
              <a:rPr lang="en-US" b="1" dirty="0" smtClean="0"/>
              <a:t>industry</a:t>
            </a:r>
          </a:p>
          <a:p>
            <a:pPr algn="just">
              <a:lnSpc>
                <a:spcPct val="150000"/>
              </a:lnSpc>
              <a:spcBef>
                <a:spcPct val="0"/>
              </a:spcBef>
            </a:pPr>
            <a:r>
              <a:rPr lang="en-US" b="1" dirty="0"/>
              <a:t>Analysis of concentration and economies of scale in the </a:t>
            </a:r>
            <a:r>
              <a:rPr lang="en-US" b="1" dirty="0" smtClean="0"/>
              <a:t>industry</a:t>
            </a:r>
          </a:p>
          <a:p>
            <a:pPr algn="just">
              <a:lnSpc>
                <a:spcPct val="150000"/>
              </a:lnSpc>
              <a:spcBef>
                <a:spcPct val="0"/>
              </a:spcBef>
            </a:pPr>
            <a:r>
              <a:rPr lang="en-US" b="1" dirty="0"/>
              <a:t>C</a:t>
            </a:r>
            <a:r>
              <a:rPr lang="en-US" b="1" dirty="0" smtClean="0"/>
              <a:t>onclusions</a:t>
            </a:r>
          </a:p>
          <a:p>
            <a:pPr algn="just">
              <a:lnSpc>
                <a:spcPct val="150000"/>
              </a:lnSpc>
              <a:spcBef>
                <a:spcPct val="0"/>
              </a:spcBef>
            </a:pPr>
            <a:r>
              <a:rPr lang="es-ES" altLang="es-AR" b="1" dirty="0" err="1"/>
              <a:t>Bibliography</a:t>
            </a:r>
            <a:r>
              <a:rPr lang="es-ES" altLang="es-AR" sz="2200" b="1" dirty="0" smtClean="0">
                <a:latin typeface="Times New Roman" panose="02020603050405020304" pitchFamily="18" charset="0"/>
                <a:cs typeface="Times New Roman" panose="02020603050405020304" pitchFamily="18" charset="0"/>
              </a:rPr>
              <a:t> </a:t>
            </a:r>
            <a:endParaRPr lang="es-AR" altLang="es-AR" sz="2200" b="1"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2937244"/>
      </p:ext>
    </p:extLst>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www.unc.edu.ar/novedades/logo_un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050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CuadroTexto"/>
          <p:cNvSpPr txBox="1"/>
          <p:nvPr/>
        </p:nvSpPr>
        <p:spPr>
          <a:xfrm>
            <a:off x="2143108" y="221516"/>
            <a:ext cx="7000892" cy="830997"/>
          </a:xfrm>
          <a:prstGeom prst="rect">
            <a:avLst/>
          </a:prstGeom>
        </p:spPr>
        <p:style>
          <a:lnRef idx="1">
            <a:schemeClr val="accent2"/>
          </a:lnRef>
          <a:fillRef idx="3">
            <a:schemeClr val="accent2"/>
          </a:fillRef>
          <a:effectRef idx="2">
            <a:schemeClr val="accent2"/>
          </a:effectRef>
          <a:fontRef idx="minor">
            <a:schemeClr val="lt1"/>
          </a:fontRef>
        </p:style>
        <p:txBody>
          <a:bodyPr>
            <a:spAutoFit/>
          </a:bodyPr>
          <a:lstStyle/>
          <a:p>
            <a:pPr algn="ctr" eaLnBrk="1" hangingPunct="1">
              <a:defRPr/>
            </a:pPr>
            <a:r>
              <a:rPr lang="en-US" sz="2400" b="1" dirty="0" smtClean="0">
                <a:latin typeface="Times New Roman" pitchFamily="18" charset="0"/>
                <a:cs typeface="Times New Roman" pitchFamily="18" charset="0"/>
              </a:rPr>
              <a:t>Analysis </a:t>
            </a:r>
            <a:r>
              <a:rPr lang="en-US" sz="2400" b="1" dirty="0">
                <a:latin typeface="Times New Roman" pitchFamily="18" charset="0"/>
                <a:cs typeface="Times New Roman" pitchFamily="18" charset="0"/>
              </a:rPr>
              <a:t>of concentration and economies of scale in the industry</a:t>
            </a:r>
            <a:endParaRPr lang="es-AR" sz="2200" b="1" dirty="0"/>
          </a:p>
        </p:txBody>
      </p:sp>
      <p:sp>
        <p:nvSpPr>
          <p:cNvPr id="28678" name="8 Marcador de contenido"/>
          <p:cNvSpPr>
            <a:spLocks noGrp="1"/>
          </p:cNvSpPr>
          <p:nvPr>
            <p:ph idx="1"/>
          </p:nvPr>
        </p:nvSpPr>
        <p:spPr>
          <a:xfrm>
            <a:off x="323528" y="1556792"/>
            <a:ext cx="8501063" cy="4929187"/>
          </a:xfrm>
        </p:spPr>
        <p:txBody>
          <a:bodyPr/>
          <a:lstStyle/>
          <a:p>
            <a:pPr algn="just"/>
            <a:r>
              <a:rPr lang="en-US" dirty="0"/>
              <a:t>To analyze </a:t>
            </a:r>
            <a:r>
              <a:rPr lang="en-US"/>
              <a:t>this </a:t>
            </a:r>
            <a:r>
              <a:rPr lang="en-US" smtClean="0"/>
              <a:t>point, </a:t>
            </a:r>
            <a:r>
              <a:rPr lang="en-US" dirty="0"/>
              <a:t>it considers what happens in Argentina. because Brazil data are not available at company level. </a:t>
            </a:r>
            <a:endParaRPr lang="en-US" dirty="0" smtClean="0"/>
          </a:p>
          <a:p>
            <a:pPr algn="just"/>
            <a:r>
              <a:rPr lang="en-US" dirty="0"/>
              <a:t>When speaking of concentration in the industry of </a:t>
            </a:r>
            <a:r>
              <a:rPr lang="en-US"/>
              <a:t>Argentina </a:t>
            </a:r>
            <a:r>
              <a:rPr lang="en-US" smtClean="0"/>
              <a:t>biodiesel, </a:t>
            </a:r>
            <a:r>
              <a:rPr lang="en-US" dirty="0"/>
              <a:t>it is not associated with a power to fix prices of the </a:t>
            </a:r>
            <a:r>
              <a:rPr lang="en-US"/>
              <a:t>largest </a:t>
            </a:r>
            <a:r>
              <a:rPr lang="en-US" smtClean="0"/>
              <a:t>companies, </a:t>
            </a:r>
            <a:r>
              <a:rPr lang="en-US" dirty="0"/>
              <a:t>as the price for export operations biofuel is determined by the </a:t>
            </a:r>
            <a:r>
              <a:rPr lang="en-US" dirty="0" smtClean="0"/>
              <a:t>supply </a:t>
            </a:r>
            <a:r>
              <a:rPr lang="en-US" dirty="0"/>
              <a:t>and demand of the </a:t>
            </a:r>
            <a:r>
              <a:rPr lang="en-US"/>
              <a:t>international </a:t>
            </a:r>
            <a:r>
              <a:rPr lang="en-US" smtClean="0"/>
              <a:t>market, </a:t>
            </a:r>
            <a:r>
              <a:rPr lang="en-US" dirty="0"/>
              <a:t>while the price associated with the internal market is fixed by resolution.</a:t>
            </a:r>
            <a:endParaRPr lang="es-AR" dirty="0"/>
          </a:p>
          <a:p>
            <a:pPr algn="just"/>
            <a:endParaRPr lang="es-AR" sz="2400" dirty="0"/>
          </a:p>
        </p:txBody>
      </p:sp>
    </p:spTree>
    <p:extLst>
      <p:ext uri="{BB962C8B-B14F-4D97-AF65-F5344CB8AC3E}">
        <p14:creationId xmlns:p14="http://schemas.microsoft.com/office/powerpoint/2010/main" val="1272329386"/>
      </p:ext>
    </p:extLst>
  </p:cSld>
  <p:clrMapOvr>
    <a:masterClrMapping/>
  </p:clrMapOvr>
  <p:transition spd="slow" advTm="247081">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www.unc.edu.ar/novedades/logo_un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050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CuadroTexto"/>
          <p:cNvSpPr txBox="1"/>
          <p:nvPr/>
        </p:nvSpPr>
        <p:spPr>
          <a:xfrm>
            <a:off x="2143108" y="221516"/>
            <a:ext cx="7000892" cy="830997"/>
          </a:xfrm>
          <a:prstGeom prst="rect">
            <a:avLst/>
          </a:prstGeom>
        </p:spPr>
        <p:style>
          <a:lnRef idx="1">
            <a:schemeClr val="accent2"/>
          </a:lnRef>
          <a:fillRef idx="3">
            <a:schemeClr val="accent2"/>
          </a:fillRef>
          <a:effectRef idx="2">
            <a:schemeClr val="accent2"/>
          </a:effectRef>
          <a:fontRef idx="minor">
            <a:schemeClr val="lt1"/>
          </a:fontRef>
        </p:style>
        <p:txBody>
          <a:bodyPr>
            <a:spAutoFit/>
          </a:bodyPr>
          <a:lstStyle/>
          <a:p>
            <a:pPr algn="ctr" eaLnBrk="1" hangingPunct="1">
              <a:defRPr/>
            </a:pPr>
            <a:r>
              <a:rPr lang="en-US" sz="2400" b="1" dirty="0" smtClean="0">
                <a:latin typeface="Times New Roman" pitchFamily="18" charset="0"/>
                <a:cs typeface="Times New Roman" pitchFamily="18" charset="0"/>
              </a:rPr>
              <a:t>Analysis </a:t>
            </a:r>
            <a:r>
              <a:rPr lang="en-US" sz="2400" b="1" dirty="0">
                <a:latin typeface="Times New Roman" pitchFamily="18" charset="0"/>
                <a:cs typeface="Times New Roman" pitchFamily="18" charset="0"/>
              </a:rPr>
              <a:t>of concentration and economies of scale in the industry</a:t>
            </a:r>
            <a:endParaRPr lang="es-AR" sz="2200" b="1" dirty="0"/>
          </a:p>
        </p:txBody>
      </p:sp>
      <p:sp>
        <p:nvSpPr>
          <p:cNvPr id="28678" name="8 Marcador de contenido"/>
          <p:cNvSpPr>
            <a:spLocks noGrp="1"/>
          </p:cNvSpPr>
          <p:nvPr>
            <p:ph idx="1"/>
          </p:nvPr>
        </p:nvSpPr>
        <p:spPr>
          <a:xfrm>
            <a:off x="323528" y="1556792"/>
            <a:ext cx="8501063" cy="4929187"/>
          </a:xfrm>
        </p:spPr>
        <p:txBody>
          <a:bodyPr/>
          <a:lstStyle/>
          <a:p>
            <a:r>
              <a:rPr lang="en-US" dirty="0"/>
              <a:t>1</a:t>
            </a:r>
            <a:r>
              <a:rPr lang="en-US" u="sng" dirty="0"/>
              <a:t>. Concentration index:</a:t>
            </a:r>
            <a:endParaRPr lang="es-AR" dirty="0"/>
          </a:p>
          <a:p>
            <a:pPr marL="0" indent="0">
              <a:buNone/>
            </a:pPr>
            <a:r>
              <a:rPr lang="en-US" dirty="0" smtClean="0"/>
              <a:t>   C </a:t>
            </a:r>
            <a:r>
              <a:rPr lang="en-US" dirty="0"/>
              <a:t>(m) = Σ C (</a:t>
            </a:r>
            <a:r>
              <a:rPr lang="en-US" dirty="0" err="1"/>
              <a:t>i</a:t>
            </a:r>
            <a:r>
              <a:rPr lang="en-US" dirty="0"/>
              <a:t>) to C (</a:t>
            </a:r>
            <a:r>
              <a:rPr lang="en-US" dirty="0" err="1"/>
              <a:t>i</a:t>
            </a:r>
            <a:r>
              <a:rPr lang="en-US" dirty="0" smtClean="0"/>
              <a:t>). Relative </a:t>
            </a:r>
            <a:r>
              <a:rPr lang="en-US" dirty="0"/>
              <a:t>share of companies operating in the market (production capacity of the firm relative to the total</a:t>
            </a:r>
            <a:r>
              <a:rPr lang="en-US" dirty="0" smtClean="0"/>
              <a:t>)</a:t>
            </a:r>
          </a:p>
          <a:p>
            <a:r>
              <a:rPr lang="en-US" dirty="0"/>
              <a:t>2. </a:t>
            </a:r>
            <a:r>
              <a:rPr lang="en-US" u="sng" dirty="0"/>
              <a:t>Index </a:t>
            </a:r>
            <a:r>
              <a:rPr lang="en-US" u="sng" dirty="0" err="1"/>
              <a:t>Herfindahl</a:t>
            </a:r>
            <a:r>
              <a:rPr lang="en-US" u="sng" dirty="0"/>
              <a:t> - Hirschman (IHH)</a:t>
            </a:r>
            <a:endParaRPr lang="es-AR" dirty="0"/>
          </a:p>
          <a:p>
            <a:pPr marL="0" indent="0">
              <a:buNone/>
            </a:pPr>
            <a:r>
              <a:rPr lang="en-US" dirty="0" smtClean="0"/>
              <a:t>   HHI </a:t>
            </a:r>
            <a:r>
              <a:rPr lang="en-US" dirty="0"/>
              <a:t>= Σ [C (</a:t>
            </a:r>
            <a:r>
              <a:rPr lang="en-US" dirty="0" err="1"/>
              <a:t>i</a:t>
            </a:r>
            <a:r>
              <a:rPr lang="en-US" dirty="0"/>
              <a:t>)] </a:t>
            </a:r>
            <a:r>
              <a:rPr lang="en-US" baseline="30000" dirty="0"/>
              <a:t>2</a:t>
            </a:r>
            <a:r>
              <a:rPr lang="en-US" dirty="0"/>
              <a:t> and V = Σ [C (</a:t>
            </a:r>
            <a:r>
              <a:rPr lang="en-US" dirty="0" err="1"/>
              <a:t>i</a:t>
            </a:r>
            <a:r>
              <a:rPr lang="en-US" dirty="0"/>
              <a:t>) -1 / N] </a:t>
            </a:r>
            <a:r>
              <a:rPr lang="en-US" baseline="30000" dirty="0"/>
              <a:t>2</a:t>
            </a:r>
            <a:r>
              <a:rPr lang="en-US" dirty="0"/>
              <a:t>. for C (</a:t>
            </a:r>
            <a:r>
              <a:rPr lang="en-US" dirty="0" err="1"/>
              <a:t>i</a:t>
            </a:r>
            <a:r>
              <a:rPr lang="en-US" dirty="0"/>
              <a:t>): participation of enterprises in productive capacity; N: number of leading companies in the industry</a:t>
            </a:r>
            <a:r>
              <a:rPr lang="en-US" dirty="0" smtClean="0"/>
              <a:t>.</a:t>
            </a:r>
          </a:p>
          <a:p>
            <a:pPr marL="0" indent="0">
              <a:buNone/>
            </a:pPr>
            <a:r>
              <a:rPr lang="en-US" dirty="0" smtClean="0"/>
              <a:t>   For </a:t>
            </a:r>
            <a:r>
              <a:rPr lang="en-US" dirty="0"/>
              <a:t>interpretation it is important to note that the rate increases as the number of relevant companies in the industry </a:t>
            </a:r>
            <a:r>
              <a:rPr lang="en-US"/>
              <a:t>is </a:t>
            </a:r>
            <a:r>
              <a:rPr lang="en-US" smtClean="0"/>
              <a:t>lower, </a:t>
            </a:r>
            <a:r>
              <a:rPr lang="en-US" dirty="0"/>
              <a:t>and when the shares </a:t>
            </a:r>
            <a:r>
              <a:rPr lang="en-US" dirty="0" smtClean="0"/>
              <a:t>are </a:t>
            </a:r>
            <a:r>
              <a:rPr lang="en-US" dirty="0"/>
              <a:t>very </a:t>
            </a:r>
            <a:r>
              <a:rPr lang="en-US" dirty="0" smtClean="0"/>
              <a:t>different.</a:t>
            </a:r>
            <a:endParaRPr lang="es-AR" dirty="0"/>
          </a:p>
          <a:p>
            <a:endParaRPr lang="es-AR" sz="2400" dirty="0"/>
          </a:p>
        </p:txBody>
      </p:sp>
    </p:spTree>
    <p:extLst>
      <p:ext uri="{BB962C8B-B14F-4D97-AF65-F5344CB8AC3E}">
        <p14:creationId xmlns:p14="http://schemas.microsoft.com/office/powerpoint/2010/main" val="1089353709"/>
      </p:ext>
    </p:extLst>
  </p:cSld>
  <p:clrMapOvr>
    <a:masterClrMapping/>
  </p:clrMapOvr>
  <p:transition spd="slow" advTm="247081">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www.unc.edu.ar/novedades/logo_un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050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CuadroTexto"/>
          <p:cNvSpPr txBox="1"/>
          <p:nvPr/>
        </p:nvSpPr>
        <p:spPr>
          <a:xfrm>
            <a:off x="2143108" y="221516"/>
            <a:ext cx="7000892" cy="830997"/>
          </a:xfrm>
          <a:prstGeom prst="rect">
            <a:avLst/>
          </a:prstGeom>
        </p:spPr>
        <p:style>
          <a:lnRef idx="1">
            <a:schemeClr val="accent2"/>
          </a:lnRef>
          <a:fillRef idx="3">
            <a:schemeClr val="accent2"/>
          </a:fillRef>
          <a:effectRef idx="2">
            <a:schemeClr val="accent2"/>
          </a:effectRef>
          <a:fontRef idx="minor">
            <a:schemeClr val="lt1"/>
          </a:fontRef>
        </p:style>
        <p:txBody>
          <a:bodyPr>
            <a:spAutoFit/>
          </a:bodyPr>
          <a:lstStyle/>
          <a:p>
            <a:pPr algn="ctr" eaLnBrk="1" hangingPunct="1">
              <a:defRPr/>
            </a:pPr>
            <a:r>
              <a:rPr lang="en-US" sz="2400" b="1" dirty="0" smtClean="0">
                <a:latin typeface="Times New Roman" pitchFamily="18" charset="0"/>
                <a:cs typeface="Times New Roman" pitchFamily="18" charset="0"/>
              </a:rPr>
              <a:t>Analysis </a:t>
            </a:r>
            <a:r>
              <a:rPr lang="en-US" sz="2400" b="1" dirty="0">
                <a:latin typeface="Times New Roman" pitchFamily="18" charset="0"/>
                <a:cs typeface="Times New Roman" pitchFamily="18" charset="0"/>
              </a:rPr>
              <a:t>of concentration and economies of scale in the industry</a:t>
            </a:r>
            <a:endParaRPr lang="es-AR" sz="2200" b="1" dirty="0"/>
          </a:p>
        </p:txBody>
      </p:sp>
      <p:sp>
        <p:nvSpPr>
          <p:cNvPr id="28678" name="8 Marcador de contenido"/>
          <p:cNvSpPr>
            <a:spLocks noGrp="1"/>
          </p:cNvSpPr>
          <p:nvPr>
            <p:ph idx="1"/>
          </p:nvPr>
        </p:nvSpPr>
        <p:spPr>
          <a:xfrm>
            <a:off x="251520" y="1124745"/>
            <a:ext cx="8501063" cy="648071"/>
          </a:xfrm>
        </p:spPr>
        <p:txBody>
          <a:bodyPr/>
          <a:lstStyle/>
          <a:p>
            <a:pPr marL="0" indent="0">
              <a:buNone/>
            </a:pPr>
            <a:r>
              <a:rPr lang="en-US" sz="1600" dirty="0"/>
              <a:t>Determination of revenues. costs and profits for two processors integrated biodiesel plants and other non-integrated exporter. with different levels of ability crushing or </a:t>
            </a:r>
            <a:r>
              <a:rPr lang="en-US" sz="1600" dirty="0" smtClean="0"/>
              <a:t>biodiesel (2012</a:t>
            </a:r>
            <a:r>
              <a:rPr lang="en-US" sz="1600" dirty="0"/>
              <a:t>)</a:t>
            </a:r>
            <a:endParaRPr lang="es-AR" sz="1600" dirty="0"/>
          </a:p>
          <a:p>
            <a:endParaRPr lang="es-AR" sz="2400" dirty="0"/>
          </a:p>
        </p:txBody>
      </p:sp>
      <p:graphicFrame>
        <p:nvGraphicFramePr>
          <p:cNvPr id="2" name="Tabla 1"/>
          <p:cNvGraphicFramePr>
            <a:graphicFrameLocks noGrp="1"/>
          </p:cNvGraphicFramePr>
          <p:nvPr>
            <p:extLst>
              <p:ext uri="{D42A27DB-BD31-4B8C-83A1-F6EECF244321}">
                <p14:modId xmlns:p14="http://schemas.microsoft.com/office/powerpoint/2010/main" val="3202711431"/>
              </p:ext>
            </p:extLst>
          </p:nvPr>
        </p:nvGraphicFramePr>
        <p:xfrm>
          <a:off x="395536" y="1695983"/>
          <a:ext cx="8357046" cy="4978095"/>
        </p:xfrm>
        <a:graphic>
          <a:graphicData uri="http://schemas.openxmlformats.org/drawingml/2006/table">
            <a:tbl>
              <a:tblPr firstRow="1" firstCol="1" bandRow="1">
                <a:tableStyleId>{5C22544A-7EE6-4342-B048-85BDC9FD1C3A}</a:tableStyleId>
              </a:tblPr>
              <a:tblGrid>
                <a:gridCol w="3824476">
                  <a:extLst>
                    <a:ext uri="{9D8B030D-6E8A-4147-A177-3AD203B41FA5}">
                      <a16:colId xmlns:a16="http://schemas.microsoft.com/office/drawing/2014/main" val="1371274906"/>
                    </a:ext>
                  </a:extLst>
                </a:gridCol>
                <a:gridCol w="1288092">
                  <a:extLst>
                    <a:ext uri="{9D8B030D-6E8A-4147-A177-3AD203B41FA5}">
                      <a16:colId xmlns:a16="http://schemas.microsoft.com/office/drawing/2014/main" val="1714989928"/>
                    </a:ext>
                  </a:extLst>
                </a:gridCol>
                <a:gridCol w="1152128">
                  <a:extLst>
                    <a:ext uri="{9D8B030D-6E8A-4147-A177-3AD203B41FA5}">
                      <a16:colId xmlns:a16="http://schemas.microsoft.com/office/drawing/2014/main" val="3373972458"/>
                    </a:ext>
                  </a:extLst>
                </a:gridCol>
                <a:gridCol w="2092350">
                  <a:extLst>
                    <a:ext uri="{9D8B030D-6E8A-4147-A177-3AD203B41FA5}">
                      <a16:colId xmlns:a16="http://schemas.microsoft.com/office/drawing/2014/main" val="979077109"/>
                    </a:ext>
                  </a:extLst>
                </a:gridCol>
              </a:tblGrid>
              <a:tr h="724905">
                <a:tc>
                  <a:txBody>
                    <a:bodyPr/>
                    <a:lstStyle/>
                    <a:p>
                      <a:pPr algn="just">
                        <a:lnSpc>
                          <a:spcPct val="107000"/>
                        </a:lnSpc>
                        <a:spcAft>
                          <a:spcPts val="0"/>
                        </a:spcAft>
                      </a:pPr>
                      <a:r>
                        <a:rPr lang="en-US" sz="1500" dirty="0">
                          <a:effectLst/>
                          <a:latin typeface="+mj-lt"/>
                        </a:rPr>
                        <a:t> </a:t>
                      </a:r>
                      <a:r>
                        <a:rPr lang="es-AR" sz="1500" dirty="0" err="1">
                          <a:effectLst/>
                          <a:latin typeface="+mj-lt"/>
                        </a:rPr>
                        <a:t>Determinants</a:t>
                      </a:r>
                      <a:endParaRPr lang="es-AR" sz="1500" dirty="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Small Plant (integrated)</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Large Plant (integrated)</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n-US" sz="1500">
                          <a:effectLst/>
                          <a:latin typeface="+mj-lt"/>
                        </a:rPr>
                        <a:t>Elaboradora exporting biodiesel plant (not integrated)*</a:t>
                      </a:r>
                      <a:endParaRPr lang="es-AR" sz="1500">
                        <a:effectLst/>
                        <a:latin typeface="+mj-lt"/>
                        <a:ea typeface="Calibri" panose="020F0502020204030204" pitchFamily="34" charset="0"/>
                        <a:cs typeface="Times New Roman" panose="02020603050405020304" pitchFamily="18" charset="0"/>
                      </a:endParaRPr>
                    </a:p>
                  </a:txBody>
                  <a:tcPr marL="61115" marR="61115" marT="0" marB="0"/>
                </a:tc>
                <a:extLst>
                  <a:ext uri="{0D108BD9-81ED-4DB2-BD59-A6C34878D82A}">
                    <a16:rowId xmlns:a16="http://schemas.microsoft.com/office/drawing/2014/main" val="4189947253"/>
                  </a:ext>
                </a:extLst>
              </a:tr>
              <a:tr h="296546">
                <a:tc>
                  <a:txBody>
                    <a:bodyPr/>
                    <a:lstStyle/>
                    <a:p>
                      <a:pPr algn="just">
                        <a:lnSpc>
                          <a:spcPct val="107000"/>
                        </a:lnSpc>
                        <a:spcAft>
                          <a:spcPts val="0"/>
                        </a:spcAft>
                      </a:pPr>
                      <a:r>
                        <a:rPr lang="en-US" sz="1500">
                          <a:effectLst/>
                          <a:latin typeface="+mj-lt"/>
                        </a:rPr>
                        <a:t>a. Soybean processing capacity (tons / year)</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19.600</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1.390.000</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 </a:t>
                      </a:r>
                      <a:endParaRPr lang="es-AR" sz="1500">
                        <a:effectLst/>
                        <a:latin typeface="+mj-lt"/>
                        <a:ea typeface="Calibri" panose="020F0502020204030204" pitchFamily="34" charset="0"/>
                        <a:cs typeface="Times New Roman" panose="02020603050405020304" pitchFamily="18" charset="0"/>
                      </a:endParaRPr>
                    </a:p>
                  </a:txBody>
                  <a:tcPr marL="61115" marR="61115" marT="0" marB="0"/>
                </a:tc>
                <a:extLst>
                  <a:ext uri="{0D108BD9-81ED-4DB2-BD59-A6C34878D82A}">
                    <a16:rowId xmlns:a16="http://schemas.microsoft.com/office/drawing/2014/main" val="380341203"/>
                  </a:ext>
                </a:extLst>
              </a:tr>
              <a:tr h="283620">
                <a:tc>
                  <a:txBody>
                    <a:bodyPr/>
                    <a:lstStyle/>
                    <a:p>
                      <a:pPr algn="just">
                        <a:lnSpc>
                          <a:spcPct val="107000"/>
                        </a:lnSpc>
                        <a:spcAft>
                          <a:spcPts val="0"/>
                        </a:spcAft>
                      </a:pPr>
                      <a:r>
                        <a:rPr lang="en-US" sz="1500">
                          <a:effectLst/>
                          <a:latin typeface="+mj-lt"/>
                        </a:rPr>
                        <a:t>Biodiesel processing capacity (tons / year)</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n-US" sz="1500">
                          <a:effectLst/>
                          <a:latin typeface="+mj-lt"/>
                        </a:rPr>
                        <a:t> </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n-US" sz="1500">
                          <a:effectLst/>
                          <a:latin typeface="+mj-lt"/>
                        </a:rPr>
                        <a:t> </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214.800</a:t>
                      </a:r>
                      <a:endParaRPr lang="es-AR" sz="1500">
                        <a:effectLst/>
                        <a:latin typeface="+mj-lt"/>
                        <a:ea typeface="Calibri" panose="020F0502020204030204" pitchFamily="34" charset="0"/>
                        <a:cs typeface="Times New Roman" panose="02020603050405020304" pitchFamily="18" charset="0"/>
                      </a:endParaRPr>
                    </a:p>
                  </a:txBody>
                  <a:tcPr marL="61115" marR="61115" marT="0" marB="0"/>
                </a:tc>
                <a:extLst>
                  <a:ext uri="{0D108BD9-81ED-4DB2-BD59-A6C34878D82A}">
                    <a16:rowId xmlns:a16="http://schemas.microsoft.com/office/drawing/2014/main" val="4125210023"/>
                  </a:ext>
                </a:extLst>
              </a:tr>
              <a:tr h="504056">
                <a:tc>
                  <a:txBody>
                    <a:bodyPr/>
                    <a:lstStyle/>
                    <a:p>
                      <a:pPr algn="just">
                        <a:lnSpc>
                          <a:spcPct val="107000"/>
                        </a:lnSpc>
                        <a:spcAft>
                          <a:spcPts val="0"/>
                        </a:spcAft>
                      </a:pPr>
                      <a:r>
                        <a:rPr lang="en-US" sz="1500">
                          <a:effectLst/>
                          <a:latin typeface="+mj-lt"/>
                        </a:rPr>
                        <a:t>b. Oil yield (13.5% of the weight of raw material) Volume of soybean oil (tons / year)</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2.646</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187.650</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 </a:t>
                      </a:r>
                      <a:endParaRPr lang="es-AR" sz="1500">
                        <a:effectLst/>
                        <a:latin typeface="+mj-lt"/>
                        <a:ea typeface="Calibri" panose="020F0502020204030204" pitchFamily="34" charset="0"/>
                        <a:cs typeface="Times New Roman" panose="02020603050405020304" pitchFamily="18" charset="0"/>
                      </a:endParaRPr>
                    </a:p>
                  </a:txBody>
                  <a:tcPr marL="61115" marR="61115" marT="0" marB="0"/>
                </a:tc>
                <a:extLst>
                  <a:ext uri="{0D108BD9-81ED-4DB2-BD59-A6C34878D82A}">
                    <a16:rowId xmlns:a16="http://schemas.microsoft.com/office/drawing/2014/main" val="3509296111"/>
                  </a:ext>
                </a:extLst>
              </a:tr>
              <a:tr h="191811">
                <a:tc>
                  <a:txBody>
                    <a:bodyPr/>
                    <a:lstStyle/>
                    <a:p>
                      <a:pPr algn="just">
                        <a:lnSpc>
                          <a:spcPct val="107000"/>
                        </a:lnSpc>
                        <a:spcAft>
                          <a:spcPts val="0"/>
                        </a:spcAft>
                      </a:pPr>
                      <a:r>
                        <a:rPr lang="es-AR" sz="1500">
                          <a:effectLst/>
                          <a:latin typeface="+mj-lt"/>
                        </a:rPr>
                        <a:t>c. Biodiesel Production Cost</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 </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 </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 </a:t>
                      </a:r>
                      <a:endParaRPr lang="es-AR" sz="1500">
                        <a:effectLst/>
                        <a:latin typeface="+mj-lt"/>
                        <a:ea typeface="Calibri" panose="020F0502020204030204" pitchFamily="34" charset="0"/>
                        <a:cs typeface="Times New Roman" panose="02020603050405020304" pitchFamily="18" charset="0"/>
                      </a:endParaRPr>
                    </a:p>
                  </a:txBody>
                  <a:tcPr marL="61115" marR="61115" marT="0" marB="0"/>
                </a:tc>
                <a:extLst>
                  <a:ext uri="{0D108BD9-81ED-4DB2-BD59-A6C34878D82A}">
                    <a16:rowId xmlns:a16="http://schemas.microsoft.com/office/drawing/2014/main" val="1930056497"/>
                  </a:ext>
                </a:extLst>
              </a:tr>
              <a:tr h="383621">
                <a:tc>
                  <a:txBody>
                    <a:bodyPr/>
                    <a:lstStyle/>
                    <a:p>
                      <a:pPr algn="just">
                        <a:lnSpc>
                          <a:spcPct val="107000"/>
                        </a:lnSpc>
                        <a:spcAft>
                          <a:spcPts val="0"/>
                        </a:spcAft>
                      </a:pPr>
                      <a:r>
                        <a:rPr lang="en-US" sz="1500">
                          <a:effectLst/>
                          <a:latin typeface="+mj-lt"/>
                        </a:rPr>
                        <a:t>c.1. Biodiesel yield (95% by weight of soybean oil) (tons / year)</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2.514</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178.267</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 </a:t>
                      </a:r>
                      <a:endParaRPr lang="es-AR" sz="1500">
                        <a:effectLst/>
                        <a:latin typeface="+mj-lt"/>
                        <a:ea typeface="Calibri" panose="020F0502020204030204" pitchFamily="34" charset="0"/>
                        <a:cs typeface="Times New Roman" panose="02020603050405020304" pitchFamily="18" charset="0"/>
                      </a:endParaRPr>
                    </a:p>
                  </a:txBody>
                  <a:tcPr marL="61115" marR="61115" marT="0" marB="0"/>
                </a:tc>
                <a:extLst>
                  <a:ext uri="{0D108BD9-81ED-4DB2-BD59-A6C34878D82A}">
                    <a16:rowId xmlns:a16="http://schemas.microsoft.com/office/drawing/2014/main" val="3635398142"/>
                  </a:ext>
                </a:extLst>
              </a:tr>
              <a:tr h="383621">
                <a:tc>
                  <a:txBody>
                    <a:bodyPr/>
                    <a:lstStyle/>
                    <a:p>
                      <a:pPr algn="just">
                        <a:lnSpc>
                          <a:spcPct val="107000"/>
                        </a:lnSpc>
                        <a:spcAft>
                          <a:spcPts val="0"/>
                        </a:spcAft>
                      </a:pPr>
                      <a:r>
                        <a:rPr lang="en-US" sz="1500">
                          <a:effectLst/>
                          <a:latin typeface="+mj-lt"/>
                        </a:rPr>
                        <a:t>c.2. Processing and manufacturing cost (U $ S / Tm)</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50.42</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45.36</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150</a:t>
                      </a:r>
                      <a:endParaRPr lang="es-AR" sz="1500">
                        <a:effectLst/>
                        <a:latin typeface="+mj-lt"/>
                        <a:ea typeface="Calibri" panose="020F0502020204030204" pitchFamily="34" charset="0"/>
                        <a:cs typeface="Times New Roman" panose="02020603050405020304" pitchFamily="18" charset="0"/>
                      </a:endParaRPr>
                    </a:p>
                  </a:txBody>
                  <a:tcPr marL="61115" marR="61115" marT="0" marB="0"/>
                </a:tc>
                <a:extLst>
                  <a:ext uri="{0D108BD9-81ED-4DB2-BD59-A6C34878D82A}">
                    <a16:rowId xmlns:a16="http://schemas.microsoft.com/office/drawing/2014/main" val="3282793535"/>
                  </a:ext>
                </a:extLst>
              </a:tr>
              <a:tr h="217826">
                <a:tc>
                  <a:txBody>
                    <a:bodyPr/>
                    <a:lstStyle/>
                    <a:p>
                      <a:pPr algn="just">
                        <a:lnSpc>
                          <a:spcPct val="107000"/>
                        </a:lnSpc>
                        <a:spcAft>
                          <a:spcPts val="0"/>
                        </a:spcAft>
                      </a:pPr>
                      <a:r>
                        <a:rPr lang="en-US" sz="1500">
                          <a:effectLst/>
                          <a:latin typeface="+mj-lt"/>
                        </a:rPr>
                        <a:t>c.3. Cost of raw material (U $ S / Tm)</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368.5</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368.5</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dirty="0">
                          <a:effectLst/>
                          <a:latin typeface="+mj-lt"/>
                        </a:rPr>
                        <a:t>805</a:t>
                      </a:r>
                      <a:endParaRPr lang="es-AR" sz="1500" dirty="0">
                        <a:effectLst/>
                        <a:latin typeface="+mj-lt"/>
                        <a:ea typeface="Calibri" panose="020F0502020204030204" pitchFamily="34" charset="0"/>
                        <a:cs typeface="Times New Roman" panose="02020603050405020304" pitchFamily="18" charset="0"/>
                      </a:endParaRPr>
                    </a:p>
                  </a:txBody>
                  <a:tcPr marL="61115" marR="61115" marT="0" marB="0"/>
                </a:tc>
                <a:extLst>
                  <a:ext uri="{0D108BD9-81ED-4DB2-BD59-A6C34878D82A}">
                    <a16:rowId xmlns:a16="http://schemas.microsoft.com/office/drawing/2014/main" val="1331278403"/>
                  </a:ext>
                </a:extLst>
              </a:tr>
              <a:tr h="191811">
                <a:tc>
                  <a:txBody>
                    <a:bodyPr/>
                    <a:lstStyle/>
                    <a:p>
                      <a:pPr algn="just">
                        <a:lnSpc>
                          <a:spcPct val="107000"/>
                        </a:lnSpc>
                        <a:spcAft>
                          <a:spcPts val="0"/>
                        </a:spcAft>
                      </a:pPr>
                      <a:r>
                        <a:rPr lang="en-US" sz="1500">
                          <a:effectLst/>
                          <a:latin typeface="+mj-lt"/>
                        </a:rPr>
                        <a:t>d. Total cost without taxes</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418.92</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413.86</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955</a:t>
                      </a:r>
                      <a:endParaRPr lang="es-AR" sz="1500">
                        <a:effectLst/>
                        <a:latin typeface="+mj-lt"/>
                        <a:ea typeface="Calibri" panose="020F0502020204030204" pitchFamily="34" charset="0"/>
                        <a:cs typeface="Times New Roman" panose="02020603050405020304" pitchFamily="18" charset="0"/>
                      </a:endParaRPr>
                    </a:p>
                  </a:txBody>
                  <a:tcPr marL="61115" marR="61115" marT="0" marB="0"/>
                </a:tc>
                <a:extLst>
                  <a:ext uri="{0D108BD9-81ED-4DB2-BD59-A6C34878D82A}">
                    <a16:rowId xmlns:a16="http://schemas.microsoft.com/office/drawing/2014/main" val="3793685360"/>
                  </a:ext>
                </a:extLst>
              </a:tr>
              <a:tr h="191811">
                <a:tc>
                  <a:txBody>
                    <a:bodyPr/>
                    <a:lstStyle/>
                    <a:p>
                      <a:pPr algn="just">
                        <a:lnSpc>
                          <a:spcPct val="107000"/>
                        </a:lnSpc>
                        <a:spcAft>
                          <a:spcPts val="0"/>
                        </a:spcAft>
                      </a:pPr>
                      <a:r>
                        <a:rPr lang="en-US" sz="1500">
                          <a:effectLst/>
                          <a:latin typeface="+mj-lt"/>
                        </a:rPr>
                        <a:t>e. Income from biodiesel (U $ S / Tm)</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158.8</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158.8</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1048</a:t>
                      </a:r>
                      <a:endParaRPr lang="es-AR" sz="1500">
                        <a:effectLst/>
                        <a:latin typeface="+mj-lt"/>
                        <a:ea typeface="Calibri" panose="020F0502020204030204" pitchFamily="34" charset="0"/>
                        <a:cs typeface="Times New Roman" panose="02020603050405020304" pitchFamily="18" charset="0"/>
                      </a:endParaRPr>
                    </a:p>
                  </a:txBody>
                  <a:tcPr marL="61115" marR="61115" marT="0" marB="0"/>
                </a:tc>
                <a:extLst>
                  <a:ext uri="{0D108BD9-81ED-4DB2-BD59-A6C34878D82A}">
                    <a16:rowId xmlns:a16="http://schemas.microsoft.com/office/drawing/2014/main" val="3075849573"/>
                  </a:ext>
                </a:extLst>
              </a:tr>
              <a:tr h="191811">
                <a:tc>
                  <a:txBody>
                    <a:bodyPr/>
                    <a:lstStyle/>
                    <a:p>
                      <a:pPr algn="just">
                        <a:lnSpc>
                          <a:spcPct val="107000"/>
                        </a:lnSpc>
                        <a:spcAft>
                          <a:spcPts val="0"/>
                        </a:spcAft>
                      </a:pPr>
                      <a:r>
                        <a:rPr lang="en-US" sz="1500">
                          <a:effectLst/>
                          <a:latin typeface="+mj-lt"/>
                        </a:rPr>
                        <a:t>f. Income from expeller (U $ S / Tm)</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320.2</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320.2</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a:t>
                      </a:r>
                      <a:endParaRPr lang="es-AR" sz="1500">
                        <a:effectLst/>
                        <a:latin typeface="+mj-lt"/>
                        <a:ea typeface="Calibri" panose="020F0502020204030204" pitchFamily="34" charset="0"/>
                        <a:cs typeface="Times New Roman" panose="02020603050405020304" pitchFamily="18" charset="0"/>
                      </a:endParaRPr>
                    </a:p>
                  </a:txBody>
                  <a:tcPr marL="61115" marR="61115" marT="0" marB="0"/>
                </a:tc>
                <a:extLst>
                  <a:ext uri="{0D108BD9-81ED-4DB2-BD59-A6C34878D82A}">
                    <a16:rowId xmlns:a16="http://schemas.microsoft.com/office/drawing/2014/main" val="1627966343"/>
                  </a:ext>
                </a:extLst>
              </a:tr>
              <a:tr h="191811">
                <a:tc>
                  <a:txBody>
                    <a:bodyPr/>
                    <a:lstStyle/>
                    <a:p>
                      <a:pPr algn="just">
                        <a:lnSpc>
                          <a:spcPct val="107000"/>
                        </a:lnSpc>
                        <a:spcAft>
                          <a:spcPts val="0"/>
                        </a:spcAft>
                      </a:pPr>
                      <a:r>
                        <a:rPr lang="en-US" sz="1500">
                          <a:effectLst/>
                          <a:latin typeface="+mj-lt"/>
                        </a:rPr>
                        <a:t>g. Income from glycerol (U $ S / Tm)</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1.3</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1.3</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5.9</a:t>
                      </a:r>
                      <a:endParaRPr lang="es-AR" sz="1500">
                        <a:effectLst/>
                        <a:latin typeface="+mj-lt"/>
                        <a:ea typeface="Calibri" panose="020F0502020204030204" pitchFamily="34" charset="0"/>
                        <a:cs typeface="Times New Roman" panose="02020603050405020304" pitchFamily="18" charset="0"/>
                      </a:endParaRPr>
                    </a:p>
                  </a:txBody>
                  <a:tcPr marL="61115" marR="61115" marT="0" marB="0"/>
                </a:tc>
                <a:extLst>
                  <a:ext uri="{0D108BD9-81ED-4DB2-BD59-A6C34878D82A}">
                    <a16:rowId xmlns:a16="http://schemas.microsoft.com/office/drawing/2014/main" val="3925089336"/>
                  </a:ext>
                </a:extLst>
              </a:tr>
              <a:tr h="191811">
                <a:tc>
                  <a:txBody>
                    <a:bodyPr/>
                    <a:lstStyle/>
                    <a:p>
                      <a:pPr algn="just">
                        <a:lnSpc>
                          <a:spcPct val="107000"/>
                        </a:lnSpc>
                        <a:spcAft>
                          <a:spcPts val="0"/>
                        </a:spcAft>
                      </a:pPr>
                      <a:r>
                        <a:rPr lang="es-AR" sz="1500">
                          <a:effectLst/>
                          <a:latin typeface="+mj-lt"/>
                        </a:rPr>
                        <a:t>h. Total Revenues (U $ S / Tm)</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480.3</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480.3</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1053</a:t>
                      </a:r>
                      <a:endParaRPr lang="es-AR" sz="1500">
                        <a:effectLst/>
                        <a:latin typeface="+mj-lt"/>
                        <a:ea typeface="Calibri" panose="020F0502020204030204" pitchFamily="34" charset="0"/>
                        <a:cs typeface="Times New Roman" panose="02020603050405020304" pitchFamily="18" charset="0"/>
                      </a:endParaRPr>
                    </a:p>
                  </a:txBody>
                  <a:tcPr marL="61115" marR="61115" marT="0" marB="0"/>
                </a:tc>
                <a:extLst>
                  <a:ext uri="{0D108BD9-81ED-4DB2-BD59-A6C34878D82A}">
                    <a16:rowId xmlns:a16="http://schemas.microsoft.com/office/drawing/2014/main" val="1233186086"/>
                  </a:ext>
                </a:extLst>
              </a:tr>
              <a:tr h="191811">
                <a:tc>
                  <a:txBody>
                    <a:bodyPr/>
                    <a:lstStyle/>
                    <a:p>
                      <a:pPr algn="just">
                        <a:lnSpc>
                          <a:spcPct val="107000"/>
                        </a:lnSpc>
                        <a:spcAft>
                          <a:spcPts val="0"/>
                        </a:spcAft>
                      </a:pPr>
                      <a:r>
                        <a:rPr lang="es-AR" sz="1500">
                          <a:effectLst/>
                          <a:latin typeface="+mj-lt"/>
                        </a:rPr>
                        <a:t>i. Utility</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61.4</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66.4</a:t>
                      </a:r>
                      <a:endParaRPr lang="es-AR" sz="1500">
                        <a:effectLst/>
                        <a:latin typeface="+mj-lt"/>
                        <a:ea typeface="Calibri" panose="020F0502020204030204" pitchFamily="34" charset="0"/>
                        <a:cs typeface="Times New Roman" panose="02020603050405020304" pitchFamily="18" charset="0"/>
                      </a:endParaRPr>
                    </a:p>
                  </a:txBody>
                  <a:tcPr marL="61115" marR="61115" marT="0" marB="0"/>
                </a:tc>
                <a:tc>
                  <a:txBody>
                    <a:bodyPr/>
                    <a:lstStyle/>
                    <a:p>
                      <a:pPr algn="just">
                        <a:lnSpc>
                          <a:spcPct val="107000"/>
                        </a:lnSpc>
                        <a:spcAft>
                          <a:spcPts val="0"/>
                        </a:spcAft>
                      </a:pPr>
                      <a:r>
                        <a:rPr lang="es-AR" sz="1500">
                          <a:effectLst/>
                          <a:latin typeface="+mj-lt"/>
                        </a:rPr>
                        <a:t>98</a:t>
                      </a:r>
                      <a:endParaRPr lang="es-AR" sz="1500">
                        <a:effectLst/>
                        <a:latin typeface="+mj-lt"/>
                        <a:ea typeface="Calibri" panose="020F0502020204030204" pitchFamily="34" charset="0"/>
                        <a:cs typeface="Times New Roman" panose="02020603050405020304" pitchFamily="18" charset="0"/>
                      </a:endParaRPr>
                    </a:p>
                  </a:txBody>
                  <a:tcPr marL="61115" marR="61115" marT="0" marB="0"/>
                </a:tc>
                <a:extLst>
                  <a:ext uri="{0D108BD9-81ED-4DB2-BD59-A6C34878D82A}">
                    <a16:rowId xmlns:a16="http://schemas.microsoft.com/office/drawing/2014/main" val="1454271158"/>
                  </a:ext>
                </a:extLst>
              </a:tr>
              <a:tr h="191811">
                <a:tc gridSpan="4">
                  <a:txBody>
                    <a:bodyPr/>
                    <a:lstStyle/>
                    <a:p>
                      <a:pPr algn="just">
                        <a:lnSpc>
                          <a:spcPct val="107000"/>
                        </a:lnSpc>
                        <a:spcAft>
                          <a:spcPts val="0"/>
                        </a:spcAft>
                      </a:pPr>
                      <a:r>
                        <a:rPr lang="en-US" sz="1500" dirty="0">
                          <a:effectLst/>
                          <a:latin typeface="+mj-lt"/>
                        </a:rPr>
                        <a:t>* Buy oil to make biodiesel.</a:t>
                      </a:r>
                      <a:endParaRPr lang="es-AR" sz="1500" dirty="0">
                        <a:effectLst/>
                        <a:latin typeface="+mj-lt"/>
                        <a:ea typeface="Calibri" panose="020F0502020204030204" pitchFamily="34" charset="0"/>
                        <a:cs typeface="Times New Roman" panose="02020603050405020304" pitchFamily="18" charset="0"/>
                      </a:endParaRPr>
                    </a:p>
                  </a:txBody>
                  <a:tcPr marL="61115" marR="61115" marT="0" marB="0"/>
                </a:tc>
                <a:tc hMerge="1">
                  <a:txBody>
                    <a:bodyPr/>
                    <a:lstStyle/>
                    <a:p>
                      <a:endParaRPr lang="es-AR"/>
                    </a:p>
                  </a:txBody>
                  <a:tcPr/>
                </a:tc>
                <a:tc hMerge="1">
                  <a:txBody>
                    <a:bodyPr/>
                    <a:lstStyle/>
                    <a:p>
                      <a:endParaRPr lang="es-AR"/>
                    </a:p>
                  </a:txBody>
                  <a:tcPr/>
                </a:tc>
                <a:tc hMerge="1">
                  <a:txBody>
                    <a:bodyPr/>
                    <a:lstStyle/>
                    <a:p>
                      <a:endParaRPr lang="es-AR"/>
                    </a:p>
                  </a:txBody>
                  <a:tcPr/>
                </a:tc>
                <a:extLst>
                  <a:ext uri="{0D108BD9-81ED-4DB2-BD59-A6C34878D82A}">
                    <a16:rowId xmlns:a16="http://schemas.microsoft.com/office/drawing/2014/main" val="1423308045"/>
                  </a:ext>
                </a:extLst>
              </a:tr>
            </a:tbl>
          </a:graphicData>
        </a:graphic>
      </p:graphicFrame>
    </p:spTree>
    <p:extLst>
      <p:ext uri="{BB962C8B-B14F-4D97-AF65-F5344CB8AC3E}">
        <p14:creationId xmlns:p14="http://schemas.microsoft.com/office/powerpoint/2010/main" val="555823328"/>
      </p:ext>
    </p:extLst>
  </p:cSld>
  <p:clrMapOvr>
    <a:masterClrMapping/>
  </p:clrMapOvr>
  <p:transition spd="slow" advTm="247081">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www.unc.edu.ar/novedades/logo_un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050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CuadroTexto"/>
          <p:cNvSpPr txBox="1"/>
          <p:nvPr/>
        </p:nvSpPr>
        <p:spPr>
          <a:xfrm>
            <a:off x="1052512" y="1130361"/>
            <a:ext cx="6893388" cy="430887"/>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pPr algn="ctr" eaLnBrk="1" hangingPunct="1">
              <a:defRPr/>
            </a:pPr>
            <a:r>
              <a:rPr lang="en-US" dirty="0" smtClean="0"/>
              <a:t>Number </a:t>
            </a:r>
            <a:r>
              <a:rPr lang="en-US" dirty="0"/>
              <a:t>of relevant companies and Concentration </a:t>
            </a:r>
            <a:r>
              <a:rPr lang="en-US" dirty="0" smtClean="0"/>
              <a:t>index</a:t>
            </a:r>
            <a:endParaRPr lang="es-AR" sz="2200" b="1" dirty="0"/>
          </a:p>
        </p:txBody>
      </p:sp>
      <p:sp>
        <p:nvSpPr>
          <p:cNvPr id="28678" name="8 Marcador de contenido"/>
          <p:cNvSpPr>
            <a:spLocks noGrp="1"/>
          </p:cNvSpPr>
          <p:nvPr>
            <p:ph idx="1"/>
          </p:nvPr>
        </p:nvSpPr>
        <p:spPr>
          <a:xfrm>
            <a:off x="179512" y="5124537"/>
            <a:ext cx="8712968" cy="1472815"/>
          </a:xfrm>
        </p:spPr>
        <p:txBody>
          <a:bodyPr/>
          <a:lstStyle/>
          <a:p>
            <a:pPr marL="0" indent="0">
              <a:buNone/>
            </a:pPr>
            <a:r>
              <a:rPr lang="en-US" sz="2000" dirty="0"/>
              <a:t>As shown in the </a:t>
            </a:r>
            <a:r>
              <a:rPr lang="en-US" sz="2000" dirty="0" smtClean="0"/>
              <a:t>table, </a:t>
            </a:r>
            <a:r>
              <a:rPr lang="en-US" sz="2000" dirty="0"/>
              <a:t>although the index C(m) decreases in the years 2010 and 2011 it remains at high </a:t>
            </a:r>
            <a:r>
              <a:rPr lang="en-US" sz="2000" dirty="0" smtClean="0"/>
              <a:t>levels. In </a:t>
            </a:r>
            <a:r>
              <a:rPr lang="en-US" sz="2000" dirty="0"/>
              <a:t>the case of the HHI index it shows that the concentration has been declining; vision that can be misleading because their calculation was taken to each company as an </a:t>
            </a:r>
            <a:r>
              <a:rPr lang="en-US" sz="2000" dirty="0" smtClean="0"/>
              <a:t>independent.</a:t>
            </a:r>
            <a:endParaRPr lang="es-AR" sz="1800" dirty="0"/>
          </a:p>
        </p:txBody>
      </p:sp>
      <p:graphicFrame>
        <p:nvGraphicFramePr>
          <p:cNvPr id="2" name="Tabla 1"/>
          <p:cNvGraphicFramePr>
            <a:graphicFrameLocks noGrp="1"/>
          </p:cNvGraphicFramePr>
          <p:nvPr>
            <p:extLst>
              <p:ext uri="{D42A27DB-BD31-4B8C-83A1-F6EECF244321}">
                <p14:modId xmlns:p14="http://schemas.microsoft.com/office/powerpoint/2010/main" val="2403632764"/>
              </p:ext>
            </p:extLst>
          </p:nvPr>
        </p:nvGraphicFramePr>
        <p:xfrm>
          <a:off x="1403648" y="1741525"/>
          <a:ext cx="5688633" cy="3424559"/>
        </p:xfrm>
        <a:graphic>
          <a:graphicData uri="http://schemas.openxmlformats.org/drawingml/2006/table">
            <a:tbl>
              <a:tblPr firstRow="1" firstCol="1" bandRow="1">
                <a:tableStyleId>{5C22544A-7EE6-4342-B048-85BDC9FD1C3A}</a:tableStyleId>
              </a:tblPr>
              <a:tblGrid>
                <a:gridCol w="1044405">
                  <a:extLst>
                    <a:ext uri="{9D8B030D-6E8A-4147-A177-3AD203B41FA5}">
                      <a16:colId xmlns:a16="http://schemas.microsoft.com/office/drawing/2014/main" val="591920806"/>
                    </a:ext>
                  </a:extLst>
                </a:gridCol>
                <a:gridCol w="1309663">
                  <a:extLst>
                    <a:ext uri="{9D8B030D-6E8A-4147-A177-3AD203B41FA5}">
                      <a16:colId xmlns:a16="http://schemas.microsoft.com/office/drawing/2014/main" val="1927498680"/>
                    </a:ext>
                  </a:extLst>
                </a:gridCol>
                <a:gridCol w="1240504">
                  <a:extLst>
                    <a:ext uri="{9D8B030D-6E8A-4147-A177-3AD203B41FA5}">
                      <a16:colId xmlns:a16="http://schemas.microsoft.com/office/drawing/2014/main" val="3015146183"/>
                    </a:ext>
                  </a:extLst>
                </a:gridCol>
                <a:gridCol w="1045279">
                  <a:extLst>
                    <a:ext uri="{9D8B030D-6E8A-4147-A177-3AD203B41FA5}">
                      <a16:colId xmlns:a16="http://schemas.microsoft.com/office/drawing/2014/main" val="3979508956"/>
                    </a:ext>
                  </a:extLst>
                </a:gridCol>
                <a:gridCol w="1048782">
                  <a:extLst>
                    <a:ext uri="{9D8B030D-6E8A-4147-A177-3AD203B41FA5}">
                      <a16:colId xmlns:a16="http://schemas.microsoft.com/office/drawing/2014/main" val="3698994014"/>
                    </a:ext>
                  </a:extLst>
                </a:gridCol>
              </a:tblGrid>
              <a:tr h="647700">
                <a:tc>
                  <a:txBody>
                    <a:bodyPr/>
                    <a:lstStyle/>
                    <a:p>
                      <a:pPr algn="just">
                        <a:lnSpc>
                          <a:spcPct val="107000"/>
                        </a:lnSpc>
                        <a:spcAft>
                          <a:spcPts val="0"/>
                        </a:spcAft>
                      </a:pPr>
                      <a:r>
                        <a:rPr lang="es-AR" sz="2100" dirty="0" err="1">
                          <a:effectLst/>
                          <a:latin typeface="+mj-lt"/>
                        </a:rPr>
                        <a:t>Year</a:t>
                      </a:r>
                      <a:endParaRPr lang="es-AR" sz="2100" dirty="0">
                        <a:effectLst/>
                        <a:latin typeface="+mj-lt"/>
                        <a:ea typeface="Calibri" panose="020F0502020204030204" pitchFamily="34" charset="0"/>
                        <a:cs typeface="Times New Roman" panose="02020603050405020304" pitchFamily="18" charset="0"/>
                      </a:endParaRPr>
                    </a:p>
                  </a:txBody>
                  <a:tcPr marL="44450" marR="44450" marT="0" marB="0"/>
                </a:tc>
                <a:tc>
                  <a:txBody>
                    <a:bodyPr/>
                    <a:lstStyle/>
                    <a:p>
                      <a:pPr algn="just">
                        <a:lnSpc>
                          <a:spcPct val="107000"/>
                        </a:lnSpc>
                        <a:spcAft>
                          <a:spcPts val="0"/>
                        </a:spcAft>
                      </a:pPr>
                      <a:r>
                        <a:rPr lang="es-AR" sz="2100">
                          <a:effectLst/>
                          <a:latin typeface="+mj-lt"/>
                        </a:rPr>
                        <a:t>Number of relevant companies</a:t>
                      </a:r>
                      <a:endParaRPr lang="es-AR" sz="2100">
                        <a:effectLst/>
                        <a:latin typeface="+mj-lt"/>
                        <a:ea typeface="Calibri" panose="020F0502020204030204" pitchFamily="34" charset="0"/>
                        <a:cs typeface="Times New Roman" panose="02020603050405020304" pitchFamily="18" charset="0"/>
                      </a:endParaRPr>
                    </a:p>
                  </a:txBody>
                  <a:tcPr marL="44450" marR="44450" marT="0" marB="0"/>
                </a:tc>
                <a:tc>
                  <a:txBody>
                    <a:bodyPr/>
                    <a:lstStyle/>
                    <a:p>
                      <a:pPr algn="just">
                        <a:lnSpc>
                          <a:spcPct val="107000"/>
                        </a:lnSpc>
                        <a:spcAft>
                          <a:spcPts val="0"/>
                        </a:spcAft>
                      </a:pPr>
                      <a:r>
                        <a:rPr lang="es-AR" sz="2100" dirty="0" err="1">
                          <a:effectLst/>
                          <a:latin typeface="+mj-lt"/>
                        </a:rPr>
                        <a:t>Index</a:t>
                      </a:r>
                      <a:r>
                        <a:rPr lang="es-AR" sz="2100" dirty="0">
                          <a:effectLst/>
                          <a:latin typeface="+mj-lt"/>
                        </a:rPr>
                        <a:t> C (m)</a:t>
                      </a:r>
                      <a:endParaRPr lang="es-AR" sz="2100" dirty="0">
                        <a:effectLst/>
                        <a:latin typeface="+mj-lt"/>
                        <a:ea typeface="Calibri" panose="020F0502020204030204" pitchFamily="34" charset="0"/>
                        <a:cs typeface="Times New Roman" panose="02020603050405020304" pitchFamily="18" charset="0"/>
                      </a:endParaRPr>
                    </a:p>
                  </a:txBody>
                  <a:tcPr marL="44450" marR="44450" marT="0" marB="0"/>
                </a:tc>
                <a:tc>
                  <a:txBody>
                    <a:bodyPr/>
                    <a:lstStyle/>
                    <a:p>
                      <a:pPr algn="just">
                        <a:lnSpc>
                          <a:spcPct val="107000"/>
                        </a:lnSpc>
                        <a:spcAft>
                          <a:spcPts val="0"/>
                        </a:spcAft>
                      </a:pPr>
                      <a:r>
                        <a:rPr lang="es-AR" sz="2100">
                          <a:effectLst/>
                          <a:latin typeface="+mj-lt"/>
                        </a:rPr>
                        <a:t>IHH</a:t>
                      </a:r>
                      <a:endParaRPr lang="es-AR" sz="2100">
                        <a:effectLst/>
                        <a:latin typeface="+mj-lt"/>
                        <a:ea typeface="Calibri" panose="020F0502020204030204" pitchFamily="34" charset="0"/>
                        <a:cs typeface="Times New Roman" panose="02020603050405020304" pitchFamily="18" charset="0"/>
                      </a:endParaRPr>
                    </a:p>
                  </a:txBody>
                  <a:tcPr marL="44450" marR="44450" marT="0" marB="0"/>
                </a:tc>
                <a:tc>
                  <a:txBody>
                    <a:bodyPr/>
                    <a:lstStyle/>
                    <a:p>
                      <a:pPr algn="just">
                        <a:lnSpc>
                          <a:spcPct val="107000"/>
                        </a:lnSpc>
                        <a:spcAft>
                          <a:spcPts val="0"/>
                        </a:spcAft>
                      </a:pPr>
                      <a:r>
                        <a:rPr lang="es-AR" sz="2100">
                          <a:effectLst/>
                          <a:latin typeface="+mj-lt"/>
                        </a:rPr>
                        <a:t>IHH variance</a:t>
                      </a:r>
                      <a:endParaRPr lang="es-AR" sz="2100">
                        <a:effectLst/>
                        <a:latin typeface="+mj-lt"/>
                        <a:ea typeface="Calibri" panose="020F0502020204030204" pitchFamily="34" charset="0"/>
                        <a:cs typeface="Times New Roman" panose="02020603050405020304" pitchFamily="18" charset="0"/>
                      </a:endParaRPr>
                    </a:p>
                  </a:txBody>
                  <a:tcPr marL="44450" marR="44450" marT="0" marB="0"/>
                </a:tc>
                <a:extLst>
                  <a:ext uri="{0D108BD9-81ED-4DB2-BD59-A6C34878D82A}">
                    <a16:rowId xmlns:a16="http://schemas.microsoft.com/office/drawing/2014/main" val="1071623014"/>
                  </a:ext>
                </a:extLst>
              </a:tr>
              <a:tr h="161925">
                <a:tc>
                  <a:txBody>
                    <a:bodyPr/>
                    <a:lstStyle/>
                    <a:p>
                      <a:pPr algn="just">
                        <a:lnSpc>
                          <a:spcPct val="107000"/>
                        </a:lnSpc>
                        <a:spcAft>
                          <a:spcPts val="0"/>
                        </a:spcAft>
                      </a:pPr>
                      <a:r>
                        <a:rPr lang="es-AR" sz="2100">
                          <a:effectLst/>
                          <a:latin typeface="+mj-lt"/>
                        </a:rPr>
                        <a:t>2007</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a:effectLst/>
                          <a:latin typeface="+mj-lt"/>
                        </a:rPr>
                        <a:t>2</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a:effectLst/>
                          <a:latin typeface="+mj-lt"/>
                        </a:rPr>
                        <a:t>71%</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a:effectLst/>
                          <a:latin typeface="+mj-lt"/>
                        </a:rPr>
                        <a:t>2711</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a:effectLst/>
                          <a:latin typeface="+mj-lt"/>
                        </a:rPr>
                        <a:t>1463</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966168627"/>
                  </a:ext>
                </a:extLst>
              </a:tr>
              <a:tr h="161925">
                <a:tc>
                  <a:txBody>
                    <a:bodyPr/>
                    <a:lstStyle/>
                    <a:p>
                      <a:pPr algn="just">
                        <a:lnSpc>
                          <a:spcPct val="107000"/>
                        </a:lnSpc>
                        <a:spcAft>
                          <a:spcPts val="0"/>
                        </a:spcAft>
                      </a:pPr>
                      <a:r>
                        <a:rPr lang="es-AR" sz="2100">
                          <a:effectLst/>
                          <a:latin typeface="+mj-lt"/>
                        </a:rPr>
                        <a:t>2008</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a:effectLst/>
                          <a:latin typeface="+mj-lt"/>
                        </a:rPr>
                        <a:t>6</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a:effectLst/>
                          <a:latin typeface="+mj-lt"/>
                        </a:rPr>
                        <a:t>85%</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a:effectLst/>
                          <a:latin typeface="+mj-lt"/>
                        </a:rPr>
                        <a:t>1405</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a:effectLst/>
                          <a:latin typeface="+mj-lt"/>
                        </a:rPr>
                        <a:t>636</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2583010275"/>
                  </a:ext>
                </a:extLst>
              </a:tr>
              <a:tr h="171450">
                <a:tc>
                  <a:txBody>
                    <a:bodyPr/>
                    <a:lstStyle/>
                    <a:p>
                      <a:pPr algn="just">
                        <a:lnSpc>
                          <a:spcPct val="107000"/>
                        </a:lnSpc>
                        <a:spcAft>
                          <a:spcPts val="0"/>
                        </a:spcAft>
                      </a:pPr>
                      <a:r>
                        <a:rPr lang="es-AR" sz="2100">
                          <a:effectLst/>
                          <a:latin typeface="+mj-lt"/>
                        </a:rPr>
                        <a:t>2009</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a:effectLst/>
                          <a:latin typeface="+mj-lt"/>
                        </a:rPr>
                        <a:t>10</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a:effectLst/>
                          <a:latin typeface="+mj-lt"/>
                        </a:rPr>
                        <a:t>94%</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a:effectLst/>
                          <a:latin typeface="+mj-lt"/>
                        </a:rPr>
                        <a:t>1247</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a:effectLst/>
                          <a:latin typeface="+mj-lt"/>
                        </a:rPr>
                        <a:t>1235</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336719810"/>
                  </a:ext>
                </a:extLst>
              </a:tr>
              <a:tr h="161925">
                <a:tc>
                  <a:txBody>
                    <a:bodyPr/>
                    <a:lstStyle/>
                    <a:p>
                      <a:pPr algn="just">
                        <a:lnSpc>
                          <a:spcPct val="107000"/>
                        </a:lnSpc>
                        <a:spcAft>
                          <a:spcPts val="0"/>
                        </a:spcAft>
                      </a:pPr>
                      <a:r>
                        <a:rPr lang="es-AR" sz="2100">
                          <a:effectLst/>
                          <a:latin typeface="+mj-lt"/>
                        </a:rPr>
                        <a:t>2010</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a:effectLst/>
                          <a:latin typeface="+mj-lt"/>
                        </a:rPr>
                        <a:t>11</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a:effectLst/>
                          <a:latin typeface="+mj-lt"/>
                        </a:rPr>
                        <a:t>87%</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a:effectLst/>
                          <a:latin typeface="+mj-lt"/>
                        </a:rPr>
                        <a:t>956</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a:effectLst/>
                          <a:latin typeface="+mj-lt"/>
                        </a:rPr>
                        <a:t>521</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487624407"/>
                  </a:ext>
                </a:extLst>
              </a:tr>
              <a:tr h="161925">
                <a:tc>
                  <a:txBody>
                    <a:bodyPr/>
                    <a:lstStyle/>
                    <a:p>
                      <a:pPr algn="just">
                        <a:lnSpc>
                          <a:spcPct val="107000"/>
                        </a:lnSpc>
                        <a:spcAft>
                          <a:spcPts val="0"/>
                        </a:spcAft>
                      </a:pPr>
                      <a:r>
                        <a:rPr lang="es-AR" sz="2100">
                          <a:effectLst/>
                          <a:latin typeface="+mj-lt"/>
                        </a:rPr>
                        <a:t>2011</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a:effectLst/>
                          <a:latin typeface="+mj-lt"/>
                        </a:rPr>
                        <a:t>12</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a:effectLst/>
                          <a:latin typeface="+mj-lt"/>
                        </a:rPr>
                        <a:t>84%</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a:effectLst/>
                          <a:latin typeface="+mj-lt"/>
                        </a:rPr>
                        <a:t>812</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a:effectLst/>
                          <a:latin typeface="+mj-lt"/>
                        </a:rPr>
                        <a:t>442</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112268391"/>
                  </a:ext>
                </a:extLst>
              </a:tr>
              <a:tr h="161925">
                <a:tc>
                  <a:txBody>
                    <a:bodyPr/>
                    <a:lstStyle/>
                    <a:p>
                      <a:pPr algn="just">
                        <a:lnSpc>
                          <a:spcPct val="107000"/>
                        </a:lnSpc>
                        <a:spcAft>
                          <a:spcPts val="0"/>
                        </a:spcAft>
                      </a:pPr>
                      <a:r>
                        <a:rPr lang="es-AR" sz="2100">
                          <a:effectLst/>
                          <a:latin typeface="+mj-lt"/>
                        </a:rPr>
                        <a:t>2012</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a:effectLst/>
                          <a:latin typeface="+mj-lt"/>
                        </a:rPr>
                        <a:t>12</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a:effectLst/>
                          <a:latin typeface="+mj-lt"/>
                        </a:rPr>
                        <a:t>86%</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a:effectLst/>
                          <a:latin typeface="+mj-lt"/>
                        </a:rPr>
                        <a:t>832</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a:effectLst/>
                          <a:latin typeface="+mj-lt"/>
                        </a:rPr>
                        <a:t>461</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3057028883"/>
                  </a:ext>
                </a:extLst>
              </a:tr>
              <a:tr h="161925">
                <a:tc>
                  <a:txBody>
                    <a:bodyPr/>
                    <a:lstStyle/>
                    <a:p>
                      <a:pPr algn="just">
                        <a:lnSpc>
                          <a:spcPct val="107000"/>
                        </a:lnSpc>
                        <a:spcAft>
                          <a:spcPts val="0"/>
                        </a:spcAft>
                      </a:pPr>
                      <a:r>
                        <a:rPr lang="es-AR" sz="2100">
                          <a:effectLst/>
                          <a:latin typeface="+mj-lt"/>
                        </a:rPr>
                        <a:t>2016</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a:effectLst/>
                          <a:latin typeface="+mj-lt"/>
                        </a:rPr>
                        <a:t>14</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a:effectLst/>
                          <a:latin typeface="+mj-lt"/>
                        </a:rPr>
                        <a:t>83%</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a:effectLst/>
                          <a:latin typeface="+mj-lt"/>
                        </a:rPr>
                        <a:t>700</a:t>
                      </a:r>
                      <a:endParaRPr lang="es-AR" sz="21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100" dirty="0">
                          <a:effectLst/>
                          <a:latin typeface="+mj-lt"/>
                        </a:rPr>
                        <a:t>430</a:t>
                      </a:r>
                      <a:endParaRPr lang="es-AR" sz="2100" dirty="0">
                        <a:effectLst/>
                        <a:latin typeface="+mj-lt"/>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348514082"/>
                  </a:ext>
                </a:extLst>
              </a:tr>
            </a:tbl>
          </a:graphicData>
        </a:graphic>
      </p:graphicFrame>
      <p:sp>
        <p:nvSpPr>
          <p:cNvPr id="6" name="8 Rectángulo redondeado"/>
          <p:cNvSpPr/>
          <p:nvPr/>
        </p:nvSpPr>
        <p:spPr>
          <a:xfrm>
            <a:off x="2267744" y="468963"/>
            <a:ext cx="6057973" cy="503833"/>
          </a:xfrm>
          <a:prstGeom prst="round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eaLnBrk="1" hangingPunct="1">
              <a:defRPr/>
            </a:pPr>
            <a:r>
              <a:rPr lang="es-AR" sz="2000" b="1" dirty="0" smtClean="0">
                <a:solidFill>
                  <a:schemeClr val="accent1">
                    <a:lumMod val="75000"/>
                  </a:schemeClr>
                </a:solidFill>
              </a:rPr>
              <a:t>ARGENTINA</a:t>
            </a:r>
            <a:endParaRPr lang="es-ES" sz="2000" b="1" dirty="0">
              <a:solidFill>
                <a:schemeClr val="accent1">
                  <a:lumMod val="75000"/>
                </a:schemeClr>
              </a:solidFill>
            </a:endParaRPr>
          </a:p>
        </p:txBody>
      </p:sp>
    </p:spTree>
    <p:extLst>
      <p:ext uri="{BB962C8B-B14F-4D97-AF65-F5344CB8AC3E}">
        <p14:creationId xmlns:p14="http://schemas.microsoft.com/office/powerpoint/2010/main" val="1599984534"/>
      </p:ext>
    </p:extLst>
  </p:cSld>
  <p:clrMapOvr>
    <a:masterClrMapping/>
  </p:clrMapOvr>
  <p:transition spd="slow" advTm="247081">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www.unc.edu.ar/novedades/logo_un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050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CuadroTexto"/>
          <p:cNvSpPr txBox="1"/>
          <p:nvPr/>
        </p:nvSpPr>
        <p:spPr>
          <a:xfrm>
            <a:off x="323528" y="980728"/>
            <a:ext cx="8208912" cy="400110"/>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r>
              <a:rPr lang="en-US" sz="2000" dirty="0" smtClean="0"/>
              <a:t>Installed </a:t>
            </a:r>
            <a:r>
              <a:rPr lang="en-US" sz="2000" dirty="0"/>
              <a:t>capacity of biodiesel (B100) of the </a:t>
            </a:r>
            <a:r>
              <a:rPr lang="en-US" sz="2000" dirty="0" smtClean="0"/>
              <a:t>10 </a:t>
            </a:r>
            <a:r>
              <a:rPr lang="en-US" sz="2000" dirty="0"/>
              <a:t>largest industries in 2014</a:t>
            </a:r>
            <a:endParaRPr lang="es-AR" sz="2000" dirty="0"/>
          </a:p>
        </p:txBody>
      </p:sp>
      <p:sp>
        <p:nvSpPr>
          <p:cNvPr id="28678" name="8 Marcador de contenido"/>
          <p:cNvSpPr>
            <a:spLocks noGrp="1"/>
          </p:cNvSpPr>
          <p:nvPr>
            <p:ph idx="1"/>
          </p:nvPr>
        </p:nvSpPr>
        <p:spPr>
          <a:xfrm>
            <a:off x="1403648" y="6395263"/>
            <a:ext cx="6768751" cy="392683"/>
          </a:xfrm>
        </p:spPr>
        <p:txBody>
          <a:bodyPr/>
          <a:lstStyle/>
          <a:p>
            <a:pPr marL="0" indent="0">
              <a:buNone/>
            </a:pPr>
            <a:r>
              <a:rPr lang="en-US" sz="1200" dirty="0"/>
              <a:t>Adapted by authors from Brazilian Statistical Yearbook of oil. natural gas and biofuels. 2015</a:t>
            </a:r>
            <a:endParaRPr lang="es-AR" sz="1100" dirty="0"/>
          </a:p>
        </p:txBody>
      </p:sp>
      <p:graphicFrame>
        <p:nvGraphicFramePr>
          <p:cNvPr id="4" name="Tabla 3"/>
          <p:cNvGraphicFramePr>
            <a:graphicFrameLocks noGrp="1"/>
          </p:cNvGraphicFramePr>
          <p:nvPr>
            <p:extLst>
              <p:ext uri="{D42A27DB-BD31-4B8C-83A1-F6EECF244321}">
                <p14:modId xmlns:p14="http://schemas.microsoft.com/office/powerpoint/2010/main" val="1800918340"/>
              </p:ext>
            </p:extLst>
          </p:nvPr>
        </p:nvGraphicFramePr>
        <p:xfrm>
          <a:off x="899590" y="1412776"/>
          <a:ext cx="7632849" cy="4947251"/>
        </p:xfrm>
        <a:graphic>
          <a:graphicData uri="http://schemas.openxmlformats.org/drawingml/2006/table">
            <a:tbl>
              <a:tblPr firstRow="1" firstCol="1" bandRow="1">
                <a:tableStyleId>{5C22544A-7EE6-4342-B048-85BDC9FD1C3A}</a:tableStyleId>
              </a:tblPr>
              <a:tblGrid>
                <a:gridCol w="1491478">
                  <a:extLst>
                    <a:ext uri="{9D8B030D-6E8A-4147-A177-3AD203B41FA5}">
                      <a16:colId xmlns:a16="http://schemas.microsoft.com/office/drawing/2014/main" val="1599567869"/>
                    </a:ext>
                  </a:extLst>
                </a:gridCol>
                <a:gridCol w="2147439">
                  <a:extLst>
                    <a:ext uri="{9D8B030D-6E8A-4147-A177-3AD203B41FA5}">
                      <a16:colId xmlns:a16="http://schemas.microsoft.com/office/drawing/2014/main" val="3061394358"/>
                    </a:ext>
                  </a:extLst>
                </a:gridCol>
                <a:gridCol w="2274587">
                  <a:extLst>
                    <a:ext uri="{9D8B030D-6E8A-4147-A177-3AD203B41FA5}">
                      <a16:colId xmlns:a16="http://schemas.microsoft.com/office/drawing/2014/main" val="3052035307"/>
                    </a:ext>
                  </a:extLst>
                </a:gridCol>
                <a:gridCol w="1719345">
                  <a:extLst>
                    <a:ext uri="{9D8B030D-6E8A-4147-A177-3AD203B41FA5}">
                      <a16:colId xmlns:a16="http://schemas.microsoft.com/office/drawing/2014/main" val="957295900"/>
                    </a:ext>
                  </a:extLst>
                </a:gridCol>
              </a:tblGrid>
              <a:tr h="1003206">
                <a:tc>
                  <a:txBody>
                    <a:bodyPr/>
                    <a:lstStyle/>
                    <a:p>
                      <a:pPr algn="ctr">
                        <a:lnSpc>
                          <a:spcPct val="107000"/>
                        </a:lnSpc>
                        <a:spcAft>
                          <a:spcPts val="0"/>
                        </a:spcAft>
                      </a:pPr>
                      <a:r>
                        <a:rPr lang="es-AR" sz="2000" dirty="0">
                          <a:effectLst/>
                          <a:latin typeface="+mj-lt"/>
                        </a:rPr>
                        <a:t>Top ten</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dirty="0" err="1">
                          <a:effectLst/>
                          <a:latin typeface="+mj-lt"/>
                        </a:rPr>
                        <a:t>Production</a:t>
                      </a:r>
                      <a:r>
                        <a:rPr lang="es-AR" sz="2000" dirty="0">
                          <a:effectLst/>
                          <a:latin typeface="+mj-lt"/>
                        </a:rPr>
                        <a:t> </a:t>
                      </a:r>
                      <a:r>
                        <a:rPr lang="es-AR" sz="2000" dirty="0" err="1">
                          <a:effectLst/>
                          <a:latin typeface="+mj-lt"/>
                        </a:rPr>
                        <a:t>unit</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a:effectLst/>
                          <a:latin typeface="+mj-lt"/>
                        </a:rPr>
                        <a:t>Installed capacity Ton / day</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a:effectLst/>
                          <a:latin typeface="+mj-lt"/>
                        </a:rPr>
                        <a:t>Percentage of total production</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extLst>
                  <a:ext uri="{0D108BD9-81ED-4DB2-BD59-A6C34878D82A}">
                    <a16:rowId xmlns:a16="http://schemas.microsoft.com/office/drawing/2014/main" val="1278374313"/>
                  </a:ext>
                </a:extLst>
              </a:tr>
              <a:tr h="324357">
                <a:tc>
                  <a:txBody>
                    <a:bodyPr/>
                    <a:lstStyle/>
                    <a:p>
                      <a:pPr algn="ctr">
                        <a:lnSpc>
                          <a:spcPct val="107000"/>
                        </a:lnSpc>
                        <a:spcAft>
                          <a:spcPts val="0"/>
                        </a:spcAft>
                      </a:pPr>
                      <a:r>
                        <a:rPr lang="es-AR" sz="2000" dirty="0">
                          <a:effectLst/>
                          <a:latin typeface="+mj-lt"/>
                        </a:rPr>
                        <a:t>1</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AR" sz="2000">
                          <a:effectLst/>
                          <a:latin typeface="+mj-lt"/>
                        </a:rPr>
                        <a:t>Granol</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dirty="0" smtClean="0">
                          <a:effectLst/>
                          <a:latin typeface="+mj-lt"/>
                        </a:rPr>
                        <a:t>2093.67</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AR" sz="2000" dirty="0" smtClean="0">
                          <a:effectLst/>
                          <a:latin typeface="+mj-lt"/>
                        </a:rPr>
                        <a:t>10.8</a:t>
                      </a:r>
                      <a:r>
                        <a:rPr lang="es-AR" sz="2000" dirty="0">
                          <a:effectLst/>
                          <a:latin typeface="+mj-lt"/>
                        </a:rPr>
                        <a:t>%</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798280992"/>
                  </a:ext>
                </a:extLst>
              </a:tr>
              <a:tr h="324357">
                <a:tc>
                  <a:txBody>
                    <a:bodyPr/>
                    <a:lstStyle/>
                    <a:p>
                      <a:pPr algn="ctr">
                        <a:lnSpc>
                          <a:spcPct val="107000"/>
                        </a:lnSpc>
                        <a:spcAft>
                          <a:spcPts val="0"/>
                        </a:spcAft>
                      </a:pPr>
                      <a:r>
                        <a:rPr lang="es-AR" sz="2000" dirty="0">
                          <a:effectLst/>
                          <a:latin typeface="+mj-lt"/>
                        </a:rPr>
                        <a:t>2</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AR" sz="2000">
                          <a:effectLst/>
                          <a:latin typeface="+mj-lt"/>
                        </a:rPr>
                        <a:t>ADM</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dirty="0" smtClean="0">
                          <a:effectLst/>
                          <a:latin typeface="+mj-lt"/>
                        </a:rPr>
                        <a:t>1837.8</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AR" sz="2000" dirty="0" smtClean="0">
                          <a:effectLst/>
                          <a:latin typeface="+mj-lt"/>
                        </a:rPr>
                        <a:t>9.4</a:t>
                      </a:r>
                      <a:r>
                        <a:rPr lang="es-AR" sz="2000" dirty="0">
                          <a:effectLst/>
                          <a:latin typeface="+mj-lt"/>
                        </a:rPr>
                        <a:t>%</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4044778203"/>
                  </a:ext>
                </a:extLst>
              </a:tr>
              <a:tr h="324357">
                <a:tc>
                  <a:txBody>
                    <a:bodyPr/>
                    <a:lstStyle/>
                    <a:p>
                      <a:pPr algn="ctr">
                        <a:lnSpc>
                          <a:spcPct val="107000"/>
                        </a:lnSpc>
                        <a:spcAft>
                          <a:spcPts val="0"/>
                        </a:spcAft>
                      </a:pPr>
                      <a:r>
                        <a:rPr lang="es-AR" sz="2000" dirty="0">
                          <a:effectLst/>
                          <a:latin typeface="+mj-lt"/>
                        </a:rPr>
                        <a:t>3</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AR" sz="2000">
                          <a:effectLst/>
                          <a:latin typeface="+mj-lt"/>
                        </a:rPr>
                        <a:t>Oleoplan</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dirty="0">
                          <a:effectLst/>
                          <a:latin typeface="+mj-lt"/>
                        </a:rPr>
                        <a:t>1269</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AR" sz="2000" dirty="0" smtClean="0">
                          <a:effectLst/>
                          <a:latin typeface="+mj-lt"/>
                        </a:rPr>
                        <a:t>6.5</a:t>
                      </a:r>
                      <a:r>
                        <a:rPr lang="es-AR" sz="2000" dirty="0">
                          <a:effectLst/>
                          <a:latin typeface="+mj-lt"/>
                        </a:rPr>
                        <a:t>%</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013853545"/>
                  </a:ext>
                </a:extLst>
              </a:tr>
              <a:tr h="682685">
                <a:tc>
                  <a:txBody>
                    <a:bodyPr/>
                    <a:lstStyle/>
                    <a:p>
                      <a:pPr algn="ctr">
                        <a:lnSpc>
                          <a:spcPct val="107000"/>
                        </a:lnSpc>
                        <a:spcAft>
                          <a:spcPts val="0"/>
                        </a:spcAft>
                      </a:pPr>
                      <a:r>
                        <a:rPr lang="es-AR" sz="2000" dirty="0">
                          <a:effectLst/>
                          <a:latin typeface="+mj-lt"/>
                        </a:rPr>
                        <a:t>4</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AR" sz="2000">
                          <a:effectLst/>
                          <a:latin typeface="+mj-lt"/>
                        </a:rPr>
                        <a:t>Petrobras Biocombustiveis</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dirty="0" smtClean="0">
                          <a:effectLst/>
                          <a:latin typeface="+mj-lt"/>
                        </a:rPr>
                        <a:t>1195.02</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AR" sz="2000" dirty="0" smtClean="0">
                          <a:effectLst/>
                          <a:latin typeface="+mj-lt"/>
                        </a:rPr>
                        <a:t>6.1</a:t>
                      </a:r>
                      <a:r>
                        <a:rPr lang="es-AR" sz="2000" dirty="0">
                          <a:effectLst/>
                          <a:latin typeface="+mj-lt"/>
                        </a:rPr>
                        <a:t>%</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414709348"/>
                  </a:ext>
                </a:extLst>
              </a:tr>
              <a:tr h="324357">
                <a:tc>
                  <a:txBody>
                    <a:bodyPr/>
                    <a:lstStyle/>
                    <a:p>
                      <a:pPr algn="ctr">
                        <a:lnSpc>
                          <a:spcPct val="107000"/>
                        </a:lnSpc>
                        <a:spcAft>
                          <a:spcPts val="0"/>
                        </a:spcAft>
                      </a:pPr>
                      <a:r>
                        <a:rPr lang="es-AR" sz="2000" dirty="0">
                          <a:effectLst/>
                          <a:latin typeface="+mj-lt"/>
                        </a:rPr>
                        <a:t>5</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AR" sz="2000">
                          <a:effectLst/>
                          <a:latin typeface="+mj-lt"/>
                        </a:rPr>
                        <a:t>Caramuru</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dirty="0">
                          <a:effectLst/>
                          <a:latin typeface="+mj-lt"/>
                        </a:rPr>
                        <a:t>1125</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AR" sz="2000" dirty="0" smtClean="0">
                          <a:effectLst/>
                          <a:latin typeface="+mj-lt"/>
                        </a:rPr>
                        <a:t>5.8</a:t>
                      </a:r>
                      <a:r>
                        <a:rPr lang="es-AR" sz="2000" dirty="0">
                          <a:effectLst/>
                          <a:latin typeface="+mj-lt"/>
                        </a:rPr>
                        <a:t>%</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771537416"/>
                  </a:ext>
                </a:extLst>
              </a:tr>
              <a:tr h="324357">
                <a:tc>
                  <a:txBody>
                    <a:bodyPr/>
                    <a:lstStyle/>
                    <a:p>
                      <a:pPr algn="ctr">
                        <a:lnSpc>
                          <a:spcPct val="107000"/>
                        </a:lnSpc>
                        <a:spcAft>
                          <a:spcPts val="0"/>
                        </a:spcAft>
                      </a:pPr>
                      <a:r>
                        <a:rPr lang="es-AR" sz="2000" dirty="0">
                          <a:effectLst/>
                          <a:latin typeface="+mj-lt"/>
                        </a:rPr>
                        <a:t>6</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AR" sz="2000">
                          <a:effectLst/>
                          <a:latin typeface="+mj-lt"/>
                        </a:rPr>
                        <a:t>Bsbios</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dirty="0" smtClean="0">
                          <a:effectLst/>
                          <a:latin typeface="+mj-lt"/>
                        </a:rPr>
                        <a:t>858.6</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AR" sz="2000" dirty="0" smtClean="0">
                          <a:effectLst/>
                          <a:latin typeface="+mj-lt"/>
                        </a:rPr>
                        <a:t>4.4</a:t>
                      </a:r>
                      <a:r>
                        <a:rPr lang="es-AR" sz="2000" dirty="0">
                          <a:effectLst/>
                          <a:latin typeface="+mj-lt"/>
                        </a:rPr>
                        <a:t>%</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4093523122"/>
                  </a:ext>
                </a:extLst>
              </a:tr>
              <a:tr h="324357">
                <a:tc>
                  <a:txBody>
                    <a:bodyPr/>
                    <a:lstStyle/>
                    <a:p>
                      <a:pPr algn="ctr">
                        <a:lnSpc>
                          <a:spcPct val="107000"/>
                        </a:lnSpc>
                        <a:spcAft>
                          <a:spcPts val="0"/>
                        </a:spcAft>
                      </a:pPr>
                      <a:r>
                        <a:rPr lang="es-AR" sz="2000" dirty="0">
                          <a:effectLst/>
                          <a:latin typeface="+mj-lt"/>
                        </a:rPr>
                        <a:t>7</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AR" sz="2000">
                          <a:effectLst/>
                          <a:latin typeface="+mj-lt"/>
                        </a:rPr>
                        <a:t>Bianchini</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dirty="0">
                          <a:effectLst/>
                          <a:latin typeface="+mj-lt"/>
                        </a:rPr>
                        <a:t>810</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AR" sz="2000" dirty="0" smtClean="0">
                          <a:effectLst/>
                          <a:latin typeface="+mj-lt"/>
                        </a:rPr>
                        <a:t>4.2</a:t>
                      </a:r>
                      <a:r>
                        <a:rPr lang="es-AR" sz="2000" dirty="0">
                          <a:effectLst/>
                          <a:latin typeface="+mj-lt"/>
                        </a:rPr>
                        <a:t>%</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872802366"/>
                  </a:ext>
                </a:extLst>
              </a:tr>
              <a:tr h="324357">
                <a:tc>
                  <a:txBody>
                    <a:bodyPr/>
                    <a:lstStyle/>
                    <a:p>
                      <a:pPr algn="ctr">
                        <a:lnSpc>
                          <a:spcPct val="107000"/>
                        </a:lnSpc>
                        <a:spcAft>
                          <a:spcPts val="0"/>
                        </a:spcAft>
                      </a:pPr>
                      <a:r>
                        <a:rPr lang="es-AR" sz="2000" dirty="0">
                          <a:effectLst/>
                          <a:latin typeface="+mj-lt"/>
                        </a:rPr>
                        <a:t>8</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AR" sz="2000">
                          <a:effectLst/>
                          <a:latin typeface="+mj-lt"/>
                        </a:rPr>
                        <a:t>Cargill</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dirty="0">
                          <a:effectLst/>
                          <a:latin typeface="+mj-lt"/>
                        </a:rPr>
                        <a:t>630</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AR" sz="2000" dirty="0" smtClean="0">
                          <a:effectLst/>
                          <a:latin typeface="+mj-lt"/>
                        </a:rPr>
                        <a:t>3.2</a:t>
                      </a:r>
                      <a:r>
                        <a:rPr lang="es-AR" sz="2000" dirty="0">
                          <a:effectLst/>
                          <a:latin typeface="+mj-lt"/>
                        </a:rPr>
                        <a:t>%</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1510902392"/>
                  </a:ext>
                </a:extLst>
              </a:tr>
              <a:tr h="324357">
                <a:tc>
                  <a:txBody>
                    <a:bodyPr/>
                    <a:lstStyle/>
                    <a:p>
                      <a:pPr algn="ctr">
                        <a:lnSpc>
                          <a:spcPct val="107000"/>
                        </a:lnSpc>
                        <a:spcAft>
                          <a:spcPts val="0"/>
                        </a:spcAft>
                      </a:pPr>
                      <a:r>
                        <a:rPr lang="es-AR" sz="2000" dirty="0">
                          <a:effectLst/>
                          <a:latin typeface="+mj-lt"/>
                        </a:rPr>
                        <a:t>9</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AR" sz="2000">
                          <a:effectLst/>
                          <a:latin typeface="+mj-lt"/>
                        </a:rPr>
                        <a:t>Bionasa</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dirty="0" smtClean="0">
                          <a:effectLst/>
                          <a:latin typeface="+mj-lt"/>
                        </a:rPr>
                        <a:t>587.7</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AR" sz="2000" dirty="0" smtClean="0">
                          <a:effectLst/>
                          <a:latin typeface="+mj-lt"/>
                        </a:rPr>
                        <a:t>3.0</a:t>
                      </a:r>
                      <a:r>
                        <a:rPr lang="es-AR" sz="2000" dirty="0">
                          <a:effectLst/>
                          <a:latin typeface="+mj-lt"/>
                        </a:rPr>
                        <a:t>%</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2839111143"/>
                  </a:ext>
                </a:extLst>
              </a:tr>
              <a:tr h="324357">
                <a:tc>
                  <a:txBody>
                    <a:bodyPr/>
                    <a:lstStyle/>
                    <a:p>
                      <a:pPr algn="ctr">
                        <a:lnSpc>
                          <a:spcPct val="107000"/>
                        </a:lnSpc>
                        <a:spcAft>
                          <a:spcPts val="0"/>
                        </a:spcAft>
                      </a:pPr>
                      <a:r>
                        <a:rPr lang="es-AR" sz="2000" dirty="0">
                          <a:effectLst/>
                          <a:latin typeface="+mj-lt"/>
                        </a:rPr>
                        <a:t>10</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AR" sz="2000">
                          <a:effectLst/>
                          <a:latin typeface="+mj-lt"/>
                        </a:rPr>
                        <a:t>Camera</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dirty="0">
                          <a:effectLst/>
                          <a:latin typeface="+mj-lt"/>
                        </a:rPr>
                        <a:t>585</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AR" sz="2000" dirty="0" smtClean="0">
                          <a:effectLst/>
                          <a:latin typeface="+mj-lt"/>
                        </a:rPr>
                        <a:t>3.0</a:t>
                      </a:r>
                      <a:r>
                        <a:rPr lang="es-AR" sz="2000" dirty="0">
                          <a:effectLst/>
                          <a:latin typeface="+mj-lt"/>
                        </a:rPr>
                        <a:t>%</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303069821"/>
                  </a:ext>
                </a:extLst>
              </a:tr>
              <a:tr h="324357">
                <a:tc>
                  <a:txBody>
                    <a:bodyPr/>
                    <a:lstStyle/>
                    <a:p>
                      <a:pPr algn="ctr">
                        <a:lnSpc>
                          <a:spcPct val="107000"/>
                        </a:lnSpc>
                        <a:spcAft>
                          <a:spcPts val="0"/>
                        </a:spcAft>
                      </a:pPr>
                      <a:r>
                        <a:rPr lang="es-AR" sz="2000" dirty="0">
                          <a:effectLst/>
                          <a:latin typeface="+mj-lt"/>
                        </a:rPr>
                        <a:t> </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tc>
                  <a:txBody>
                    <a:bodyPr/>
                    <a:lstStyle/>
                    <a:p>
                      <a:pPr algn="just">
                        <a:lnSpc>
                          <a:spcPct val="107000"/>
                        </a:lnSpc>
                        <a:spcAft>
                          <a:spcPts val="0"/>
                        </a:spcAft>
                      </a:pPr>
                      <a:r>
                        <a:rPr lang="es-AR" sz="2000">
                          <a:effectLst/>
                          <a:latin typeface="+mj-lt"/>
                        </a:rPr>
                        <a:t>TOTAL</a:t>
                      </a:r>
                      <a:endParaRPr lang="es-AR" sz="200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AR" sz="2000" dirty="0" smtClean="0">
                          <a:effectLst/>
                          <a:latin typeface="+mj-lt"/>
                        </a:rPr>
                        <a:t>10991.79</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AR" sz="2000" dirty="0" smtClean="0">
                          <a:effectLst/>
                          <a:latin typeface="+mj-lt"/>
                        </a:rPr>
                        <a:t>57.7%</a:t>
                      </a:r>
                      <a:endParaRPr lang="es-AR" sz="2000" dirty="0">
                        <a:effectLst/>
                        <a:latin typeface="+mj-lt"/>
                        <a:ea typeface="Calibri" panose="020F0502020204030204" pitchFamily="34" charset="0"/>
                        <a:cs typeface="Times New Roman" panose="02020603050405020304" pitchFamily="18" charset="0"/>
                      </a:endParaRPr>
                    </a:p>
                  </a:txBody>
                  <a:tcPr marL="44450" marR="44450" marT="0" marB="0" anchor="b"/>
                </a:tc>
                <a:extLst>
                  <a:ext uri="{0D108BD9-81ED-4DB2-BD59-A6C34878D82A}">
                    <a16:rowId xmlns:a16="http://schemas.microsoft.com/office/drawing/2014/main" val="327379955"/>
                  </a:ext>
                </a:extLst>
              </a:tr>
            </a:tbl>
          </a:graphicData>
        </a:graphic>
      </p:graphicFrame>
      <p:sp>
        <p:nvSpPr>
          <p:cNvPr id="8" name="8 Rectángulo redondeado"/>
          <p:cNvSpPr/>
          <p:nvPr/>
        </p:nvSpPr>
        <p:spPr>
          <a:xfrm>
            <a:off x="2127400" y="548680"/>
            <a:ext cx="6494140" cy="503833"/>
          </a:xfrm>
          <a:prstGeom prst="round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eaLnBrk="1" hangingPunct="1">
              <a:defRPr/>
            </a:pPr>
            <a:r>
              <a:rPr lang="es-AR" sz="2000" b="1" dirty="0" smtClean="0">
                <a:solidFill>
                  <a:schemeClr val="accent1">
                    <a:lumMod val="75000"/>
                  </a:schemeClr>
                </a:solidFill>
              </a:rPr>
              <a:t>BRAZIL</a:t>
            </a:r>
            <a:endParaRPr lang="es-ES" sz="2000" b="1" dirty="0">
              <a:solidFill>
                <a:schemeClr val="accent1">
                  <a:lumMod val="75000"/>
                </a:schemeClr>
              </a:solidFill>
            </a:endParaRPr>
          </a:p>
        </p:txBody>
      </p:sp>
    </p:spTree>
    <p:extLst>
      <p:ext uri="{BB962C8B-B14F-4D97-AF65-F5344CB8AC3E}">
        <p14:creationId xmlns:p14="http://schemas.microsoft.com/office/powerpoint/2010/main" val="3275724583"/>
      </p:ext>
    </p:extLst>
  </p:cSld>
  <p:clrMapOvr>
    <a:masterClrMapping/>
  </p:clrMapOvr>
  <p:transition spd="slow" advTm="247081">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www.unc.edu.ar/novedades/logo_un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050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CuadroTexto"/>
          <p:cNvSpPr txBox="1"/>
          <p:nvPr/>
        </p:nvSpPr>
        <p:spPr>
          <a:xfrm>
            <a:off x="2143108" y="357166"/>
            <a:ext cx="7000892" cy="369332"/>
          </a:xfrm>
          <a:prstGeom prst="rect">
            <a:avLst/>
          </a:prstGeom>
        </p:spPr>
        <p:style>
          <a:lnRef idx="1">
            <a:schemeClr val="accent2"/>
          </a:lnRef>
          <a:fillRef idx="3">
            <a:schemeClr val="accent2"/>
          </a:fillRef>
          <a:effectRef idx="2">
            <a:schemeClr val="accent2"/>
          </a:effectRef>
          <a:fontRef idx="minor">
            <a:schemeClr val="lt1"/>
          </a:fontRef>
        </p:style>
        <p:txBody>
          <a:bodyPr>
            <a:spAutoFit/>
          </a:bodyPr>
          <a:lstStyle/>
          <a:p>
            <a:pPr lvl="0"/>
            <a:r>
              <a:rPr lang="en-US" b="1" dirty="0" smtClean="0"/>
              <a:t>REFLECTIONS AND CONCLUSIONS</a:t>
            </a:r>
            <a:endParaRPr lang="es-AR" dirty="0"/>
          </a:p>
        </p:txBody>
      </p:sp>
      <p:sp>
        <p:nvSpPr>
          <p:cNvPr id="28678" name="8 Marcador de contenido"/>
          <p:cNvSpPr>
            <a:spLocks noGrp="1"/>
          </p:cNvSpPr>
          <p:nvPr>
            <p:ph idx="1"/>
          </p:nvPr>
        </p:nvSpPr>
        <p:spPr>
          <a:xfrm>
            <a:off x="323850" y="1052513"/>
            <a:ext cx="8501063" cy="4929187"/>
          </a:xfrm>
        </p:spPr>
        <p:txBody>
          <a:bodyPr/>
          <a:lstStyle/>
          <a:p>
            <a:pPr algn="just"/>
            <a:r>
              <a:rPr lang="en-US" dirty="0"/>
              <a:t>After analysis of each individual country. you can see the great growth in Brazil as a producer of biodiesel. although allocate their production. so far. the domestic market. While Argentina. with less favorable for the domestic development of biofuels policies. lost places as a world producer. </a:t>
            </a:r>
          </a:p>
          <a:p>
            <a:pPr algn="just"/>
            <a:r>
              <a:rPr lang="en-US" dirty="0"/>
              <a:t>Everything </a:t>
            </a:r>
            <a:r>
              <a:rPr lang="en-US" dirty="0" smtClean="0"/>
              <a:t>expressed, </a:t>
            </a:r>
            <a:r>
              <a:rPr lang="en-US" dirty="0"/>
              <a:t>suggests the need for Argentina seek new </a:t>
            </a:r>
            <a:r>
              <a:rPr lang="en-US" dirty="0" smtClean="0"/>
              <a:t>markets.</a:t>
            </a:r>
          </a:p>
          <a:p>
            <a:pPr algn="just"/>
            <a:endParaRPr lang="en-US" dirty="0" smtClean="0"/>
          </a:p>
        </p:txBody>
      </p:sp>
    </p:spTree>
    <p:extLst>
      <p:ext uri="{BB962C8B-B14F-4D97-AF65-F5344CB8AC3E}">
        <p14:creationId xmlns:p14="http://schemas.microsoft.com/office/powerpoint/2010/main" val="2650346187"/>
      </p:ext>
    </p:extLst>
  </p:cSld>
  <p:clrMapOvr>
    <a:masterClrMapping/>
  </p:clrMapOvr>
  <p:transition spd="slow" advTm="247081">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www.unc.edu.ar/novedades/logo_un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050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CuadroTexto"/>
          <p:cNvSpPr txBox="1"/>
          <p:nvPr/>
        </p:nvSpPr>
        <p:spPr>
          <a:xfrm>
            <a:off x="2143108" y="357166"/>
            <a:ext cx="7000892" cy="369332"/>
          </a:xfrm>
          <a:prstGeom prst="rect">
            <a:avLst/>
          </a:prstGeom>
        </p:spPr>
        <p:style>
          <a:lnRef idx="1">
            <a:schemeClr val="accent2"/>
          </a:lnRef>
          <a:fillRef idx="3">
            <a:schemeClr val="accent2"/>
          </a:fillRef>
          <a:effectRef idx="2">
            <a:schemeClr val="accent2"/>
          </a:effectRef>
          <a:fontRef idx="minor">
            <a:schemeClr val="lt1"/>
          </a:fontRef>
        </p:style>
        <p:txBody>
          <a:bodyPr>
            <a:spAutoFit/>
          </a:bodyPr>
          <a:lstStyle/>
          <a:p>
            <a:pPr lvl="0"/>
            <a:r>
              <a:rPr lang="en-US" b="1" dirty="0" smtClean="0"/>
              <a:t>REFLECTIONS AND CONCLUSIONS</a:t>
            </a:r>
            <a:endParaRPr lang="es-AR" dirty="0"/>
          </a:p>
        </p:txBody>
      </p:sp>
      <p:sp>
        <p:nvSpPr>
          <p:cNvPr id="28678" name="8 Marcador de contenido"/>
          <p:cNvSpPr>
            <a:spLocks noGrp="1"/>
          </p:cNvSpPr>
          <p:nvPr>
            <p:ph idx="1"/>
          </p:nvPr>
        </p:nvSpPr>
        <p:spPr>
          <a:xfrm>
            <a:off x="0" y="1092101"/>
            <a:ext cx="9144000" cy="4929187"/>
          </a:xfrm>
        </p:spPr>
        <p:txBody>
          <a:bodyPr/>
          <a:lstStyle/>
          <a:p>
            <a:r>
              <a:rPr lang="en-US" dirty="0" smtClean="0"/>
              <a:t>Moreover, </a:t>
            </a:r>
            <a:r>
              <a:rPr lang="en-US" dirty="0"/>
              <a:t>following the example of </a:t>
            </a:r>
            <a:r>
              <a:rPr lang="en-US" dirty="0" smtClean="0"/>
              <a:t>Brazil, </a:t>
            </a:r>
            <a:r>
              <a:rPr lang="en-US" dirty="0"/>
              <a:t>it is necessary to Argentina to work on the utilization of solid waste from agriculture and forestry. animal wastes. municipal wastes and other provided biomass as alternative raw materials in the biodiesel production. As well as improve some regulatory </a:t>
            </a:r>
            <a:r>
              <a:rPr lang="en-US" dirty="0" smtClean="0"/>
              <a:t>issues </a:t>
            </a:r>
            <a:r>
              <a:rPr lang="en-US" dirty="0"/>
              <a:t>to include:</a:t>
            </a:r>
            <a:endParaRPr lang="es-AR" dirty="0"/>
          </a:p>
          <a:p>
            <a:pPr lvl="1"/>
            <a:r>
              <a:rPr lang="en-US" dirty="0"/>
              <a:t>Set domestic prices to market biodiesel in Argentina in a timely manner and represent the actual costs of enterprises.</a:t>
            </a:r>
            <a:endParaRPr lang="es-AR" dirty="0"/>
          </a:p>
          <a:p>
            <a:pPr lvl="1"/>
            <a:r>
              <a:rPr lang="en-US" dirty="0"/>
              <a:t>Set clear </a:t>
            </a:r>
            <a:r>
              <a:rPr lang="en-US" dirty="0" smtClean="0"/>
              <a:t>rules, </a:t>
            </a:r>
            <a:r>
              <a:rPr lang="en-US" dirty="0"/>
              <a:t>promotional items industry and transparency measures and data publications.</a:t>
            </a:r>
            <a:endParaRPr lang="es-AR" dirty="0"/>
          </a:p>
          <a:p>
            <a:pPr lvl="1"/>
            <a:r>
              <a:rPr lang="en-US" dirty="0" smtClean="0"/>
              <a:t>Finally, </a:t>
            </a:r>
            <a:r>
              <a:rPr lang="en-US" dirty="0"/>
              <a:t>achieving an increase of mandatory court. It would be possible to carry up to 27% as estimated in Brazil. On this point it is important to note that Brazil has made functionality trials demonstrating the feasibility of carrying out the change.</a:t>
            </a:r>
            <a:endParaRPr lang="es-AR" dirty="0"/>
          </a:p>
          <a:p>
            <a:pPr algn="just"/>
            <a:endParaRPr lang="en-US" dirty="0" smtClean="0"/>
          </a:p>
        </p:txBody>
      </p:sp>
    </p:spTree>
    <p:extLst>
      <p:ext uri="{BB962C8B-B14F-4D97-AF65-F5344CB8AC3E}">
        <p14:creationId xmlns:p14="http://schemas.microsoft.com/office/powerpoint/2010/main" val="3954850268"/>
      </p:ext>
    </p:extLst>
  </p:cSld>
  <p:clrMapOvr>
    <a:masterClrMapping/>
  </p:clrMapOvr>
  <p:transition spd="slow" advTm="247081">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http://www.unc.edu.ar/novedades/logo_un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050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CuadroTexto"/>
          <p:cNvSpPr txBox="1"/>
          <p:nvPr/>
        </p:nvSpPr>
        <p:spPr>
          <a:xfrm>
            <a:off x="2143108" y="357166"/>
            <a:ext cx="7000892" cy="369332"/>
          </a:xfrm>
          <a:prstGeom prst="rect">
            <a:avLst/>
          </a:prstGeom>
        </p:spPr>
        <p:style>
          <a:lnRef idx="1">
            <a:schemeClr val="accent2"/>
          </a:lnRef>
          <a:fillRef idx="3">
            <a:schemeClr val="accent2"/>
          </a:fillRef>
          <a:effectRef idx="2">
            <a:schemeClr val="accent2"/>
          </a:effectRef>
          <a:fontRef idx="minor">
            <a:schemeClr val="lt1"/>
          </a:fontRef>
        </p:style>
        <p:txBody>
          <a:bodyPr>
            <a:spAutoFit/>
          </a:bodyPr>
          <a:lstStyle/>
          <a:p>
            <a:pPr lvl="0"/>
            <a:r>
              <a:rPr lang="en-US" b="1" dirty="0" smtClean="0"/>
              <a:t>REFLECTIONS AND CONCLUSIONS</a:t>
            </a:r>
            <a:endParaRPr lang="es-AR" dirty="0"/>
          </a:p>
        </p:txBody>
      </p:sp>
      <p:sp>
        <p:nvSpPr>
          <p:cNvPr id="28678" name="8 Marcador de contenido"/>
          <p:cNvSpPr>
            <a:spLocks noGrp="1"/>
          </p:cNvSpPr>
          <p:nvPr>
            <p:ph idx="1"/>
          </p:nvPr>
        </p:nvSpPr>
        <p:spPr>
          <a:xfrm>
            <a:off x="323850" y="1052513"/>
            <a:ext cx="8501063" cy="4929187"/>
          </a:xfrm>
        </p:spPr>
        <p:txBody>
          <a:bodyPr/>
          <a:lstStyle/>
          <a:p>
            <a:r>
              <a:rPr lang="en-US" dirty="0"/>
              <a:t>C</a:t>
            </a:r>
            <a:r>
              <a:rPr lang="en-US" dirty="0" smtClean="0"/>
              <a:t>oncentration </a:t>
            </a:r>
            <a:r>
              <a:rPr lang="en-US" dirty="0"/>
              <a:t>was analyzed by analyzing the percentage of small and large market of the two countries under study companies. In both cases you can see </a:t>
            </a:r>
            <a:r>
              <a:rPr lang="en-US" dirty="0" smtClean="0"/>
              <a:t>a </a:t>
            </a:r>
            <a:r>
              <a:rPr lang="en-US" dirty="0"/>
              <a:t>regional concentration of production. In the central and southern Brazil and eastern Argentina. and at the level of firms.</a:t>
            </a:r>
            <a:endParaRPr lang="es-AR" dirty="0"/>
          </a:p>
          <a:p>
            <a:pPr algn="just"/>
            <a:r>
              <a:rPr lang="en-US" dirty="0"/>
              <a:t>In </a:t>
            </a:r>
            <a:r>
              <a:rPr lang="en-US" dirty="0" smtClean="0"/>
              <a:t>addition, </a:t>
            </a:r>
            <a:r>
              <a:rPr lang="en-US" dirty="0"/>
              <a:t>two concentration indices were studied for the case of Argentina </a:t>
            </a:r>
            <a:r>
              <a:rPr lang="en-US" dirty="0" smtClean="0"/>
              <a:t>Using </a:t>
            </a:r>
            <a:r>
              <a:rPr lang="en-US" dirty="0"/>
              <a:t>the index C (m</a:t>
            </a:r>
            <a:r>
              <a:rPr lang="en-US" dirty="0" smtClean="0"/>
              <a:t>) </a:t>
            </a:r>
            <a:r>
              <a:rPr lang="en-US" dirty="0"/>
              <a:t>it was concluded </a:t>
            </a:r>
            <a:r>
              <a:rPr lang="en-US" dirty="0" smtClean="0"/>
              <a:t>that </a:t>
            </a:r>
            <a:r>
              <a:rPr lang="en-US" dirty="0"/>
              <a:t>although decreases in 2010 and 2011. remains at high levels. </a:t>
            </a:r>
            <a:endParaRPr lang="en-US" dirty="0" smtClean="0"/>
          </a:p>
          <a:p>
            <a:pPr algn="just"/>
            <a:r>
              <a:rPr lang="en-US" dirty="0" smtClean="0"/>
              <a:t>Finally, </a:t>
            </a:r>
            <a:r>
              <a:rPr lang="en-US" dirty="0"/>
              <a:t>the </a:t>
            </a:r>
            <a:r>
              <a:rPr lang="en-US" dirty="0" smtClean="0"/>
              <a:t>IHH </a:t>
            </a:r>
            <a:r>
              <a:rPr lang="en-US" dirty="0"/>
              <a:t>indicates that the concentration has been declining; however. this view can be misleading. </a:t>
            </a:r>
            <a:endParaRPr lang="en-US" dirty="0" smtClean="0"/>
          </a:p>
        </p:txBody>
      </p:sp>
    </p:spTree>
    <p:extLst>
      <p:ext uri="{BB962C8B-B14F-4D97-AF65-F5344CB8AC3E}">
        <p14:creationId xmlns:p14="http://schemas.microsoft.com/office/powerpoint/2010/main" val="3086512265"/>
      </p:ext>
    </p:extLst>
  </p:cSld>
  <p:clrMapOvr>
    <a:masterClrMapping/>
  </p:clrMapOvr>
  <p:transition spd="slow" advTm="247081">
    <p:dissolv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www.unc.edu.ar/novedades/logo_un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050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CuadroTexto"/>
          <p:cNvSpPr txBox="1"/>
          <p:nvPr/>
        </p:nvSpPr>
        <p:spPr>
          <a:xfrm>
            <a:off x="2143108" y="357166"/>
            <a:ext cx="7000892" cy="461665"/>
          </a:xfrm>
          <a:prstGeom prst="rect">
            <a:avLst/>
          </a:prstGeom>
        </p:spPr>
        <p:style>
          <a:lnRef idx="1">
            <a:schemeClr val="accent2"/>
          </a:lnRef>
          <a:fillRef idx="3">
            <a:schemeClr val="accent2"/>
          </a:fillRef>
          <a:effectRef idx="2">
            <a:schemeClr val="accent2"/>
          </a:effectRef>
          <a:fontRef idx="minor">
            <a:schemeClr val="lt1"/>
          </a:fontRef>
        </p:style>
        <p:txBody>
          <a:bodyPr>
            <a:spAutoFit/>
          </a:bodyPr>
          <a:lstStyle/>
          <a:p>
            <a:pPr algn="ctr" eaLnBrk="1" hangingPunct="1">
              <a:defRPr/>
            </a:pPr>
            <a:r>
              <a:rPr lang="es-ES" altLang="es-AR" sz="2400" dirty="0" smtClean="0"/>
              <a:t>BIBLIOGRAPHY</a:t>
            </a:r>
            <a:endParaRPr lang="es-AR" sz="2200" dirty="0"/>
          </a:p>
        </p:txBody>
      </p:sp>
      <p:sp>
        <p:nvSpPr>
          <p:cNvPr id="30726" name="8 Marcador de contenido"/>
          <p:cNvSpPr>
            <a:spLocks noGrp="1"/>
          </p:cNvSpPr>
          <p:nvPr>
            <p:ph idx="1"/>
          </p:nvPr>
        </p:nvSpPr>
        <p:spPr>
          <a:xfrm>
            <a:off x="323528" y="1196752"/>
            <a:ext cx="8501062" cy="5328592"/>
          </a:xfrm>
        </p:spPr>
        <p:txBody>
          <a:bodyPr/>
          <a:lstStyle/>
          <a:p>
            <a:pPr lvl="0"/>
            <a:r>
              <a:rPr lang="en-US" sz="1400" dirty="0"/>
              <a:t>ANP. National Agency of Petroleum. Natural Gas and Biofuels. Brazilian Statistical Yearbook of Petroleum and Natural Gas and Biofuels 2015. Available at: &lt;www.anp.gov.br&gt; access; 20 abr.2016.</a:t>
            </a:r>
            <a:endParaRPr lang="es-AR" sz="1400" dirty="0"/>
          </a:p>
          <a:p>
            <a:pPr lvl="0"/>
            <a:r>
              <a:rPr lang="en-US" sz="1400" dirty="0"/>
              <a:t>Argentina Association of Biofuels and Hydrogen (AABH).</a:t>
            </a:r>
            <a:endParaRPr lang="es-AR" sz="1400" dirty="0"/>
          </a:p>
          <a:p>
            <a:pPr lvl="0"/>
            <a:r>
              <a:rPr lang="en-US" sz="1400" dirty="0"/>
              <a:t>Argentina Chamber of Biofuels. Available at: http://www.carbio.com.ar/es/</a:t>
            </a:r>
            <a:endParaRPr lang="es-AR" sz="1400" dirty="0"/>
          </a:p>
          <a:p>
            <a:pPr lvl="0"/>
            <a:r>
              <a:rPr lang="en-US" sz="1400" dirty="0"/>
              <a:t>Bain. J. S. Industrial Organization. Berkeley: Wiley 1968 Edict.</a:t>
            </a:r>
            <a:endParaRPr lang="es-AR" sz="1400" dirty="0"/>
          </a:p>
          <a:p>
            <a:pPr lvl="0"/>
            <a:r>
              <a:rPr lang="es-AR" sz="1400" dirty="0" err="1"/>
              <a:t>Baumol</a:t>
            </a:r>
            <a:r>
              <a:rPr lang="es-AR" sz="1400" dirty="0"/>
              <a:t>. W. J.. </a:t>
            </a:r>
            <a:r>
              <a:rPr lang="es-AR" sz="1400" dirty="0" err="1"/>
              <a:t>Panzar</a:t>
            </a:r>
            <a:r>
              <a:rPr lang="es-AR" sz="1400" dirty="0"/>
              <a:t>. J.C.. </a:t>
            </a:r>
            <a:r>
              <a:rPr lang="en-US" sz="1400" dirty="0" err="1"/>
              <a:t>Willig</a:t>
            </a:r>
            <a:r>
              <a:rPr lang="en-US" sz="1400" dirty="0"/>
              <a:t>. R. D. (1988). "Contestable markets and the Theory of Industry Structure". Revisited Edition. Harcourt Brace </a:t>
            </a:r>
            <a:r>
              <a:rPr lang="en-US" sz="1400" dirty="0" err="1"/>
              <a:t>JovanovichPublishers</a:t>
            </a:r>
            <a:r>
              <a:rPr lang="en-US" sz="1400" dirty="0"/>
              <a:t>. Chap. fifteen.</a:t>
            </a:r>
            <a:endParaRPr lang="es-AR" sz="1400" dirty="0"/>
          </a:p>
          <a:p>
            <a:pPr lvl="0"/>
            <a:r>
              <a:rPr lang="en-US" sz="1400" dirty="0"/>
              <a:t>Consultations AFIP customs information. Available at:</a:t>
            </a:r>
            <a:endParaRPr lang="es-AR" sz="1400" dirty="0"/>
          </a:p>
          <a:p>
            <a:r>
              <a:rPr lang="en-US" sz="1400" dirty="0"/>
              <a:t>http://www.afip.gov.ar/aduana/sim/Default.asp?tipo=E</a:t>
            </a:r>
            <a:endParaRPr lang="es-AR" sz="1400" dirty="0"/>
          </a:p>
          <a:p>
            <a:pPr lvl="0"/>
            <a:r>
              <a:rPr lang="en-US" sz="1400" dirty="0"/>
              <a:t>DALL'AGNOL. A: Why do soy biodiesel? Available at: &lt;http://www.biodieselbr.com/noticias/colunistas/convidado/porque-fazemos-biodiesel-de-soja.htm&gt; Accessed April 30. 2016</a:t>
            </a:r>
            <a:endParaRPr lang="es-AR" sz="1400" dirty="0"/>
          </a:p>
          <a:p>
            <a:pPr lvl="0"/>
            <a:r>
              <a:rPr lang="en-US" sz="1400" dirty="0"/>
              <a:t>FARINA. industrial organization E. M. M. P. in the agribusiness sector. In: </a:t>
            </a:r>
            <a:r>
              <a:rPr lang="en-US" sz="1400" dirty="0" err="1"/>
              <a:t>Zylbersztajn</a:t>
            </a:r>
            <a:r>
              <a:rPr lang="en-US" sz="1400" dirty="0"/>
              <a:t>. D; </a:t>
            </a:r>
            <a:r>
              <a:rPr lang="en-US" sz="1400" dirty="0" err="1"/>
              <a:t>Neves</a:t>
            </a:r>
            <a:r>
              <a:rPr lang="en-US" sz="1400" dirty="0"/>
              <a:t>. M. F. Economics and food company management. Sao Paulo: Pioneering 2000.</a:t>
            </a:r>
            <a:endParaRPr lang="es-AR" sz="1400" dirty="0"/>
          </a:p>
          <a:p>
            <a:pPr lvl="0"/>
            <a:r>
              <a:rPr lang="en-US" sz="1400" dirty="0"/>
              <a:t>House Renewable Energy Argentina: http://www.cader.org.ar/</a:t>
            </a:r>
            <a:endParaRPr lang="es-AR" sz="1400" dirty="0"/>
          </a:p>
          <a:p>
            <a:pPr lvl="0"/>
            <a:r>
              <a:rPr lang="en-US" sz="1400" dirty="0"/>
              <a:t>INDEC (2016). Report Biofuels august 2016.</a:t>
            </a:r>
            <a:endParaRPr lang="es-AR" sz="1400" dirty="0"/>
          </a:p>
          <a:p>
            <a:pPr lvl="0"/>
            <a:r>
              <a:rPr lang="en-US" sz="1400" dirty="0"/>
              <a:t>INTA (2012). "Evolution of the Argentine Agricultural Production System: Agricultural production value added in origin." Technical Update No. 73- November 2012.</a:t>
            </a:r>
            <a:endParaRPr lang="es-AR" sz="1400" dirty="0"/>
          </a:p>
          <a:p>
            <a:pPr lvl="0"/>
            <a:r>
              <a:rPr lang="en-US" sz="1400" dirty="0"/>
              <a:t>OECD/FAO (2015). “Biofuels”. in OECD-FAO Agricultural Outlook 2015. OECD Publishing. Paris. Available at: http://dx.doi.org/10.1787/agr_outlook-2015-13-en </a:t>
            </a:r>
            <a:endParaRPr lang="es-AR" sz="1400" dirty="0"/>
          </a:p>
          <a:p>
            <a:pPr lvl="0"/>
            <a:r>
              <a:rPr lang="en-US" sz="1400" dirty="0"/>
              <a:t>Oil World Statistic Update. Available at: http://www.oilworld.biz/</a:t>
            </a:r>
            <a:endParaRPr lang="es-AR" sz="1400" dirty="0"/>
          </a:p>
          <a:p>
            <a:r>
              <a:rPr lang="es-AR" altLang="es-AR" sz="1100" dirty="0" smtClean="0"/>
              <a:t>And </a:t>
            </a:r>
            <a:r>
              <a:rPr lang="es-AR" altLang="es-AR" sz="1100" dirty="0" err="1" smtClean="0"/>
              <a:t>others</a:t>
            </a:r>
            <a:r>
              <a:rPr lang="es-AR" altLang="es-AR" sz="1100" dirty="0" smtClean="0"/>
              <a:t>..</a:t>
            </a:r>
          </a:p>
          <a:p>
            <a:endParaRPr lang="es-ES" altLang="es-AR" sz="1100" dirty="0" smtClean="0"/>
          </a:p>
        </p:txBody>
      </p:sp>
    </p:spTree>
    <p:extLst>
      <p:ext uri="{BB962C8B-B14F-4D97-AF65-F5344CB8AC3E}">
        <p14:creationId xmlns:p14="http://schemas.microsoft.com/office/powerpoint/2010/main" val="3135108570"/>
      </p:ext>
    </p:extLst>
  </p:cSld>
  <p:clrMapOvr>
    <a:masterClrMapping/>
  </p:clrMapOvr>
  <p:transition spd="slow" advTm="247081">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rotWithShape="0">
          <a:gsLst>
            <a:gs pos="0">
              <a:srgbClr val="083763"/>
            </a:gs>
            <a:gs pos="25000">
              <a:srgbClr val="21D6E0"/>
            </a:gs>
            <a:gs pos="75000">
              <a:srgbClr val="0087E6"/>
            </a:gs>
            <a:gs pos="100000">
              <a:srgbClr val="005CBF"/>
            </a:gs>
          </a:gsLst>
          <a:lin ang="5400000"/>
        </a:gradFill>
        <a:effectLst/>
      </p:bgPr>
    </p:bg>
    <p:spTree>
      <p:nvGrpSpPr>
        <p:cNvPr id="1" name=""/>
        <p:cNvGrpSpPr/>
        <p:nvPr/>
      </p:nvGrpSpPr>
      <p:grpSpPr>
        <a:xfrm>
          <a:off x="0" y="0"/>
          <a:ext cx="0" cy="0"/>
          <a:chOff x="0" y="0"/>
          <a:chExt cx="0" cy="0"/>
        </a:xfrm>
      </p:grpSpPr>
      <p:pic>
        <p:nvPicPr>
          <p:cNvPr id="5" name="Picture 2" descr="http://upload.wikimedia.org/wikipedia/commons/9/95/Logo-UNC.jpg"/>
          <p:cNvPicPr>
            <a:picLocks noChangeAspect="1" noChangeArrowheads="1"/>
          </p:cNvPicPr>
          <p:nvPr/>
        </p:nvPicPr>
        <p:blipFill>
          <a:blip r:embed="rId2" cstate="print">
            <a:clrChange>
              <a:clrFrom>
                <a:srgbClr val="FFFFFF"/>
              </a:clrFrom>
              <a:clrTo>
                <a:srgbClr val="FFFFFF">
                  <a:alpha val="0"/>
                </a:srgbClr>
              </a:clrTo>
            </a:clrChange>
            <a:duotone>
              <a:schemeClr val="accent1">
                <a:shade val="45000"/>
                <a:satMod val="135000"/>
              </a:schemeClr>
              <a:prstClr val="white"/>
            </a:duotone>
          </a:blip>
          <a:srcRect/>
          <a:stretch>
            <a:fillRect/>
          </a:stretch>
        </p:blipFill>
        <p:spPr bwMode="auto">
          <a:xfrm>
            <a:off x="2843808" y="1340768"/>
            <a:ext cx="3234912" cy="3143248"/>
          </a:xfrm>
          <a:prstGeom prst="rect">
            <a:avLst/>
          </a:prstGeom>
          <a:noFill/>
          <a:effectLst>
            <a:outerShdw blurRad="50800" dist="50800" dir="5400000" algn="ctr" rotWithShape="0">
              <a:srgbClr val="000000">
                <a:alpha val="0"/>
              </a:srgbClr>
            </a:outerShdw>
          </a:effectLst>
        </p:spPr>
      </p:pic>
      <p:sp>
        <p:nvSpPr>
          <p:cNvPr id="2" name="1 Título"/>
          <p:cNvSpPr>
            <a:spLocks noGrp="1"/>
          </p:cNvSpPr>
          <p:nvPr>
            <p:ph type="ctrTitle"/>
          </p:nvPr>
        </p:nvSpPr>
        <p:spPr>
          <a:xfrm>
            <a:off x="611560" y="2492896"/>
            <a:ext cx="7851648" cy="2777480"/>
          </a:xfrm>
          <a:ln>
            <a:miter lim="800000"/>
            <a:headEnd/>
            <a:tailEnd/>
          </a:ln>
          <a:extLst/>
        </p:spPr>
        <p:txBody>
          <a:bodyPr/>
          <a:lstStyle/>
          <a:p>
            <a:pPr algn="ctr" eaLnBrk="1" fontAlgn="auto" hangingPunct="1">
              <a:spcAft>
                <a:spcPts val="0"/>
              </a:spcAft>
              <a:defRPr/>
            </a:pPr>
            <a:r>
              <a:rPr lang="es-AR" dirty="0" err="1" smtClean="0">
                <a:solidFill>
                  <a:schemeClr val="tx1">
                    <a:lumMod val="95000"/>
                  </a:schemeClr>
                </a:solidFill>
              </a:rPr>
              <a:t>Thank</a:t>
            </a:r>
            <a:r>
              <a:rPr lang="es-AR" dirty="0" smtClean="0">
                <a:solidFill>
                  <a:schemeClr val="tx1">
                    <a:lumMod val="95000"/>
                  </a:schemeClr>
                </a:solidFill>
              </a:rPr>
              <a:t> </a:t>
            </a:r>
            <a:r>
              <a:rPr lang="es-AR" dirty="0" err="1" smtClean="0">
                <a:solidFill>
                  <a:schemeClr val="tx1">
                    <a:lumMod val="95000"/>
                  </a:schemeClr>
                </a:solidFill>
              </a:rPr>
              <a:t>you</a:t>
            </a:r>
            <a:endParaRPr lang="es-AR" dirty="0">
              <a:solidFill>
                <a:schemeClr val="tx1">
                  <a:lumMod val="95000"/>
                </a:schemeClr>
              </a:solidFill>
            </a:endParaRPr>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2571736" y="285729"/>
            <a:ext cx="4286280" cy="830997"/>
          </a:xfrm>
          <a:prstGeom prst="rect">
            <a:avLst/>
          </a:prstGeom>
        </p:spPr>
        <p:style>
          <a:lnRef idx="1">
            <a:schemeClr val="accent2"/>
          </a:lnRef>
          <a:fillRef idx="3">
            <a:schemeClr val="accent2"/>
          </a:fillRef>
          <a:effectRef idx="2">
            <a:schemeClr val="accent2"/>
          </a:effectRef>
          <a:fontRef idx="minor">
            <a:schemeClr val="lt1"/>
          </a:fontRef>
        </p:style>
        <p:txBody>
          <a:bodyPr>
            <a:spAutoFit/>
          </a:bodyPr>
          <a:lstStyle/>
          <a:p>
            <a:pPr algn="ctr" eaLnBrk="1" fontAlgn="auto" hangingPunct="1">
              <a:spcBef>
                <a:spcPts val="0"/>
              </a:spcBef>
              <a:spcAft>
                <a:spcPts val="0"/>
              </a:spcAft>
              <a:defRPr/>
            </a:pPr>
            <a:r>
              <a:rPr lang="es-ES" sz="2400" dirty="0"/>
              <a:t>PRESENTATION OF TEAMWORK</a:t>
            </a:r>
          </a:p>
        </p:txBody>
      </p:sp>
      <p:sp>
        <p:nvSpPr>
          <p:cNvPr id="10245" name="8 Marcador de contenido"/>
          <p:cNvSpPr>
            <a:spLocks noGrp="1"/>
          </p:cNvSpPr>
          <p:nvPr>
            <p:ph idx="1"/>
          </p:nvPr>
        </p:nvSpPr>
        <p:spPr>
          <a:xfrm>
            <a:off x="323528" y="1196752"/>
            <a:ext cx="8467725" cy="5552634"/>
          </a:xfrm>
        </p:spPr>
        <p:txBody>
          <a:bodyPr/>
          <a:lstStyle/>
          <a:p>
            <a:pPr algn="just">
              <a:spcBef>
                <a:spcPts val="600"/>
              </a:spcBef>
              <a:spcAft>
                <a:spcPts val="600"/>
              </a:spcAft>
            </a:pPr>
            <a:r>
              <a:rPr lang="es-ES" altLang="es-AR" sz="1800" b="1" dirty="0" smtClean="0">
                <a:latin typeface="Times New Roman" panose="02020603050405020304" pitchFamily="18" charset="0"/>
                <a:cs typeface="Times New Roman" panose="02020603050405020304" pitchFamily="18" charset="0"/>
              </a:rPr>
              <a:t>“Análisis del mercado y de las controversias frente al biocombustible”, </a:t>
            </a:r>
            <a:r>
              <a:rPr lang="es-ES" altLang="es-AR" sz="1800" dirty="0" err="1" smtClean="0">
                <a:latin typeface="Times New Roman" panose="02020603050405020304" pitchFamily="18" charset="0"/>
                <a:cs typeface="Times New Roman" panose="02020603050405020304" pitchFamily="18" charset="0"/>
              </a:rPr>
              <a:t>presented</a:t>
            </a:r>
            <a:r>
              <a:rPr lang="es-ES" altLang="es-AR" sz="1800" dirty="0" smtClean="0">
                <a:latin typeface="Times New Roman" panose="02020603050405020304" pitchFamily="18" charset="0"/>
                <a:cs typeface="Times New Roman" panose="02020603050405020304" pitchFamily="18" charset="0"/>
              </a:rPr>
              <a:t> </a:t>
            </a:r>
            <a:r>
              <a:rPr lang="es-ES" altLang="es-AR" sz="1800" dirty="0">
                <a:latin typeface="Times New Roman" panose="02020603050405020304" pitchFamily="18" charset="0"/>
                <a:cs typeface="Times New Roman" panose="02020603050405020304" pitchFamily="18" charset="0"/>
              </a:rPr>
              <a:t>i</a:t>
            </a:r>
            <a:r>
              <a:rPr lang="es-ES" altLang="es-AR" sz="1800" dirty="0" smtClean="0">
                <a:latin typeface="Times New Roman" panose="02020603050405020304" pitchFamily="18" charset="0"/>
                <a:cs typeface="Times New Roman" panose="02020603050405020304" pitchFamily="18" charset="0"/>
              </a:rPr>
              <a:t>n </a:t>
            </a:r>
            <a:r>
              <a:rPr lang="es-AR" altLang="es-AR" sz="1800" dirty="0" smtClean="0">
                <a:latin typeface="Times New Roman" panose="02020603050405020304" pitchFamily="18" charset="0"/>
                <a:cs typeface="Times New Roman" panose="02020603050405020304" pitchFamily="18" charset="0"/>
              </a:rPr>
              <a:t>VII Jornadas Interdisciplinarias de Estudios Agrarios y Agroindustriales.</a:t>
            </a:r>
          </a:p>
          <a:p>
            <a:pPr algn="just">
              <a:spcBef>
                <a:spcPts val="600"/>
              </a:spcBef>
              <a:spcAft>
                <a:spcPts val="600"/>
              </a:spcAft>
            </a:pPr>
            <a:r>
              <a:rPr lang="es-ES" altLang="es-AR" sz="1800" b="1" dirty="0" smtClean="0">
                <a:latin typeface="Times New Roman" panose="02020603050405020304" pitchFamily="18" charset="0"/>
                <a:cs typeface="Times New Roman" panose="02020603050405020304" pitchFamily="18" charset="0"/>
              </a:rPr>
              <a:t>“El impacto del biodiesel sobre los recursos y la disponibilidad de materias primas del agro: un modelo con aproximación empírica”, </a:t>
            </a:r>
            <a:r>
              <a:rPr lang="es-ES" altLang="es-AR" sz="1800" dirty="0" err="1">
                <a:latin typeface="Times New Roman" panose="02020603050405020304" pitchFamily="18" charset="0"/>
                <a:cs typeface="Times New Roman" panose="02020603050405020304" pitchFamily="18" charset="0"/>
              </a:rPr>
              <a:t>presented</a:t>
            </a:r>
            <a:r>
              <a:rPr lang="es-ES" altLang="es-AR" sz="1800" dirty="0">
                <a:latin typeface="Times New Roman" panose="02020603050405020304" pitchFamily="18" charset="0"/>
                <a:cs typeface="Times New Roman" panose="02020603050405020304" pitchFamily="18" charset="0"/>
              </a:rPr>
              <a:t> in </a:t>
            </a:r>
            <a:r>
              <a:rPr lang="es-AR" altLang="es-AR" sz="1800" dirty="0" smtClean="0">
                <a:latin typeface="Times New Roman" panose="02020603050405020304" pitchFamily="18" charset="0"/>
                <a:cs typeface="Times New Roman" panose="02020603050405020304" pitchFamily="18" charset="0"/>
              </a:rPr>
              <a:t>AAEA.</a:t>
            </a:r>
          </a:p>
          <a:p>
            <a:pPr algn="just">
              <a:spcBef>
                <a:spcPts val="600"/>
              </a:spcBef>
              <a:spcAft>
                <a:spcPts val="600"/>
              </a:spcAft>
            </a:pPr>
            <a:r>
              <a:rPr lang="es-AR" altLang="es-AR" sz="1800" b="1" dirty="0" smtClean="0">
                <a:latin typeface="Times New Roman" panose="02020603050405020304" pitchFamily="18" charset="0"/>
                <a:cs typeface="Times New Roman" panose="02020603050405020304" pitchFamily="18" charset="0"/>
              </a:rPr>
              <a:t>“Biodiesel en Argentina: Aplicación del Modelo </a:t>
            </a:r>
            <a:r>
              <a:rPr lang="es-AR" altLang="es-AR" sz="1800" b="1" dirty="0" err="1" smtClean="0">
                <a:latin typeface="Times New Roman" panose="02020603050405020304" pitchFamily="18" charset="0"/>
                <a:cs typeface="Times New Roman" panose="02020603050405020304" pitchFamily="18" charset="0"/>
              </a:rPr>
              <a:t>Impact</a:t>
            </a:r>
            <a:r>
              <a:rPr lang="es-AR" altLang="es-AR" sz="1800" b="1" dirty="0" smtClean="0">
                <a:latin typeface="Times New Roman" panose="02020603050405020304" pitchFamily="18" charset="0"/>
                <a:cs typeface="Times New Roman" panose="02020603050405020304" pitchFamily="18" charset="0"/>
              </a:rPr>
              <a:t>”,</a:t>
            </a:r>
            <a:r>
              <a:rPr lang="es-AR" altLang="es-AR" sz="1800" dirty="0" smtClean="0">
                <a:latin typeface="Times New Roman" panose="02020603050405020304" pitchFamily="18" charset="0"/>
                <a:cs typeface="Times New Roman" panose="02020603050405020304" pitchFamily="18" charset="0"/>
              </a:rPr>
              <a:t> </a:t>
            </a:r>
            <a:r>
              <a:rPr lang="es-ES" altLang="es-AR" sz="1800" dirty="0" err="1">
                <a:latin typeface="Times New Roman" panose="02020603050405020304" pitchFamily="18" charset="0"/>
                <a:cs typeface="Times New Roman" panose="02020603050405020304" pitchFamily="18" charset="0"/>
              </a:rPr>
              <a:t>presented</a:t>
            </a:r>
            <a:r>
              <a:rPr lang="es-ES" altLang="es-AR" sz="1800" dirty="0">
                <a:latin typeface="Times New Roman" panose="02020603050405020304" pitchFamily="18" charset="0"/>
                <a:cs typeface="Times New Roman" panose="02020603050405020304" pitchFamily="18" charset="0"/>
              </a:rPr>
              <a:t> in </a:t>
            </a:r>
            <a:r>
              <a:rPr lang="es-AR" altLang="es-AR" sz="1800" dirty="0" smtClean="0">
                <a:latin typeface="Times New Roman" panose="02020603050405020304" pitchFamily="18" charset="0"/>
                <a:cs typeface="Times New Roman" panose="02020603050405020304" pitchFamily="18" charset="0"/>
              </a:rPr>
              <a:t>AAEP.</a:t>
            </a:r>
          </a:p>
          <a:p>
            <a:pPr algn="just">
              <a:spcBef>
                <a:spcPts val="600"/>
              </a:spcBef>
              <a:spcAft>
                <a:spcPts val="600"/>
              </a:spcAft>
            </a:pPr>
            <a:r>
              <a:rPr lang="es-AR" altLang="es-AR" sz="1800" b="1" dirty="0" smtClean="0">
                <a:latin typeface="Times New Roman" panose="02020603050405020304" pitchFamily="18" charset="0"/>
                <a:cs typeface="Times New Roman" panose="02020603050405020304" pitchFamily="18" charset="0"/>
              </a:rPr>
              <a:t>“Biodiesel en Argentina: auge de la producción y concentración de la industria”, </a:t>
            </a:r>
            <a:r>
              <a:rPr lang="es-ES" altLang="es-AR" sz="1800" dirty="0" err="1">
                <a:latin typeface="Times New Roman" panose="02020603050405020304" pitchFamily="18" charset="0"/>
                <a:cs typeface="Times New Roman" panose="02020603050405020304" pitchFamily="18" charset="0"/>
              </a:rPr>
              <a:t>presented</a:t>
            </a:r>
            <a:r>
              <a:rPr lang="es-ES" altLang="es-AR" sz="1800" dirty="0">
                <a:latin typeface="Times New Roman" panose="02020603050405020304" pitchFamily="18" charset="0"/>
                <a:cs typeface="Times New Roman" panose="02020603050405020304" pitchFamily="18" charset="0"/>
              </a:rPr>
              <a:t> in </a:t>
            </a:r>
            <a:r>
              <a:rPr lang="es-ES" altLang="es-AR" sz="1800" dirty="0" smtClean="0">
                <a:latin typeface="Times New Roman" panose="02020603050405020304" pitchFamily="18" charset="0"/>
                <a:cs typeface="Times New Roman" panose="02020603050405020304" pitchFamily="18" charset="0"/>
              </a:rPr>
              <a:t>VI Encuentro Internacional de Economía Política y Derechos Humanos.</a:t>
            </a:r>
          </a:p>
          <a:p>
            <a:pPr algn="just">
              <a:spcBef>
                <a:spcPts val="600"/>
              </a:spcBef>
              <a:spcAft>
                <a:spcPts val="600"/>
              </a:spcAft>
            </a:pPr>
            <a:r>
              <a:rPr lang="es-AR" altLang="es-AR" sz="1800" b="1" dirty="0" smtClean="0">
                <a:latin typeface="Times New Roman" panose="02020603050405020304" pitchFamily="18" charset="0"/>
                <a:cs typeface="Times New Roman" panose="02020603050405020304" pitchFamily="18" charset="0"/>
              </a:rPr>
              <a:t>“Concentración y economías de escala en la industria del biodiesel”, </a:t>
            </a:r>
            <a:r>
              <a:rPr lang="es-ES" altLang="es-AR" sz="1800" dirty="0" err="1">
                <a:latin typeface="Times New Roman" panose="02020603050405020304" pitchFamily="18" charset="0"/>
                <a:cs typeface="Times New Roman" panose="02020603050405020304" pitchFamily="18" charset="0"/>
              </a:rPr>
              <a:t>presented</a:t>
            </a:r>
            <a:r>
              <a:rPr lang="es-ES" altLang="es-AR" sz="1800" dirty="0">
                <a:latin typeface="Times New Roman" panose="02020603050405020304" pitchFamily="18" charset="0"/>
                <a:cs typeface="Times New Roman" panose="02020603050405020304" pitchFamily="18" charset="0"/>
              </a:rPr>
              <a:t> in </a:t>
            </a:r>
            <a:r>
              <a:rPr lang="es-AR" altLang="es-AR" sz="1800" dirty="0" smtClean="0">
                <a:latin typeface="Times New Roman" panose="02020603050405020304" pitchFamily="18" charset="0"/>
                <a:cs typeface="Times New Roman" panose="02020603050405020304" pitchFamily="18" charset="0"/>
              </a:rPr>
              <a:t> AAEA.</a:t>
            </a:r>
          </a:p>
          <a:p>
            <a:pPr algn="just">
              <a:spcBef>
                <a:spcPts val="600"/>
              </a:spcBef>
              <a:spcAft>
                <a:spcPts val="600"/>
              </a:spcAft>
            </a:pPr>
            <a:r>
              <a:rPr lang="es-AR" altLang="es-AR" sz="1800" b="1" dirty="0" smtClean="0">
                <a:latin typeface="Times New Roman" panose="02020603050405020304" pitchFamily="18" charset="0"/>
                <a:cs typeface="Times New Roman" panose="02020603050405020304" pitchFamily="18" charset="0"/>
              </a:rPr>
              <a:t>“La industria de Biocombustibles: Análisis económico, concentración y regulación”, </a:t>
            </a:r>
            <a:r>
              <a:rPr lang="es-ES" altLang="es-AR" sz="1800" dirty="0" err="1">
                <a:latin typeface="Times New Roman" panose="02020603050405020304" pitchFamily="18" charset="0"/>
                <a:cs typeface="Times New Roman" panose="02020603050405020304" pitchFamily="18" charset="0"/>
              </a:rPr>
              <a:t>presented</a:t>
            </a:r>
            <a:r>
              <a:rPr lang="es-ES" altLang="es-AR" sz="1800" dirty="0">
                <a:latin typeface="Times New Roman" panose="02020603050405020304" pitchFamily="18" charset="0"/>
                <a:cs typeface="Times New Roman" panose="02020603050405020304" pitchFamily="18" charset="0"/>
              </a:rPr>
              <a:t> in </a:t>
            </a:r>
            <a:r>
              <a:rPr lang="es-AR" altLang="es-AR" sz="1800" dirty="0" smtClean="0">
                <a:latin typeface="Times New Roman" panose="02020603050405020304" pitchFamily="18" charset="0"/>
                <a:cs typeface="Times New Roman" panose="02020603050405020304" pitchFamily="18" charset="0"/>
              </a:rPr>
              <a:t>AAEP.</a:t>
            </a:r>
          </a:p>
          <a:p>
            <a:pPr algn="just">
              <a:spcBef>
                <a:spcPts val="600"/>
              </a:spcBef>
              <a:spcAft>
                <a:spcPts val="600"/>
              </a:spcAft>
            </a:pPr>
            <a:r>
              <a:rPr lang="es-ES_tradnl" sz="1800" b="1" dirty="0" smtClean="0">
                <a:latin typeface="Times New Roman" panose="02020603050405020304" pitchFamily="18" charset="0"/>
                <a:cs typeface="Times New Roman" panose="02020603050405020304" pitchFamily="18" charset="0"/>
              </a:rPr>
              <a:t>“</a:t>
            </a:r>
            <a:r>
              <a:rPr lang="es-ES_tradnl" sz="1800" b="1" dirty="0" err="1" smtClean="0">
                <a:latin typeface="Times New Roman" panose="02020603050405020304" pitchFamily="18" charset="0"/>
                <a:cs typeface="Times New Roman" panose="02020603050405020304" pitchFamily="18" charset="0"/>
              </a:rPr>
              <a:t>Upgrading</a:t>
            </a:r>
            <a:r>
              <a:rPr lang="es-ES_tradnl" sz="1800" b="1" dirty="0" smtClean="0">
                <a:latin typeface="Times New Roman" panose="02020603050405020304" pitchFamily="18" charset="0"/>
                <a:cs typeface="Times New Roman" panose="02020603050405020304" pitchFamily="18" charset="0"/>
              </a:rPr>
              <a:t> </a:t>
            </a:r>
            <a:r>
              <a:rPr lang="es-ES_tradnl" sz="1800" b="1" dirty="0">
                <a:latin typeface="Times New Roman" panose="02020603050405020304" pitchFamily="18" charset="0"/>
                <a:cs typeface="Times New Roman" panose="02020603050405020304" pitchFamily="18" charset="0"/>
              </a:rPr>
              <a:t>y </a:t>
            </a:r>
            <a:r>
              <a:rPr lang="es-ES_tradnl" sz="1800" b="1" dirty="0" err="1">
                <a:latin typeface="Times New Roman" panose="02020603050405020304" pitchFamily="18" charset="0"/>
                <a:cs typeface="Times New Roman" panose="02020603050405020304" pitchFamily="18" charset="0"/>
              </a:rPr>
              <a:t>governance</a:t>
            </a:r>
            <a:r>
              <a:rPr lang="es-ES_tradnl" sz="1800" b="1" dirty="0">
                <a:latin typeface="Times New Roman" panose="02020603050405020304" pitchFamily="18" charset="0"/>
                <a:cs typeface="Times New Roman" panose="02020603050405020304" pitchFamily="18" charset="0"/>
              </a:rPr>
              <a:t> en la cadena de valor del maíz: molienda húmeda y </a:t>
            </a:r>
            <a:r>
              <a:rPr lang="es-ES_tradnl" sz="1800" b="1" dirty="0" smtClean="0">
                <a:latin typeface="Times New Roman" panose="02020603050405020304" pitchFamily="18" charset="0"/>
                <a:cs typeface="Times New Roman" panose="02020603050405020304" pitchFamily="18" charset="0"/>
              </a:rPr>
              <a:t>etanol”,</a:t>
            </a:r>
            <a:r>
              <a:rPr lang="es-AR" sz="1800" b="1" dirty="0" smtClean="0">
                <a:latin typeface="Times New Roman" panose="02020603050405020304" pitchFamily="18" charset="0"/>
                <a:cs typeface="Times New Roman" panose="02020603050405020304" pitchFamily="18" charset="0"/>
              </a:rPr>
              <a:t> </a:t>
            </a:r>
            <a:r>
              <a:rPr lang="es-ES" altLang="es-AR" sz="1800" dirty="0" err="1">
                <a:latin typeface="Times New Roman" panose="02020603050405020304" pitchFamily="18" charset="0"/>
                <a:cs typeface="Times New Roman" panose="02020603050405020304" pitchFamily="18" charset="0"/>
              </a:rPr>
              <a:t>presented</a:t>
            </a:r>
            <a:r>
              <a:rPr lang="es-ES" altLang="es-AR" sz="1800" dirty="0">
                <a:latin typeface="Times New Roman" panose="02020603050405020304" pitchFamily="18" charset="0"/>
                <a:cs typeface="Times New Roman" panose="02020603050405020304" pitchFamily="18" charset="0"/>
              </a:rPr>
              <a:t> in </a:t>
            </a:r>
            <a:r>
              <a:rPr lang="es-AR" altLang="es-AR" sz="1800" dirty="0" smtClean="0">
                <a:latin typeface="Times New Roman" panose="02020603050405020304" pitchFamily="18" charset="0"/>
                <a:cs typeface="Times New Roman" panose="02020603050405020304" pitchFamily="18" charset="0"/>
              </a:rPr>
              <a:t>AAEA.</a:t>
            </a:r>
            <a:endParaRPr lang="es-AR" altLang="es-AR" sz="1800" dirty="0">
              <a:latin typeface="Times New Roman" panose="02020603050405020304" pitchFamily="18" charset="0"/>
              <a:cs typeface="Times New Roman" panose="02020603050405020304" pitchFamily="18" charset="0"/>
            </a:endParaRPr>
          </a:p>
          <a:p>
            <a:pPr algn="just">
              <a:spcBef>
                <a:spcPts val="600"/>
              </a:spcBef>
              <a:spcAft>
                <a:spcPts val="600"/>
              </a:spcAft>
            </a:pPr>
            <a:r>
              <a:rPr lang="es-AR" sz="1800" b="1" dirty="0" smtClean="0">
                <a:latin typeface="Times New Roman" panose="02020603050405020304" pitchFamily="18" charset="0"/>
                <a:cs typeface="Times New Roman" panose="02020603050405020304" pitchFamily="18" charset="0"/>
              </a:rPr>
              <a:t>“La </a:t>
            </a:r>
            <a:r>
              <a:rPr lang="es-AR" sz="1800" b="1" dirty="0">
                <a:latin typeface="Times New Roman" panose="02020603050405020304" pitchFamily="18" charset="0"/>
                <a:cs typeface="Times New Roman" panose="02020603050405020304" pitchFamily="18" charset="0"/>
              </a:rPr>
              <a:t>cadena de la soja: </a:t>
            </a:r>
            <a:r>
              <a:rPr lang="es-AR" sz="1800" b="1" dirty="0" err="1">
                <a:latin typeface="Times New Roman" panose="02020603050405020304" pitchFamily="18" charset="0"/>
                <a:cs typeface="Times New Roman" panose="02020603050405020304" pitchFamily="18" charset="0"/>
              </a:rPr>
              <a:t>upgrading</a:t>
            </a:r>
            <a:r>
              <a:rPr lang="es-AR" sz="1800" b="1" dirty="0">
                <a:latin typeface="Times New Roman" panose="02020603050405020304" pitchFamily="18" charset="0"/>
                <a:cs typeface="Times New Roman" panose="02020603050405020304" pitchFamily="18" charset="0"/>
              </a:rPr>
              <a:t> y </a:t>
            </a:r>
            <a:r>
              <a:rPr lang="es-AR" sz="1800" b="1" dirty="0" err="1" smtClean="0">
                <a:latin typeface="Times New Roman" panose="02020603050405020304" pitchFamily="18" charset="0"/>
                <a:cs typeface="Times New Roman" panose="02020603050405020304" pitchFamily="18" charset="0"/>
              </a:rPr>
              <a:t>governance</a:t>
            </a:r>
            <a:r>
              <a:rPr lang="es-AR" sz="1800" b="1" dirty="0" smtClean="0">
                <a:latin typeface="Times New Roman" panose="02020603050405020304" pitchFamily="18" charset="0"/>
                <a:cs typeface="Times New Roman" panose="02020603050405020304" pitchFamily="18" charset="0"/>
              </a:rPr>
              <a:t>”, </a:t>
            </a:r>
            <a:r>
              <a:rPr lang="es-ES" altLang="es-AR" sz="1800" dirty="0" err="1">
                <a:latin typeface="Times New Roman" panose="02020603050405020304" pitchFamily="18" charset="0"/>
                <a:cs typeface="Times New Roman" panose="02020603050405020304" pitchFamily="18" charset="0"/>
              </a:rPr>
              <a:t>presented</a:t>
            </a:r>
            <a:r>
              <a:rPr lang="es-ES" altLang="es-AR" sz="1800" dirty="0">
                <a:latin typeface="Times New Roman" panose="02020603050405020304" pitchFamily="18" charset="0"/>
                <a:cs typeface="Times New Roman" panose="02020603050405020304" pitchFamily="18" charset="0"/>
              </a:rPr>
              <a:t> in </a:t>
            </a:r>
            <a:r>
              <a:rPr lang="es-AR" altLang="es-AR" sz="1800" dirty="0" smtClean="0">
                <a:latin typeface="Times New Roman" panose="02020603050405020304" pitchFamily="18" charset="0"/>
                <a:cs typeface="Times New Roman" panose="02020603050405020304" pitchFamily="18" charset="0"/>
              </a:rPr>
              <a:t>JIEAA-CIEA.</a:t>
            </a:r>
            <a:endParaRPr lang="es-AR" altLang="es-AR" sz="1800" dirty="0">
              <a:latin typeface="Times New Roman" panose="02020603050405020304" pitchFamily="18" charset="0"/>
              <a:cs typeface="Times New Roman" panose="02020603050405020304" pitchFamily="18" charset="0"/>
            </a:endParaRPr>
          </a:p>
          <a:p>
            <a:pPr marL="0" indent="0" algn="just">
              <a:spcBef>
                <a:spcPts val="600"/>
              </a:spcBef>
              <a:spcAft>
                <a:spcPts val="600"/>
              </a:spcAft>
              <a:buNone/>
            </a:pPr>
            <a:endParaRPr lang="es-AR" sz="1800" b="1" dirty="0">
              <a:latin typeface="Times New Roman" panose="02020603050405020304" pitchFamily="18" charset="0"/>
              <a:cs typeface="Times New Roman" panose="02020603050405020304" pitchFamily="18" charset="0"/>
            </a:endParaRPr>
          </a:p>
          <a:p>
            <a:pPr marL="0" indent="0" algn="just">
              <a:spcBef>
                <a:spcPts val="600"/>
              </a:spcBef>
              <a:spcAft>
                <a:spcPts val="600"/>
              </a:spcAft>
              <a:buNone/>
            </a:pPr>
            <a:endParaRPr lang="es-AR" altLang="es-AR" sz="1800" dirty="0" smtClean="0">
              <a:latin typeface="Times New Roman" panose="02020603050405020304" pitchFamily="18" charset="0"/>
              <a:cs typeface="Times New Roman" panose="02020603050405020304" pitchFamily="18" charset="0"/>
            </a:endParaRPr>
          </a:p>
        </p:txBody>
      </p:sp>
      <p:pic>
        <p:nvPicPr>
          <p:cNvPr id="10246" name="Picture 2" descr="http://www.unc.edu.ar/novedades/logo_un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050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biodiesel-oil.jpg"/>
          <p:cNvPicPr>
            <a:picLocks noChangeAspect="1"/>
          </p:cNvPicPr>
          <p:nvPr/>
        </p:nvPicPr>
        <p:blipFill>
          <a:blip r:embed="rId2" cstate="print">
            <a:lum bright="55000" contrast="-49000"/>
          </a:blip>
          <a:stretch>
            <a:fillRect/>
          </a:stretch>
        </p:blipFill>
        <p:spPr>
          <a:xfrm>
            <a:off x="0" y="1071546"/>
            <a:ext cx="9144000" cy="5786454"/>
          </a:xfrm>
          <a:prstGeom prst="rect">
            <a:avLst/>
          </a:prstGeom>
          <a:effectLst>
            <a:softEdge rad="127000"/>
          </a:effectLst>
        </p:spPr>
      </p:pic>
      <p:sp>
        <p:nvSpPr>
          <p:cNvPr id="3" name="2 CuadroTexto"/>
          <p:cNvSpPr txBox="1"/>
          <p:nvPr/>
        </p:nvSpPr>
        <p:spPr>
          <a:xfrm>
            <a:off x="2214546" y="188640"/>
            <a:ext cx="6643734" cy="589072"/>
          </a:xfrm>
          <a:prstGeom prst="rect">
            <a:avLst/>
          </a:prstGeom>
        </p:spPr>
        <p:style>
          <a:lnRef idx="1">
            <a:schemeClr val="accent2"/>
          </a:lnRef>
          <a:fillRef idx="3">
            <a:schemeClr val="accent2"/>
          </a:fillRef>
          <a:effectRef idx="2">
            <a:schemeClr val="accent2"/>
          </a:effectRef>
          <a:fontRef idx="minor">
            <a:schemeClr val="lt1"/>
          </a:fontRef>
        </p:style>
        <p:txBody>
          <a:bodyPr>
            <a:spAutoFit/>
          </a:bodyPr>
          <a:lstStyle/>
          <a:p>
            <a:pPr algn="ctr" eaLnBrk="1" fontAlgn="auto" hangingPunct="1">
              <a:lnSpc>
                <a:spcPct val="150000"/>
              </a:lnSpc>
              <a:spcBef>
                <a:spcPts val="0"/>
              </a:spcBef>
              <a:spcAft>
                <a:spcPts val="0"/>
              </a:spcAft>
              <a:defRPr/>
            </a:pPr>
            <a:r>
              <a:rPr lang="es-AR" sz="2400" dirty="0" smtClean="0"/>
              <a:t>KEY CONCEPTS</a:t>
            </a:r>
            <a:endParaRPr lang="es-ES" sz="2400" dirty="0"/>
          </a:p>
        </p:txBody>
      </p:sp>
      <p:sp>
        <p:nvSpPr>
          <p:cNvPr id="11270" name="8 Marcador de contenido"/>
          <p:cNvSpPr>
            <a:spLocks noGrp="1"/>
          </p:cNvSpPr>
          <p:nvPr>
            <p:ph idx="1"/>
          </p:nvPr>
        </p:nvSpPr>
        <p:spPr>
          <a:xfrm>
            <a:off x="302419" y="1021333"/>
            <a:ext cx="8539162" cy="5761186"/>
          </a:xfrm>
        </p:spPr>
        <p:txBody>
          <a:bodyPr/>
          <a:lstStyle/>
          <a:p>
            <a:pPr algn="just">
              <a:spcBef>
                <a:spcPts val="600"/>
              </a:spcBef>
              <a:spcAft>
                <a:spcPts val="600"/>
              </a:spcAft>
            </a:pPr>
            <a:r>
              <a:rPr lang="es-ES" altLang="es-AR" sz="2000" dirty="0" smtClean="0"/>
              <a:t>Biodiesel: </a:t>
            </a:r>
            <a:r>
              <a:rPr lang="en-US" sz="2000" dirty="0" smtClean="0"/>
              <a:t>is </a:t>
            </a:r>
            <a:r>
              <a:rPr lang="en-US" sz="2000" dirty="0"/>
              <a:t>the name of a clean burning alternative fuel, produced from domestic, renewable </a:t>
            </a:r>
            <a:r>
              <a:rPr lang="en-US" sz="2000" dirty="0" smtClean="0"/>
              <a:t>resources. (USDA)</a:t>
            </a:r>
            <a:endParaRPr lang="es-ES" altLang="es-AR" sz="2000" dirty="0" smtClean="0"/>
          </a:p>
          <a:p>
            <a:pPr algn="just">
              <a:spcBef>
                <a:spcPts val="600"/>
              </a:spcBef>
              <a:spcAft>
                <a:spcPts val="600"/>
              </a:spcAft>
            </a:pPr>
            <a:r>
              <a:rPr lang="en-US" sz="2000" dirty="0"/>
              <a:t>First-generation biofuels </a:t>
            </a:r>
            <a:r>
              <a:rPr lang="en-US" sz="2000" dirty="0" smtClean="0"/>
              <a:t>are </a:t>
            </a:r>
            <a:r>
              <a:rPr lang="en-US" sz="2000" dirty="0"/>
              <a:t>those from biomass, especially agricultural crops intended for human consumption, to differentiate them from the second generation that does not compete with food production. </a:t>
            </a:r>
            <a:endParaRPr lang="en-US" sz="2000" dirty="0" smtClean="0"/>
          </a:p>
          <a:p>
            <a:pPr algn="just">
              <a:spcBef>
                <a:spcPts val="600"/>
              </a:spcBef>
              <a:spcAft>
                <a:spcPts val="600"/>
              </a:spcAft>
            </a:pPr>
            <a:r>
              <a:rPr lang="es-ES" altLang="es-AR" sz="2000" dirty="0" err="1" smtClean="0"/>
              <a:t>Main</a:t>
            </a:r>
            <a:r>
              <a:rPr lang="es-ES" altLang="es-AR" sz="2000" dirty="0" smtClean="0"/>
              <a:t> </a:t>
            </a:r>
            <a:r>
              <a:rPr lang="es-ES" altLang="es-AR" sz="2000" dirty="0" err="1"/>
              <a:t>Raw</a:t>
            </a:r>
            <a:r>
              <a:rPr lang="es-ES" altLang="es-AR" sz="2000" dirty="0"/>
              <a:t> </a:t>
            </a:r>
            <a:r>
              <a:rPr lang="es-ES" altLang="es-AR" sz="2000" dirty="0" err="1" smtClean="0"/>
              <a:t>materials</a:t>
            </a:r>
            <a:r>
              <a:rPr lang="es-ES" altLang="es-AR" sz="2000" dirty="0" smtClean="0"/>
              <a:t>: </a:t>
            </a:r>
            <a:r>
              <a:rPr lang="en-US" sz="2000" dirty="0"/>
              <a:t>Biodiesel is produced from any fat or oil such as soybean </a:t>
            </a:r>
            <a:r>
              <a:rPr lang="en-US" sz="2000" dirty="0" smtClean="0"/>
              <a:t>oil.</a:t>
            </a:r>
            <a:endParaRPr lang="es-ES" altLang="es-AR" sz="2000" dirty="0"/>
          </a:p>
          <a:p>
            <a:pPr algn="just">
              <a:spcBef>
                <a:spcPts val="600"/>
              </a:spcBef>
              <a:spcAft>
                <a:spcPts val="600"/>
              </a:spcAft>
            </a:pPr>
            <a:r>
              <a:rPr lang="es-AR" altLang="es-AR" sz="2000" dirty="0" err="1"/>
              <a:t>Blending</a:t>
            </a:r>
            <a:r>
              <a:rPr lang="es-AR" altLang="es-AR" sz="2000" dirty="0"/>
              <a:t> </a:t>
            </a:r>
            <a:r>
              <a:rPr lang="es-AR" altLang="es-AR" sz="2000" dirty="0" err="1" smtClean="0"/>
              <a:t>Rates</a:t>
            </a:r>
            <a:r>
              <a:rPr lang="es-AR" altLang="es-AR" sz="2000" dirty="0" smtClean="0"/>
              <a:t>/ Mandates: </a:t>
            </a:r>
            <a:r>
              <a:rPr lang="en-US" sz="2000" dirty="0"/>
              <a:t>it can be blended at any level with petroleum diesel to create a biodiesel blend. </a:t>
            </a:r>
            <a:r>
              <a:rPr lang="en-US" sz="2000" dirty="0" smtClean="0"/>
              <a:t>B10 </a:t>
            </a:r>
            <a:r>
              <a:rPr lang="en-US" sz="2000" dirty="0"/>
              <a:t>(a blend of </a:t>
            </a:r>
            <a:r>
              <a:rPr lang="en-US" sz="2000" dirty="0" smtClean="0"/>
              <a:t>10 </a:t>
            </a:r>
            <a:r>
              <a:rPr lang="en-US" sz="2000" dirty="0"/>
              <a:t>percent by volume biodiesel with 80 percent by volume petroleum diesel</a:t>
            </a:r>
            <a:r>
              <a:rPr lang="en-US" sz="2000" dirty="0" smtClean="0"/>
              <a:t>).</a:t>
            </a:r>
            <a:endParaRPr lang="es-AR" altLang="es-AR" sz="2000" dirty="0"/>
          </a:p>
          <a:p>
            <a:pPr algn="just"/>
            <a:r>
              <a:rPr lang="en-US" sz="2000" dirty="0" smtClean="0"/>
              <a:t>Quotas</a:t>
            </a:r>
            <a:r>
              <a:rPr lang="en-US" sz="2000" dirty="0"/>
              <a:t>: </a:t>
            </a:r>
            <a:r>
              <a:rPr lang="en-US" sz="2000" dirty="0" smtClean="0"/>
              <a:t>amount of biodiesel set by the government for the domestic market.</a:t>
            </a:r>
          </a:p>
          <a:p>
            <a:pPr algn="just"/>
            <a:r>
              <a:rPr lang="es-AR" sz="2000" dirty="0" err="1" smtClean="0"/>
              <a:t>Export</a:t>
            </a:r>
            <a:r>
              <a:rPr lang="es-AR" sz="2000" dirty="0" smtClean="0"/>
              <a:t> </a:t>
            </a:r>
            <a:r>
              <a:rPr lang="es-AR" sz="2000" dirty="0" err="1"/>
              <a:t>tax</a:t>
            </a:r>
            <a:r>
              <a:rPr lang="es-AR" sz="2000" dirty="0"/>
              <a:t> </a:t>
            </a:r>
            <a:r>
              <a:rPr lang="es-AR" sz="2000" dirty="0" err="1"/>
              <a:t>on</a:t>
            </a:r>
            <a:r>
              <a:rPr lang="es-AR" sz="2000" dirty="0"/>
              <a:t> </a:t>
            </a:r>
            <a:r>
              <a:rPr lang="es-AR" sz="2000" dirty="0" smtClean="0"/>
              <a:t>biodiesel.</a:t>
            </a:r>
          </a:p>
          <a:p>
            <a:pPr algn="just"/>
            <a:r>
              <a:rPr lang="es-AR" sz="2000" dirty="0"/>
              <a:t>GHG </a:t>
            </a:r>
            <a:r>
              <a:rPr lang="es-AR" sz="2000" dirty="0" err="1" smtClean="0"/>
              <a:t>emissions</a:t>
            </a:r>
            <a:r>
              <a:rPr lang="es-AR" sz="2000" dirty="0" smtClean="0"/>
              <a:t>: </a:t>
            </a:r>
            <a:r>
              <a:rPr lang="en-US" sz="2000" dirty="0" smtClean="0"/>
              <a:t>The </a:t>
            </a:r>
            <a:r>
              <a:rPr lang="en-US" sz="2000" dirty="0"/>
              <a:t>full life-cycle emissions level of a particular fuel is measured against a baseline fossil fuel in order to determine its GHG emissions reduction threshold. </a:t>
            </a:r>
          </a:p>
          <a:p>
            <a:pPr algn="just"/>
            <a:endParaRPr lang="en-US" sz="2000" dirty="0"/>
          </a:p>
          <a:p>
            <a:pPr algn="just"/>
            <a:endParaRPr lang="es-ES" altLang="es-AR" sz="2000" dirty="0" smtClean="0"/>
          </a:p>
        </p:txBody>
      </p:sp>
      <p:pic>
        <p:nvPicPr>
          <p:cNvPr id="11271" name="Picture 2" descr="http://www.unc.edu.ar/novedades/logo_un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1050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11477083"/>
      </p:ext>
    </p:extLst>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unc.edu.ar/novedades/logo_un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050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8 Rectángulo redondeado"/>
          <p:cNvSpPr/>
          <p:nvPr/>
        </p:nvSpPr>
        <p:spPr>
          <a:xfrm>
            <a:off x="2195736" y="719460"/>
            <a:ext cx="6722839" cy="1053356"/>
          </a:xfrm>
          <a:prstGeom prst="round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eaLnBrk="1" hangingPunct="1">
              <a:defRPr/>
            </a:pPr>
            <a:r>
              <a:rPr lang="en-US" sz="2000" b="1" dirty="0" smtClean="0">
                <a:solidFill>
                  <a:schemeClr val="accent1">
                    <a:lumMod val="75000"/>
                  </a:schemeClr>
                </a:solidFill>
              </a:rPr>
              <a:t>Participation </a:t>
            </a:r>
            <a:r>
              <a:rPr lang="en-US" sz="2000" b="1" dirty="0">
                <a:solidFill>
                  <a:schemeClr val="accent1">
                    <a:lumMod val="75000"/>
                  </a:schemeClr>
                </a:solidFill>
              </a:rPr>
              <a:t>of Domestic supply of energy in thousands of TEP. </a:t>
            </a:r>
          </a:p>
          <a:p>
            <a:pPr marL="0" lvl="1" algn="ctr" eaLnBrk="1" hangingPunct="1">
              <a:defRPr/>
            </a:pPr>
            <a:r>
              <a:rPr lang="en-US" sz="2000" b="1" dirty="0">
                <a:solidFill>
                  <a:schemeClr val="accent1">
                    <a:lumMod val="75000"/>
                  </a:schemeClr>
                </a:solidFill>
              </a:rPr>
              <a:t>Argentina (2014)</a:t>
            </a:r>
          </a:p>
        </p:txBody>
      </p:sp>
      <p:sp>
        <p:nvSpPr>
          <p:cNvPr id="15365"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marL="273050" indent="-27305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endParaRPr lang="es-AR" altLang="es-AR" sz="1800">
              <a:latin typeface="Arial" panose="020B0604020202020204" pitchFamily="34" charset="0"/>
            </a:endParaRPr>
          </a:p>
        </p:txBody>
      </p:sp>
      <p:sp>
        <p:nvSpPr>
          <p:cNvPr id="4" name="CuadroTexto 3"/>
          <p:cNvSpPr txBox="1"/>
          <p:nvPr/>
        </p:nvSpPr>
        <p:spPr>
          <a:xfrm>
            <a:off x="755576" y="6123942"/>
            <a:ext cx="7848872" cy="523220"/>
          </a:xfrm>
          <a:prstGeom prst="rect">
            <a:avLst/>
          </a:prstGeom>
          <a:noFill/>
        </p:spPr>
        <p:txBody>
          <a:bodyPr wrap="square" rtlCol="0">
            <a:spAutoFit/>
          </a:bodyPr>
          <a:lstStyle/>
          <a:p>
            <a:r>
              <a:rPr lang="en-US" sz="1400" dirty="0"/>
              <a:t>Source: Own calculations based on data from Ministry of Energy of the Nation. National Energy Balance (2014).</a:t>
            </a:r>
            <a:endParaRPr lang="es-AR" sz="1400" dirty="0"/>
          </a:p>
        </p:txBody>
      </p:sp>
      <p:sp>
        <p:nvSpPr>
          <p:cNvPr id="7" name="4 CuadroTexto"/>
          <p:cNvSpPr txBox="1"/>
          <p:nvPr/>
        </p:nvSpPr>
        <p:spPr>
          <a:xfrm>
            <a:off x="2195736" y="188640"/>
            <a:ext cx="6786610" cy="430887"/>
          </a:xfrm>
          <a:prstGeom prst="rect">
            <a:avLst/>
          </a:prstGeom>
        </p:spPr>
        <p:style>
          <a:lnRef idx="1">
            <a:schemeClr val="accent2"/>
          </a:lnRef>
          <a:fillRef idx="3">
            <a:schemeClr val="accent2"/>
          </a:fillRef>
          <a:effectRef idx="2">
            <a:schemeClr val="accent2"/>
          </a:effectRef>
          <a:fontRef idx="minor">
            <a:schemeClr val="lt1"/>
          </a:fontRef>
        </p:style>
        <p:txBody>
          <a:bodyPr>
            <a:spAutoFit/>
          </a:bodyPr>
          <a:lstStyle/>
          <a:p>
            <a:pPr algn="ctr" eaLnBrk="1" hangingPunct="1">
              <a:defRPr/>
            </a:pPr>
            <a:r>
              <a:rPr lang="es-AR" sz="2200" b="1" dirty="0" smtClean="0"/>
              <a:t>ARGENTINA</a:t>
            </a:r>
            <a:endParaRPr lang="es-AR" sz="2200" dirty="0"/>
          </a:p>
        </p:txBody>
      </p:sp>
      <p:graphicFrame>
        <p:nvGraphicFramePr>
          <p:cNvPr id="8" name="Gráfico 7"/>
          <p:cNvGraphicFramePr/>
          <p:nvPr>
            <p:extLst>
              <p:ext uri="{D42A27DB-BD31-4B8C-83A1-F6EECF244321}">
                <p14:modId xmlns:p14="http://schemas.microsoft.com/office/powerpoint/2010/main" val="1605385000"/>
              </p:ext>
            </p:extLst>
          </p:nvPr>
        </p:nvGraphicFramePr>
        <p:xfrm>
          <a:off x="647564" y="1872749"/>
          <a:ext cx="7848872" cy="423784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8232339"/>
      </p:ext>
    </p:extLst>
  </p:cSld>
  <p:clrMapOvr>
    <a:masterClrMapping/>
  </p:clrMapOvr>
  <p:transition spd="slow">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unc.edu.ar/novedades/logo_un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050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8 Rectángulo redondeado"/>
          <p:cNvSpPr/>
          <p:nvPr/>
        </p:nvSpPr>
        <p:spPr>
          <a:xfrm>
            <a:off x="2195736" y="719460"/>
            <a:ext cx="6722839" cy="1053356"/>
          </a:xfrm>
          <a:prstGeom prst="round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eaLnBrk="1" hangingPunct="1">
              <a:defRPr/>
            </a:pPr>
            <a:r>
              <a:rPr lang="en-US" sz="2000" b="1" dirty="0" smtClean="0">
                <a:solidFill>
                  <a:schemeClr val="accent1">
                    <a:lumMod val="75000"/>
                  </a:schemeClr>
                </a:solidFill>
              </a:rPr>
              <a:t>Participation </a:t>
            </a:r>
            <a:r>
              <a:rPr lang="en-US" sz="2000" b="1" dirty="0">
                <a:solidFill>
                  <a:schemeClr val="accent1">
                    <a:lumMod val="75000"/>
                  </a:schemeClr>
                </a:solidFill>
              </a:rPr>
              <a:t>of Domestic supply of energy in thousands of TEP. </a:t>
            </a:r>
          </a:p>
          <a:p>
            <a:pPr marL="0" lvl="1" algn="ctr" eaLnBrk="1" hangingPunct="1">
              <a:defRPr/>
            </a:pPr>
            <a:r>
              <a:rPr lang="en-US" sz="2000" b="1" dirty="0">
                <a:solidFill>
                  <a:schemeClr val="accent1">
                    <a:lumMod val="75000"/>
                  </a:schemeClr>
                </a:solidFill>
              </a:rPr>
              <a:t>Brazil (2015)</a:t>
            </a:r>
          </a:p>
        </p:txBody>
      </p:sp>
      <p:sp>
        <p:nvSpPr>
          <p:cNvPr id="15365"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marL="273050" indent="-27305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endParaRPr lang="es-AR" altLang="es-AR" sz="1800">
              <a:latin typeface="Arial" panose="020B0604020202020204" pitchFamily="34" charset="0"/>
            </a:endParaRPr>
          </a:p>
        </p:txBody>
      </p:sp>
      <p:sp>
        <p:nvSpPr>
          <p:cNvPr id="4" name="CuadroTexto 3"/>
          <p:cNvSpPr txBox="1"/>
          <p:nvPr/>
        </p:nvSpPr>
        <p:spPr>
          <a:xfrm>
            <a:off x="827584" y="5830435"/>
            <a:ext cx="7848872" cy="523220"/>
          </a:xfrm>
          <a:prstGeom prst="rect">
            <a:avLst/>
          </a:prstGeom>
          <a:noFill/>
        </p:spPr>
        <p:txBody>
          <a:bodyPr wrap="square" rtlCol="0">
            <a:spAutoFit/>
          </a:bodyPr>
          <a:lstStyle/>
          <a:p>
            <a:r>
              <a:rPr lang="en-US" sz="1400" dirty="0"/>
              <a:t>Source: Prepared on the basis of Mines and Energy Ministry data. Brazil. Brazilian </a:t>
            </a:r>
            <a:r>
              <a:rPr lang="en-US" sz="1400"/>
              <a:t>Energy </a:t>
            </a:r>
            <a:r>
              <a:rPr lang="en-US" sz="1400" smtClean="0"/>
              <a:t>Review, </a:t>
            </a:r>
            <a:r>
              <a:rPr lang="en-US" sz="1400" dirty="0"/>
              <a:t>2015</a:t>
            </a:r>
            <a:endParaRPr lang="es-AR" sz="1400" dirty="0"/>
          </a:p>
        </p:txBody>
      </p:sp>
      <p:sp>
        <p:nvSpPr>
          <p:cNvPr id="7" name="4 CuadroTexto"/>
          <p:cNvSpPr txBox="1"/>
          <p:nvPr/>
        </p:nvSpPr>
        <p:spPr>
          <a:xfrm>
            <a:off x="2195736" y="188640"/>
            <a:ext cx="6786610" cy="430887"/>
          </a:xfrm>
          <a:prstGeom prst="rect">
            <a:avLst/>
          </a:prstGeom>
        </p:spPr>
        <p:style>
          <a:lnRef idx="1">
            <a:schemeClr val="accent2"/>
          </a:lnRef>
          <a:fillRef idx="3">
            <a:schemeClr val="accent2"/>
          </a:fillRef>
          <a:effectRef idx="2">
            <a:schemeClr val="accent2"/>
          </a:effectRef>
          <a:fontRef idx="minor">
            <a:schemeClr val="lt1"/>
          </a:fontRef>
        </p:style>
        <p:txBody>
          <a:bodyPr>
            <a:spAutoFit/>
          </a:bodyPr>
          <a:lstStyle/>
          <a:p>
            <a:pPr algn="ctr" eaLnBrk="1" hangingPunct="1">
              <a:defRPr/>
            </a:pPr>
            <a:r>
              <a:rPr lang="es-AR" sz="2200" b="1" dirty="0" smtClean="0"/>
              <a:t>BRAZIL</a:t>
            </a:r>
            <a:endParaRPr lang="es-AR" sz="2200" dirty="0"/>
          </a:p>
        </p:txBody>
      </p:sp>
      <p:graphicFrame>
        <p:nvGraphicFramePr>
          <p:cNvPr id="10" name="Gráfico 9"/>
          <p:cNvGraphicFramePr/>
          <p:nvPr>
            <p:extLst>
              <p:ext uri="{D42A27DB-BD31-4B8C-83A1-F6EECF244321}">
                <p14:modId xmlns:p14="http://schemas.microsoft.com/office/powerpoint/2010/main" val="3814854211"/>
              </p:ext>
            </p:extLst>
          </p:nvPr>
        </p:nvGraphicFramePr>
        <p:xfrm>
          <a:off x="827584" y="1772816"/>
          <a:ext cx="7272808" cy="385263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70877058"/>
      </p:ext>
    </p:extLst>
  </p:cSld>
  <p:clrMapOvr>
    <a:masterClrMapping/>
  </p:clrMapOvr>
  <p:transition spd="slow">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www.unc.edu.ar/novedades/logo_un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050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4 CuadroTexto"/>
          <p:cNvSpPr txBox="1"/>
          <p:nvPr/>
        </p:nvSpPr>
        <p:spPr>
          <a:xfrm>
            <a:off x="2195736" y="188640"/>
            <a:ext cx="6786610" cy="769441"/>
          </a:xfrm>
          <a:prstGeom prst="rect">
            <a:avLst/>
          </a:prstGeom>
        </p:spPr>
        <p:style>
          <a:lnRef idx="1">
            <a:schemeClr val="accent2"/>
          </a:lnRef>
          <a:fillRef idx="3">
            <a:schemeClr val="accent2"/>
          </a:fillRef>
          <a:effectRef idx="2">
            <a:schemeClr val="accent2"/>
          </a:effectRef>
          <a:fontRef idx="minor">
            <a:schemeClr val="lt1"/>
          </a:fontRef>
        </p:style>
        <p:txBody>
          <a:bodyPr>
            <a:spAutoFit/>
          </a:bodyPr>
          <a:lstStyle/>
          <a:p>
            <a:pPr algn="ctr" eaLnBrk="1" hangingPunct="1">
              <a:defRPr/>
            </a:pPr>
            <a:r>
              <a:rPr lang="en-US" sz="2200" b="1" dirty="0" smtClean="0"/>
              <a:t>Major </a:t>
            </a:r>
            <a:r>
              <a:rPr lang="en-US" sz="2200" b="1" dirty="0"/>
              <a:t>producers of biodiesel (millions of tons). Period 2010-2014</a:t>
            </a:r>
            <a:endParaRPr lang="es-AR" sz="2200" dirty="0"/>
          </a:p>
        </p:txBody>
      </p:sp>
      <p:graphicFrame>
        <p:nvGraphicFramePr>
          <p:cNvPr id="3" name="Marcador de contenido 2"/>
          <p:cNvGraphicFramePr>
            <a:graphicFrameLocks noGrp="1"/>
          </p:cNvGraphicFramePr>
          <p:nvPr>
            <p:ph idx="1"/>
            <p:extLst>
              <p:ext uri="{D42A27DB-BD31-4B8C-83A1-F6EECF244321}">
                <p14:modId xmlns:p14="http://schemas.microsoft.com/office/powerpoint/2010/main" val="3623018876"/>
              </p:ext>
            </p:extLst>
          </p:nvPr>
        </p:nvGraphicFramePr>
        <p:xfrm>
          <a:off x="899593" y="1196752"/>
          <a:ext cx="7416822" cy="4567509"/>
        </p:xfrm>
        <a:graphic>
          <a:graphicData uri="http://schemas.openxmlformats.org/drawingml/2006/table">
            <a:tbl>
              <a:tblPr firstRow="1" firstCol="1" bandRow="1">
                <a:tableStyleId>{5C22544A-7EE6-4342-B048-85BDC9FD1C3A}</a:tableStyleId>
              </a:tblPr>
              <a:tblGrid>
                <a:gridCol w="1236137">
                  <a:extLst>
                    <a:ext uri="{9D8B030D-6E8A-4147-A177-3AD203B41FA5}">
                      <a16:colId xmlns:a16="http://schemas.microsoft.com/office/drawing/2014/main" val="853662723"/>
                    </a:ext>
                  </a:extLst>
                </a:gridCol>
                <a:gridCol w="1236137">
                  <a:extLst>
                    <a:ext uri="{9D8B030D-6E8A-4147-A177-3AD203B41FA5}">
                      <a16:colId xmlns:a16="http://schemas.microsoft.com/office/drawing/2014/main" val="1320962590"/>
                    </a:ext>
                  </a:extLst>
                </a:gridCol>
                <a:gridCol w="1236137">
                  <a:extLst>
                    <a:ext uri="{9D8B030D-6E8A-4147-A177-3AD203B41FA5}">
                      <a16:colId xmlns:a16="http://schemas.microsoft.com/office/drawing/2014/main" val="1949066443"/>
                    </a:ext>
                  </a:extLst>
                </a:gridCol>
                <a:gridCol w="1236137">
                  <a:extLst>
                    <a:ext uri="{9D8B030D-6E8A-4147-A177-3AD203B41FA5}">
                      <a16:colId xmlns:a16="http://schemas.microsoft.com/office/drawing/2014/main" val="3551121389"/>
                    </a:ext>
                  </a:extLst>
                </a:gridCol>
                <a:gridCol w="1236137">
                  <a:extLst>
                    <a:ext uri="{9D8B030D-6E8A-4147-A177-3AD203B41FA5}">
                      <a16:colId xmlns:a16="http://schemas.microsoft.com/office/drawing/2014/main" val="2722891443"/>
                    </a:ext>
                  </a:extLst>
                </a:gridCol>
                <a:gridCol w="1236137">
                  <a:extLst>
                    <a:ext uri="{9D8B030D-6E8A-4147-A177-3AD203B41FA5}">
                      <a16:colId xmlns:a16="http://schemas.microsoft.com/office/drawing/2014/main" val="1027053723"/>
                    </a:ext>
                  </a:extLst>
                </a:gridCol>
              </a:tblGrid>
              <a:tr h="478624">
                <a:tc>
                  <a:txBody>
                    <a:bodyPr/>
                    <a:lstStyle/>
                    <a:p>
                      <a:pPr>
                        <a:lnSpc>
                          <a:spcPct val="107000"/>
                        </a:lnSpc>
                      </a:pPr>
                      <a:endParaRPr lang="es-AR" sz="2000">
                        <a:effectLst/>
                        <a:latin typeface="+mj-lt"/>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2010</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2011</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2012</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2013</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2014</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extLst>
                  <a:ext uri="{0D108BD9-81ED-4DB2-BD59-A6C34878D82A}">
                    <a16:rowId xmlns:a16="http://schemas.microsoft.com/office/drawing/2014/main" val="1723322561"/>
                  </a:ext>
                </a:extLst>
              </a:tr>
              <a:tr h="738517">
                <a:tc>
                  <a:txBody>
                    <a:bodyPr/>
                    <a:lstStyle/>
                    <a:p>
                      <a:pPr>
                        <a:lnSpc>
                          <a:spcPct val="107000"/>
                        </a:lnSpc>
                        <a:spcAft>
                          <a:spcPts val="0"/>
                        </a:spcAft>
                      </a:pPr>
                      <a:r>
                        <a:rPr lang="es-AR" sz="2000">
                          <a:effectLst/>
                          <a:latin typeface="+mj-lt"/>
                        </a:rPr>
                        <a:t>World production</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18.37</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22.31</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24.19</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27.06</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29.12</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extLst>
                  <a:ext uri="{0D108BD9-81ED-4DB2-BD59-A6C34878D82A}">
                    <a16:rowId xmlns:a16="http://schemas.microsoft.com/office/drawing/2014/main" val="2761239806"/>
                  </a:ext>
                </a:extLst>
              </a:tr>
              <a:tr h="478624">
                <a:tc>
                  <a:txBody>
                    <a:bodyPr/>
                    <a:lstStyle/>
                    <a:p>
                      <a:pPr>
                        <a:lnSpc>
                          <a:spcPct val="107000"/>
                        </a:lnSpc>
                        <a:spcAft>
                          <a:spcPts val="0"/>
                        </a:spcAft>
                      </a:pPr>
                      <a:r>
                        <a:rPr lang="es-AR" sz="2000">
                          <a:effectLst/>
                          <a:latin typeface="+mj-lt"/>
                        </a:rPr>
                        <a:t>U.S</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1.14</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3.22</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3.3</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4.53</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4.25</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extLst>
                  <a:ext uri="{0D108BD9-81ED-4DB2-BD59-A6C34878D82A}">
                    <a16:rowId xmlns:a16="http://schemas.microsoft.com/office/drawing/2014/main" val="1901112727"/>
                  </a:ext>
                </a:extLst>
              </a:tr>
              <a:tr h="478624">
                <a:tc>
                  <a:txBody>
                    <a:bodyPr/>
                    <a:lstStyle/>
                    <a:p>
                      <a:pPr>
                        <a:lnSpc>
                          <a:spcPct val="107000"/>
                        </a:lnSpc>
                        <a:spcAft>
                          <a:spcPts val="0"/>
                        </a:spcAft>
                      </a:pPr>
                      <a:r>
                        <a:rPr lang="es-AR" sz="2000">
                          <a:effectLst/>
                          <a:latin typeface="+mj-lt"/>
                        </a:rPr>
                        <a:t>Indonesia</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0.68</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1.38</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1.99</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2.63</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2.9</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extLst>
                  <a:ext uri="{0D108BD9-81ED-4DB2-BD59-A6C34878D82A}">
                    <a16:rowId xmlns:a16="http://schemas.microsoft.com/office/drawing/2014/main" val="26169604"/>
                  </a:ext>
                </a:extLst>
              </a:tr>
              <a:tr h="478624">
                <a:tc>
                  <a:txBody>
                    <a:bodyPr/>
                    <a:lstStyle/>
                    <a:p>
                      <a:pPr>
                        <a:lnSpc>
                          <a:spcPct val="107000"/>
                        </a:lnSpc>
                        <a:spcAft>
                          <a:spcPts val="0"/>
                        </a:spcAft>
                      </a:pPr>
                      <a:r>
                        <a:rPr lang="es-AR" sz="2000">
                          <a:effectLst/>
                          <a:latin typeface="+mj-lt"/>
                        </a:rPr>
                        <a:t>Brazil</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2.1</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2.35</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2.39</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2.56</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3</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extLst>
                  <a:ext uri="{0D108BD9-81ED-4DB2-BD59-A6C34878D82A}">
                    <a16:rowId xmlns:a16="http://schemas.microsoft.com/office/drawing/2014/main" val="1691139015"/>
                  </a:ext>
                </a:extLst>
              </a:tr>
              <a:tr h="478624">
                <a:tc>
                  <a:txBody>
                    <a:bodyPr/>
                    <a:lstStyle/>
                    <a:p>
                      <a:pPr>
                        <a:lnSpc>
                          <a:spcPct val="107000"/>
                        </a:lnSpc>
                        <a:spcAft>
                          <a:spcPts val="0"/>
                        </a:spcAft>
                      </a:pPr>
                      <a:r>
                        <a:rPr lang="es-AR" sz="2000">
                          <a:effectLst/>
                          <a:latin typeface="+mj-lt"/>
                        </a:rPr>
                        <a:t>Germany</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2.8</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2.79</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2.63</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2.7</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2.75</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extLst>
                  <a:ext uri="{0D108BD9-81ED-4DB2-BD59-A6C34878D82A}">
                    <a16:rowId xmlns:a16="http://schemas.microsoft.com/office/drawing/2014/main" val="3270104017"/>
                  </a:ext>
                </a:extLst>
              </a:tr>
              <a:tr h="478624">
                <a:tc>
                  <a:txBody>
                    <a:bodyPr/>
                    <a:lstStyle/>
                    <a:p>
                      <a:pPr>
                        <a:lnSpc>
                          <a:spcPct val="107000"/>
                        </a:lnSpc>
                        <a:spcAft>
                          <a:spcPts val="0"/>
                        </a:spcAft>
                      </a:pPr>
                      <a:r>
                        <a:rPr lang="es-AR" sz="2000" dirty="0">
                          <a:effectLst/>
                          <a:latin typeface="+mj-lt"/>
                        </a:rPr>
                        <a:t>Argentina</a:t>
                      </a:r>
                      <a:endParaRPr lang="es-AR" sz="2000" dirty="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1.82</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2.43</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2.46</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2</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2.58</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extLst>
                  <a:ext uri="{0D108BD9-81ED-4DB2-BD59-A6C34878D82A}">
                    <a16:rowId xmlns:a16="http://schemas.microsoft.com/office/drawing/2014/main" val="1160603066"/>
                  </a:ext>
                </a:extLst>
              </a:tr>
              <a:tr h="478624">
                <a:tc>
                  <a:txBody>
                    <a:bodyPr/>
                    <a:lstStyle/>
                    <a:p>
                      <a:pPr>
                        <a:lnSpc>
                          <a:spcPct val="107000"/>
                        </a:lnSpc>
                        <a:spcAft>
                          <a:spcPts val="0"/>
                        </a:spcAft>
                      </a:pPr>
                      <a:r>
                        <a:rPr lang="es-AR" sz="2000">
                          <a:effectLst/>
                          <a:latin typeface="+mj-lt"/>
                        </a:rPr>
                        <a:t>Thailand</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0.65</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0.79</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0.92</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0.95</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1</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extLst>
                  <a:ext uri="{0D108BD9-81ED-4DB2-BD59-A6C34878D82A}">
                    <a16:rowId xmlns:a16="http://schemas.microsoft.com/office/drawing/2014/main" val="1466636357"/>
                  </a:ext>
                </a:extLst>
              </a:tr>
              <a:tr h="478624">
                <a:tc>
                  <a:txBody>
                    <a:bodyPr/>
                    <a:lstStyle/>
                    <a:p>
                      <a:pPr>
                        <a:lnSpc>
                          <a:spcPct val="107000"/>
                        </a:lnSpc>
                        <a:spcAft>
                          <a:spcPts val="0"/>
                        </a:spcAft>
                      </a:pPr>
                      <a:r>
                        <a:rPr lang="es-AR" sz="2000">
                          <a:effectLst/>
                          <a:latin typeface="+mj-lt"/>
                        </a:rPr>
                        <a:t>Holland</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0.36</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0.48</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0.8</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a:effectLst/>
                          <a:latin typeface="+mj-lt"/>
                        </a:rPr>
                        <a:t>0.98</a:t>
                      </a:r>
                      <a:endParaRPr lang="es-AR" sz="2000">
                        <a:effectLst/>
                        <a:latin typeface="+mj-lt"/>
                        <a:ea typeface="Calibri" panose="020F0502020204030204" pitchFamily="34" charset="0"/>
                        <a:cs typeface="Times New Roman" panose="02020603050405020304" pitchFamily="18" charset="0"/>
                      </a:endParaRPr>
                    </a:p>
                  </a:txBody>
                  <a:tcPr marL="11366" marR="11366" marT="11366" marB="11366"/>
                </a:tc>
                <a:tc>
                  <a:txBody>
                    <a:bodyPr/>
                    <a:lstStyle/>
                    <a:p>
                      <a:pPr>
                        <a:lnSpc>
                          <a:spcPct val="107000"/>
                        </a:lnSpc>
                        <a:spcAft>
                          <a:spcPts val="0"/>
                        </a:spcAft>
                      </a:pPr>
                      <a:r>
                        <a:rPr lang="es-AR" sz="2000" dirty="0">
                          <a:effectLst/>
                          <a:latin typeface="+mj-lt"/>
                        </a:rPr>
                        <a:t>1</a:t>
                      </a:r>
                      <a:endParaRPr lang="es-AR" sz="2000" dirty="0">
                        <a:effectLst/>
                        <a:latin typeface="+mj-lt"/>
                        <a:ea typeface="Calibri" panose="020F0502020204030204" pitchFamily="34" charset="0"/>
                        <a:cs typeface="Times New Roman" panose="02020603050405020304" pitchFamily="18" charset="0"/>
                      </a:endParaRPr>
                    </a:p>
                  </a:txBody>
                  <a:tcPr marL="11366" marR="11366" marT="11366" marB="11366"/>
                </a:tc>
                <a:extLst>
                  <a:ext uri="{0D108BD9-81ED-4DB2-BD59-A6C34878D82A}">
                    <a16:rowId xmlns:a16="http://schemas.microsoft.com/office/drawing/2014/main" val="1456792471"/>
                  </a:ext>
                </a:extLst>
              </a:tr>
            </a:tbl>
          </a:graphicData>
        </a:graphic>
      </p:graphicFrame>
      <p:sp>
        <p:nvSpPr>
          <p:cNvPr id="4" name="Rectángulo 3"/>
          <p:cNvSpPr/>
          <p:nvPr/>
        </p:nvSpPr>
        <p:spPr>
          <a:xfrm>
            <a:off x="755576" y="5908500"/>
            <a:ext cx="3393686" cy="487506"/>
          </a:xfrm>
          <a:prstGeom prst="rect">
            <a:avLst/>
          </a:prstGeom>
        </p:spPr>
        <p:txBody>
          <a:bodyPr wrap="none">
            <a:spAutoFit/>
          </a:bodyPr>
          <a:lstStyle/>
          <a:p>
            <a:pPr algn="ctr">
              <a:lnSpc>
                <a:spcPct val="107000"/>
              </a:lnSpc>
              <a:spcAft>
                <a:spcPts val="0"/>
              </a:spcAft>
            </a:pPr>
            <a:r>
              <a:rPr lang="en-US" dirty="0">
                <a:latin typeface="Times New Roman" panose="02020603050405020304" pitchFamily="18" charset="0"/>
                <a:ea typeface="Calibri" panose="020F0502020204030204" pitchFamily="34" charset="0"/>
                <a:cs typeface="Times New Roman" panose="02020603050405020304" pitchFamily="18" charset="0"/>
              </a:rPr>
              <a:t>Source: Oil World Statistic Update</a:t>
            </a:r>
            <a:endParaRPr lang="es-AR"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ángulo 5"/>
          <p:cNvSpPr/>
          <p:nvPr/>
        </p:nvSpPr>
        <p:spPr>
          <a:xfrm>
            <a:off x="323528" y="4293096"/>
            <a:ext cx="8352928" cy="504056"/>
          </a:xfrm>
          <a:prstGeom prst="rect">
            <a:avLst/>
          </a:prstGeom>
          <a:noFill/>
          <a:ln cap="rnd">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9" name="Rectángulo 8"/>
          <p:cNvSpPr/>
          <p:nvPr/>
        </p:nvSpPr>
        <p:spPr>
          <a:xfrm>
            <a:off x="323528" y="3325987"/>
            <a:ext cx="8352928" cy="504056"/>
          </a:xfrm>
          <a:prstGeom prst="rect">
            <a:avLst/>
          </a:prstGeom>
          <a:noFill/>
          <a:ln cap="rnd">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extLst>
      <p:ext uri="{BB962C8B-B14F-4D97-AF65-F5344CB8AC3E}">
        <p14:creationId xmlns:p14="http://schemas.microsoft.com/office/powerpoint/2010/main" val="3718223206"/>
      </p:ext>
    </p:extLst>
  </p:cSld>
  <p:clrMapOvr>
    <a:masterClrMapping/>
  </p:clrMapOvr>
  <p:transition spd="slow">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unc.edu.ar/novedades/logo_un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050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8 Rectángulo redondeado"/>
          <p:cNvSpPr/>
          <p:nvPr/>
        </p:nvSpPr>
        <p:spPr>
          <a:xfrm>
            <a:off x="2330451" y="359196"/>
            <a:ext cx="6562030" cy="693317"/>
          </a:xfrm>
          <a:prstGeom prst="round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eaLnBrk="1" hangingPunct="1">
              <a:defRPr/>
            </a:pPr>
            <a:r>
              <a:rPr lang="en-US" sz="2000" b="1" dirty="0" smtClean="0">
                <a:solidFill>
                  <a:schemeClr val="accent1">
                    <a:lumMod val="75000"/>
                  </a:schemeClr>
                </a:solidFill>
              </a:rPr>
              <a:t>Regulation </a:t>
            </a:r>
            <a:r>
              <a:rPr lang="en-US" sz="2000" b="1" dirty="0">
                <a:solidFill>
                  <a:schemeClr val="accent1">
                    <a:lumMod val="75000"/>
                  </a:schemeClr>
                </a:solidFill>
              </a:rPr>
              <a:t>in the industry: a brief </a:t>
            </a:r>
            <a:r>
              <a:rPr lang="en-US" sz="2000" b="1" dirty="0" smtClean="0">
                <a:solidFill>
                  <a:schemeClr val="accent1">
                    <a:lumMod val="75000"/>
                  </a:schemeClr>
                </a:solidFill>
              </a:rPr>
              <a:t>overview</a:t>
            </a:r>
          </a:p>
          <a:p>
            <a:pPr marL="0" lvl="1" algn="ctr" eaLnBrk="1" hangingPunct="1">
              <a:defRPr/>
            </a:pPr>
            <a:r>
              <a:rPr lang="en-US" sz="2000" b="1" dirty="0" smtClean="0">
                <a:solidFill>
                  <a:schemeClr val="accent1">
                    <a:lumMod val="75000"/>
                  </a:schemeClr>
                </a:solidFill>
              </a:rPr>
              <a:t>ARGENTINA</a:t>
            </a:r>
            <a:endParaRPr lang="es-ES" sz="2000" b="1" dirty="0">
              <a:solidFill>
                <a:schemeClr val="accent1">
                  <a:lumMod val="75000"/>
                </a:schemeClr>
              </a:solidFill>
            </a:endParaRPr>
          </a:p>
        </p:txBody>
      </p:sp>
      <p:sp>
        <p:nvSpPr>
          <p:cNvPr id="15365"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marL="273050" indent="-27305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endParaRPr lang="es-AR" altLang="es-AR" sz="1800">
              <a:latin typeface="Arial" panose="020B0604020202020204" pitchFamily="34" charset="0"/>
            </a:endParaRPr>
          </a:p>
        </p:txBody>
      </p:sp>
      <p:sp>
        <p:nvSpPr>
          <p:cNvPr id="10" name="6 Marcador de contenido"/>
          <p:cNvSpPr>
            <a:spLocks noGrp="1"/>
          </p:cNvSpPr>
          <p:nvPr>
            <p:ph idx="1"/>
          </p:nvPr>
        </p:nvSpPr>
        <p:spPr>
          <a:xfrm>
            <a:off x="457200" y="1412706"/>
            <a:ext cx="8229600" cy="4389438"/>
          </a:xfrm>
        </p:spPr>
        <p:txBody>
          <a:bodyPr/>
          <a:lstStyle/>
          <a:p>
            <a:r>
              <a:rPr lang="en-US" sz="2000" dirty="0"/>
              <a:t>The National Law 26,093 / 2006 and its regulatory decree 109/2007 constitute the legal framework of the biofuels industry in which regulations and promotions and a series of resolutions, decrees and establish additional regulatory notes.</a:t>
            </a:r>
          </a:p>
          <a:p>
            <a:r>
              <a:rPr lang="en-US" sz="2000" dirty="0"/>
              <a:t>The regulatory regime that extends over production (through quotas), domestic prices, the percentage of compulsory blend and authorization to install and to exercise the activity of production into biodiesel, bioethanol and biogas.</a:t>
            </a:r>
          </a:p>
          <a:p>
            <a:r>
              <a:rPr lang="en-US" sz="2000" dirty="0"/>
              <a:t>Secretary of Energy is the controlling authority.</a:t>
            </a:r>
            <a:endParaRPr lang="es-ES" altLang="es-AR" sz="2000" dirty="0"/>
          </a:p>
          <a:p>
            <a:r>
              <a:rPr lang="en-US" sz="2000" dirty="0"/>
              <a:t>In recent times, the Argentine regulatory framework Biofuels sector has changed several times. Mainly affecting domestic prices and the retention rate of exports leading to great </a:t>
            </a:r>
            <a:r>
              <a:rPr lang="en-US" sz="2000" b="1" dirty="0"/>
              <a:t>uncertainty</a:t>
            </a:r>
            <a:r>
              <a:rPr lang="en-US" sz="2000" b="1" dirty="0" smtClean="0"/>
              <a:t>.</a:t>
            </a:r>
            <a:endParaRPr lang="en-US" sz="2000" b="1" dirty="0"/>
          </a:p>
        </p:txBody>
      </p:sp>
    </p:spTree>
    <p:extLst>
      <p:ext uri="{BB962C8B-B14F-4D97-AF65-F5344CB8AC3E}">
        <p14:creationId xmlns:p14="http://schemas.microsoft.com/office/powerpoint/2010/main" val="1013605263"/>
      </p:ext>
    </p:extLst>
  </p:cSld>
  <p:clrMapOvr>
    <a:masterClrMapping/>
  </p:clrMapOvr>
  <p:transition spd="slow">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unc.edu.ar/novedades/logo_un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1050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8 Rectángulo redondeado"/>
          <p:cNvSpPr/>
          <p:nvPr/>
        </p:nvSpPr>
        <p:spPr>
          <a:xfrm>
            <a:off x="2330451" y="359196"/>
            <a:ext cx="6562030" cy="693317"/>
          </a:xfrm>
          <a:prstGeom prst="round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lvl="1" algn="ctr" eaLnBrk="1" hangingPunct="1">
              <a:defRPr/>
            </a:pPr>
            <a:r>
              <a:rPr lang="en-US" sz="2000" b="1" dirty="0" smtClean="0">
                <a:solidFill>
                  <a:schemeClr val="accent1">
                    <a:lumMod val="75000"/>
                  </a:schemeClr>
                </a:solidFill>
              </a:rPr>
              <a:t>Regulation </a:t>
            </a:r>
            <a:r>
              <a:rPr lang="en-US" sz="2000" b="1" dirty="0">
                <a:solidFill>
                  <a:schemeClr val="accent1">
                    <a:lumMod val="75000"/>
                  </a:schemeClr>
                </a:solidFill>
              </a:rPr>
              <a:t>in the industry: a brief </a:t>
            </a:r>
            <a:r>
              <a:rPr lang="en-US" sz="2000" b="1" dirty="0" smtClean="0">
                <a:solidFill>
                  <a:schemeClr val="accent1">
                    <a:lumMod val="75000"/>
                  </a:schemeClr>
                </a:solidFill>
              </a:rPr>
              <a:t>overview</a:t>
            </a:r>
          </a:p>
          <a:p>
            <a:pPr marL="0" lvl="1" algn="ctr" eaLnBrk="1" hangingPunct="1">
              <a:defRPr/>
            </a:pPr>
            <a:r>
              <a:rPr lang="en-US" sz="2000" b="1" dirty="0" smtClean="0">
                <a:solidFill>
                  <a:schemeClr val="accent1">
                    <a:lumMod val="75000"/>
                  </a:schemeClr>
                </a:solidFill>
              </a:rPr>
              <a:t>BRAZIL</a:t>
            </a:r>
            <a:endParaRPr lang="es-ES" sz="2000" b="1" dirty="0">
              <a:solidFill>
                <a:schemeClr val="accent1">
                  <a:lumMod val="75000"/>
                </a:schemeClr>
              </a:solidFill>
            </a:endParaRPr>
          </a:p>
        </p:txBody>
      </p:sp>
      <p:sp>
        <p:nvSpPr>
          <p:cNvPr id="15365"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marL="273050" indent="-27305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endParaRPr lang="es-AR" altLang="es-AR" sz="1800">
              <a:latin typeface="Arial" panose="020B0604020202020204" pitchFamily="34" charset="0"/>
            </a:endParaRPr>
          </a:p>
        </p:txBody>
      </p:sp>
      <p:sp>
        <p:nvSpPr>
          <p:cNvPr id="10" name="6 Marcador de contenido"/>
          <p:cNvSpPr>
            <a:spLocks noGrp="1"/>
          </p:cNvSpPr>
          <p:nvPr>
            <p:ph idx="1"/>
          </p:nvPr>
        </p:nvSpPr>
        <p:spPr>
          <a:xfrm>
            <a:off x="457200" y="1196752"/>
            <a:ext cx="8229600" cy="5328592"/>
          </a:xfrm>
        </p:spPr>
        <p:txBody>
          <a:bodyPr/>
          <a:lstStyle/>
          <a:p>
            <a:r>
              <a:rPr lang="en-US" sz="2000" dirty="0"/>
              <a:t>The </a:t>
            </a:r>
            <a:r>
              <a:rPr lang="en-US" sz="2000" b="1" dirty="0"/>
              <a:t>National Biodiesel Production Program (PNPB) </a:t>
            </a:r>
            <a:r>
              <a:rPr lang="en-US" sz="2000" dirty="0"/>
              <a:t>was created in 2004 to promote domestic biodiesel production, to reduce petroleum import dependency, and to lower pollutant emissions and health related costs.</a:t>
            </a:r>
          </a:p>
          <a:p>
            <a:r>
              <a:rPr lang="en-US" sz="2000" dirty="0"/>
              <a:t>The biodiesel-use mandate </a:t>
            </a:r>
            <a:r>
              <a:rPr lang="en-US" sz="2000" b="1" dirty="0"/>
              <a:t>was initially set at two percent in 2008 </a:t>
            </a:r>
            <a:r>
              <a:rPr lang="en-US" sz="2000" dirty="0"/>
              <a:t>and later raised to higher percentages to accommodate the growing biodiesel production which came in effect in January 2016, authorizes voluntary biodiesel blends above the B7 mandate for several heavy duty fleets like long haul trucks, buses, rail transportation and agricultural machinery. </a:t>
            </a:r>
          </a:p>
          <a:p>
            <a:r>
              <a:rPr lang="en-US" sz="2000" dirty="0"/>
              <a:t>On March 23, 2016, President Dilma Rousseff sanctioned Law </a:t>
            </a:r>
            <a:r>
              <a:rPr lang="es-AR" sz="2000" dirty="0"/>
              <a:t>#13.263/2016</a:t>
            </a:r>
            <a:r>
              <a:rPr lang="en-US" sz="2000" b="1" dirty="0"/>
              <a:t>.The bill increases the biodiesel-use mandate gradually from seven percent (B7) to ten percent (B10) by </a:t>
            </a:r>
            <a:r>
              <a:rPr lang="en-US" sz="2000" b="1" dirty="0" smtClean="0"/>
              <a:t>2019.</a:t>
            </a:r>
            <a:r>
              <a:rPr lang="en-US" sz="2000" dirty="0" smtClean="0"/>
              <a:t> </a:t>
            </a:r>
            <a:r>
              <a:rPr lang="en-US" sz="2000" dirty="0"/>
              <a:t>Bill # 3.834/2015 also instructs the National Council for Energy Policy to </a:t>
            </a:r>
            <a:r>
              <a:rPr lang="en-US" sz="2000" b="1" dirty="0"/>
              <a:t>conduct tests </a:t>
            </a:r>
            <a:r>
              <a:rPr lang="en-US" sz="2000" dirty="0"/>
              <a:t>over the next 36 months in diesel engines to check the feasibility for a fifteen percent blend (B15). </a:t>
            </a:r>
          </a:p>
        </p:txBody>
      </p:sp>
    </p:spTree>
    <p:extLst>
      <p:ext uri="{BB962C8B-B14F-4D97-AF65-F5344CB8AC3E}">
        <p14:creationId xmlns:p14="http://schemas.microsoft.com/office/powerpoint/2010/main" val="1970979270"/>
      </p:ext>
    </p:extLst>
  </p:cSld>
  <p:clrMapOvr>
    <a:masterClrMapping/>
  </p:clrMapOvr>
  <p:transition spd="slow">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5028</TotalTime>
  <Words>2655</Words>
  <Application>Microsoft Office PowerPoint</Application>
  <PresentationFormat>Presentación en pantalla (4:3)</PresentationFormat>
  <Paragraphs>441</Paragraphs>
  <Slides>29</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29</vt:i4>
      </vt:variant>
    </vt:vector>
  </HeadingPairs>
  <TitlesOfParts>
    <vt:vector size="35" baseType="lpstr">
      <vt:lpstr>Arial</vt:lpstr>
      <vt:lpstr>Calibri</vt:lpstr>
      <vt:lpstr>Constantia</vt:lpstr>
      <vt:lpstr>Times New Roman</vt:lpstr>
      <vt:lpstr>Wingdings 2</vt:lpstr>
      <vt:lpstr>Flujo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Lic. Castro Gonzalez, Enrique L. Lic. Sattler Silvana Andrea</dc:creator>
  <cp:lastModifiedBy>Familia</cp:lastModifiedBy>
  <cp:revision>572</cp:revision>
  <cp:lastPrinted>2016-08-31T14:52:07Z</cp:lastPrinted>
  <dcterms:created xsi:type="dcterms:W3CDTF">2010-08-18T20:30:36Z</dcterms:created>
  <dcterms:modified xsi:type="dcterms:W3CDTF">2016-10-03T02:58:00Z</dcterms:modified>
</cp:coreProperties>
</file>