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430" y="-6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A947D-22CE-4936-9F47-A19A87E58100}" type="datetimeFigureOut">
              <a:rPr lang="es-AR" smtClean="0"/>
              <a:pPr/>
              <a:t>02/10/2016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5576C-54F1-4DB8-9192-0A028D5B2EC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A947D-22CE-4936-9F47-A19A87E58100}" type="datetimeFigureOut">
              <a:rPr lang="es-AR" smtClean="0"/>
              <a:pPr/>
              <a:t>02/10/2016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5576C-54F1-4DB8-9192-0A028D5B2EC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A947D-22CE-4936-9F47-A19A87E58100}" type="datetimeFigureOut">
              <a:rPr lang="es-AR" smtClean="0"/>
              <a:pPr/>
              <a:t>02/10/2016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5576C-54F1-4DB8-9192-0A028D5B2EC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A947D-22CE-4936-9F47-A19A87E58100}" type="datetimeFigureOut">
              <a:rPr lang="es-AR" smtClean="0"/>
              <a:pPr/>
              <a:t>02/10/2016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5576C-54F1-4DB8-9192-0A028D5B2EC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A947D-22CE-4936-9F47-A19A87E58100}" type="datetimeFigureOut">
              <a:rPr lang="es-AR" smtClean="0"/>
              <a:pPr/>
              <a:t>02/10/2016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5576C-54F1-4DB8-9192-0A028D5B2EC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A947D-22CE-4936-9F47-A19A87E58100}" type="datetimeFigureOut">
              <a:rPr lang="es-AR" smtClean="0"/>
              <a:pPr/>
              <a:t>02/10/2016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5576C-54F1-4DB8-9192-0A028D5B2EC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A947D-22CE-4936-9F47-A19A87E58100}" type="datetimeFigureOut">
              <a:rPr lang="es-AR" smtClean="0"/>
              <a:pPr/>
              <a:t>02/10/2016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5576C-54F1-4DB8-9192-0A028D5B2EC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A947D-22CE-4936-9F47-A19A87E58100}" type="datetimeFigureOut">
              <a:rPr lang="es-AR" smtClean="0"/>
              <a:pPr/>
              <a:t>02/10/2016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5576C-54F1-4DB8-9192-0A028D5B2EC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A947D-22CE-4936-9F47-A19A87E58100}" type="datetimeFigureOut">
              <a:rPr lang="es-AR" smtClean="0"/>
              <a:pPr/>
              <a:t>02/10/2016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5576C-54F1-4DB8-9192-0A028D5B2EC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A947D-22CE-4936-9F47-A19A87E58100}" type="datetimeFigureOut">
              <a:rPr lang="es-AR" smtClean="0"/>
              <a:pPr/>
              <a:t>02/10/2016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5576C-54F1-4DB8-9192-0A028D5B2EC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A947D-22CE-4936-9F47-A19A87E58100}" type="datetimeFigureOut">
              <a:rPr lang="es-AR" smtClean="0"/>
              <a:pPr/>
              <a:t>02/10/2016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75576C-54F1-4DB8-9192-0A028D5B2EC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5A947D-22CE-4936-9F47-A19A87E58100}" type="datetimeFigureOut">
              <a:rPr lang="es-AR" smtClean="0"/>
              <a:pPr/>
              <a:t>02/10/2016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5576C-54F1-4DB8-9192-0A028D5B2EC3}" type="slidenum">
              <a:rPr lang="es-AR" smtClean="0"/>
              <a:pPr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“</a:t>
            </a:r>
            <a:r>
              <a:rPr lang="es-AR" b="1" dirty="0" err="1"/>
              <a:t>Institutions</a:t>
            </a:r>
            <a:r>
              <a:rPr lang="es-AR" b="1" dirty="0"/>
              <a:t> and </a:t>
            </a:r>
            <a:r>
              <a:rPr lang="es-AR" b="1" dirty="0" err="1"/>
              <a:t>Economic</a:t>
            </a:r>
            <a:r>
              <a:rPr lang="es-AR" b="1" dirty="0"/>
              <a:t> </a:t>
            </a:r>
            <a:r>
              <a:rPr lang="en-GB" b="1" dirty="0"/>
              <a:t>Growth</a:t>
            </a:r>
            <a:r>
              <a:rPr lang="es-AR" b="1" dirty="0"/>
              <a:t> in Argentina. </a:t>
            </a:r>
            <a:r>
              <a:rPr lang="es-ES_tradnl" b="1" dirty="0"/>
              <a:t>1853-2015</a:t>
            </a:r>
            <a:r>
              <a:rPr lang="en-GB" b="1" dirty="0"/>
              <a:t>"</a:t>
            </a:r>
            <a:r>
              <a:rPr lang="es-AR" dirty="0"/>
              <a:t/>
            </a:r>
            <a:br>
              <a:rPr lang="es-AR" dirty="0"/>
            </a:br>
            <a:endParaRPr lang="es-AR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AR" dirty="0" smtClean="0"/>
              <a:t>Rinaldo Antonio Colomé</a:t>
            </a:r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572164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lphaLcPeriod" startAt="3"/>
            </a:pPr>
            <a:r>
              <a:rPr lang="es-AR" sz="2200" b="1" dirty="0" err="1" smtClean="0"/>
              <a:t>Third</a:t>
            </a:r>
            <a:r>
              <a:rPr lang="es-AR" sz="2200" b="1" dirty="0" smtClean="0"/>
              <a:t> </a:t>
            </a:r>
            <a:r>
              <a:rPr lang="es-AR" sz="2200" b="1" dirty="0" err="1" smtClean="0"/>
              <a:t>Period</a:t>
            </a:r>
            <a:r>
              <a:rPr lang="es-AR" sz="2200" b="1" dirty="0" smtClean="0"/>
              <a:t> (1956-1989):</a:t>
            </a:r>
          </a:p>
          <a:p>
            <a:pPr marL="914400" lvl="1" indent="-514350">
              <a:buFont typeface="Calibri" pitchFamily="34" charset="0"/>
              <a:buChar char="‒"/>
            </a:pPr>
            <a:r>
              <a:rPr lang="es-AR" sz="1900" dirty="0" err="1" smtClean="0"/>
              <a:t>Begins</a:t>
            </a:r>
            <a:r>
              <a:rPr lang="es-AR" sz="1900" dirty="0" smtClean="0"/>
              <a:t> </a:t>
            </a:r>
            <a:r>
              <a:rPr lang="es-AR" sz="1900" dirty="0" err="1" smtClean="0"/>
              <a:t>with</a:t>
            </a:r>
            <a:r>
              <a:rPr lang="es-AR" sz="1900" dirty="0" smtClean="0"/>
              <a:t> </a:t>
            </a:r>
            <a:r>
              <a:rPr lang="es-AR" sz="1900" dirty="0" err="1" smtClean="0"/>
              <a:t>the</a:t>
            </a:r>
            <a:r>
              <a:rPr lang="es-AR" sz="1900" dirty="0" smtClean="0"/>
              <a:t> civil-</a:t>
            </a:r>
            <a:r>
              <a:rPr lang="es-AR" sz="1900" dirty="0" err="1" smtClean="0"/>
              <a:t>military</a:t>
            </a:r>
            <a:r>
              <a:rPr lang="es-AR" sz="1900" dirty="0" smtClean="0"/>
              <a:t> </a:t>
            </a:r>
            <a:r>
              <a:rPr lang="es-AR" sz="1900" dirty="0" err="1" smtClean="0"/>
              <a:t>revolution</a:t>
            </a:r>
            <a:r>
              <a:rPr lang="es-AR" sz="1900" dirty="0" smtClean="0"/>
              <a:t> of </a:t>
            </a:r>
            <a:r>
              <a:rPr lang="es-AR" sz="1900" dirty="0" err="1" smtClean="0"/>
              <a:t>September</a:t>
            </a:r>
            <a:r>
              <a:rPr lang="es-AR" sz="1900" dirty="0" smtClean="0"/>
              <a:t> 16, 1955 .</a:t>
            </a:r>
          </a:p>
          <a:p>
            <a:pPr marL="914400" lvl="1" indent="-514350">
              <a:buFont typeface="Calibri" pitchFamily="34" charset="0"/>
              <a:buChar char="‒"/>
            </a:pPr>
            <a:r>
              <a:rPr lang="es-AR" sz="1900" dirty="0" smtClean="0"/>
              <a:t>New </a:t>
            </a:r>
            <a:r>
              <a:rPr lang="es-AR" sz="1900" dirty="0" err="1" smtClean="0"/>
              <a:t>judges</a:t>
            </a:r>
            <a:r>
              <a:rPr lang="es-AR" sz="1900" dirty="0" smtClean="0"/>
              <a:t> </a:t>
            </a:r>
            <a:r>
              <a:rPr lang="es-AR" sz="1900" dirty="0" err="1" smtClean="0"/>
              <a:t>were</a:t>
            </a:r>
            <a:r>
              <a:rPr lang="es-AR" sz="1900" dirty="0" smtClean="0"/>
              <a:t> </a:t>
            </a:r>
            <a:r>
              <a:rPr lang="es-AR" sz="1900" dirty="0" err="1" smtClean="0"/>
              <a:t>appointed</a:t>
            </a:r>
            <a:r>
              <a:rPr lang="es-AR" sz="1900" dirty="0" smtClean="0"/>
              <a:t> </a:t>
            </a:r>
            <a:r>
              <a:rPr lang="es-AR" sz="1900" dirty="0" err="1" smtClean="0"/>
              <a:t>to</a:t>
            </a:r>
            <a:r>
              <a:rPr lang="es-AR" sz="1900" dirty="0" smtClean="0"/>
              <a:t> </a:t>
            </a:r>
            <a:r>
              <a:rPr lang="es-AR" sz="1900" dirty="0" err="1" smtClean="0"/>
              <a:t>the</a:t>
            </a:r>
            <a:r>
              <a:rPr lang="es-AR" sz="1900" dirty="0" smtClean="0"/>
              <a:t> SCJ; </a:t>
            </a:r>
            <a:r>
              <a:rPr lang="es-AR" sz="1900" dirty="0" err="1" smtClean="0"/>
              <a:t>putting</a:t>
            </a:r>
            <a:r>
              <a:rPr lang="es-AR" sz="1900" dirty="0" smtClean="0"/>
              <a:t> </a:t>
            </a:r>
            <a:r>
              <a:rPr lang="es-AR" sz="1900" dirty="0" err="1" smtClean="0"/>
              <a:t>again</a:t>
            </a:r>
            <a:r>
              <a:rPr lang="es-AR" sz="1900" dirty="0" smtClean="0"/>
              <a:t> </a:t>
            </a:r>
            <a:r>
              <a:rPr lang="es-AR" sz="1900" dirty="0" err="1" smtClean="0"/>
              <a:t>into</a:t>
            </a:r>
            <a:r>
              <a:rPr lang="es-AR" sz="1900" dirty="0" smtClean="0"/>
              <a:t> </a:t>
            </a:r>
            <a:r>
              <a:rPr lang="es-AR" sz="1900" dirty="0" err="1" smtClean="0"/>
              <a:t>effect</a:t>
            </a:r>
            <a:r>
              <a:rPr lang="es-AR" sz="1900" dirty="0" smtClean="0"/>
              <a:t> </a:t>
            </a:r>
            <a:r>
              <a:rPr lang="es-AR" sz="1900" dirty="0" err="1" smtClean="0"/>
              <a:t>the</a:t>
            </a:r>
            <a:r>
              <a:rPr lang="es-AR" sz="1900" dirty="0" smtClean="0"/>
              <a:t> </a:t>
            </a:r>
            <a:r>
              <a:rPr lang="es-AR" sz="1900" dirty="0" err="1" smtClean="0"/>
              <a:t>Constitution</a:t>
            </a:r>
            <a:r>
              <a:rPr lang="es-AR" sz="1900" dirty="0" smtClean="0"/>
              <a:t> of 1853, </a:t>
            </a:r>
            <a:r>
              <a:rPr lang="es-AR" sz="1900" dirty="0" err="1" smtClean="0"/>
              <a:t>with</a:t>
            </a:r>
            <a:r>
              <a:rPr lang="es-AR" sz="1900" dirty="0" smtClean="0"/>
              <a:t> </a:t>
            </a:r>
            <a:r>
              <a:rPr lang="es-AR" sz="1900" dirty="0" err="1" smtClean="0"/>
              <a:t>the</a:t>
            </a:r>
            <a:r>
              <a:rPr lang="es-AR" sz="1900" dirty="0" smtClean="0"/>
              <a:t> </a:t>
            </a:r>
            <a:r>
              <a:rPr lang="es-AR" sz="1900" dirty="0" err="1" smtClean="0"/>
              <a:t>known</a:t>
            </a:r>
            <a:r>
              <a:rPr lang="es-AR" sz="1900" dirty="0" smtClean="0"/>
              <a:t> </a:t>
            </a:r>
            <a:r>
              <a:rPr lang="es-AR" sz="1900" dirty="0" err="1" smtClean="0"/>
              <a:t>modifications</a:t>
            </a:r>
            <a:r>
              <a:rPr lang="es-AR" sz="1900" dirty="0" smtClean="0"/>
              <a:t> (</a:t>
            </a:r>
            <a:r>
              <a:rPr lang="es-AR" sz="1900" dirty="0" err="1" smtClean="0"/>
              <a:t>adding</a:t>
            </a:r>
            <a:r>
              <a:rPr lang="es-AR" sz="1900" dirty="0" smtClean="0"/>
              <a:t> new </a:t>
            </a:r>
            <a:r>
              <a:rPr lang="es-AR" sz="1900" dirty="0" err="1" smtClean="0"/>
              <a:t>rights</a:t>
            </a:r>
            <a:r>
              <a:rPr lang="es-AR" sz="1900" dirty="0" smtClean="0"/>
              <a:t>).</a:t>
            </a:r>
          </a:p>
          <a:p>
            <a:pPr marL="914400" lvl="1" indent="-514350">
              <a:buFont typeface="Calibri" pitchFamily="34" charset="0"/>
              <a:buChar char="‒"/>
            </a:pPr>
            <a:r>
              <a:rPr lang="es-AR" sz="1900" dirty="0" err="1" smtClean="0"/>
              <a:t>Elected</a:t>
            </a:r>
            <a:r>
              <a:rPr lang="es-AR" sz="1900" dirty="0" smtClean="0"/>
              <a:t> </a:t>
            </a:r>
            <a:r>
              <a:rPr lang="es-AR" sz="1900" dirty="0" err="1" smtClean="0"/>
              <a:t>presidents</a:t>
            </a:r>
            <a:r>
              <a:rPr lang="es-AR" sz="1900" dirty="0" smtClean="0"/>
              <a:t> </a:t>
            </a:r>
            <a:r>
              <a:rPr lang="es-AR" sz="1900" dirty="0" err="1" smtClean="0"/>
              <a:t>beginning</a:t>
            </a:r>
            <a:r>
              <a:rPr lang="es-AR" sz="1900" dirty="0" smtClean="0"/>
              <a:t> </a:t>
            </a:r>
            <a:r>
              <a:rPr lang="es-AR" sz="1900" dirty="0" err="1" smtClean="0"/>
              <a:t>with</a:t>
            </a:r>
            <a:r>
              <a:rPr lang="es-AR" sz="1900" dirty="0" smtClean="0"/>
              <a:t> Arturo </a:t>
            </a:r>
            <a:r>
              <a:rPr lang="es-AR" sz="1900" dirty="0" err="1" smtClean="0"/>
              <a:t>Frondizzi</a:t>
            </a:r>
            <a:r>
              <a:rPr lang="es-AR" sz="1900" dirty="0" smtClean="0"/>
              <a:t> in 1958 (in </a:t>
            </a:r>
            <a:r>
              <a:rPr lang="es-AR" sz="1900" dirty="0" err="1" smtClean="0"/>
              <a:t>the</a:t>
            </a:r>
            <a:r>
              <a:rPr lang="es-AR" sz="1900" dirty="0" smtClean="0"/>
              <a:t> </a:t>
            </a:r>
            <a:r>
              <a:rPr lang="es-AR" sz="1900" dirty="0" err="1" smtClean="0"/>
              <a:t>firsts</a:t>
            </a:r>
            <a:r>
              <a:rPr lang="es-AR" sz="1900" dirty="0" smtClean="0"/>
              <a:t> </a:t>
            </a:r>
            <a:r>
              <a:rPr lang="es-AR" sz="1900" dirty="0" err="1" smtClean="0"/>
              <a:t>elections</a:t>
            </a:r>
            <a:r>
              <a:rPr lang="es-AR" sz="1900" dirty="0" smtClean="0"/>
              <a:t> </a:t>
            </a:r>
            <a:r>
              <a:rPr lang="es-AR" sz="1900" dirty="0" err="1" smtClean="0"/>
              <a:t>with</a:t>
            </a:r>
            <a:r>
              <a:rPr lang="es-AR" sz="1900" dirty="0" smtClean="0"/>
              <a:t> </a:t>
            </a:r>
            <a:r>
              <a:rPr lang="es-AR" sz="1900" dirty="0" err="1" smtClean="0"/>
              <a:t>proscription</a:t>
            </a:r>
            <a:r>
              <a:rPr lang="es-AR" sz="1900" dirty="0" smtClean="0"/>
              <a:t> of </a:t>
            </a:r>
            <a:r>
              <a:rPr lang="es-AR" sz="1900" dirty="0" err="1" smtClean="0"/>
              <a:t>the</a:t>
            </a:r>
            <a:r>
              <a:rPr lang="es-AR" sz="1900" dirty="0" smtClean="0"/>
              <a:t> </a:t>
            </a:r>
            <a:r>
              <a:rPr lang="es-AR" sz="1900" dirty="0" err="1" smtClean="0"/>
              <a:t>Peronist</a:t>
            </a:r>
            <a:r>
              <a:rPr lang="es-AR" sz="1900" dirty="0" smtClean="0"/>
              <a:t> </a:t>
            </a:r>
            <a:r>
              <a:rPr lang="es-AR" sz="1900" dirty="0" err="1" smtClean="0"/>
              <a:t>Party</a:t>
            </a:r>
            <a:r>
              <a:rPr lang="es-AR" sz="1900" dirty="0" smtClean="0"/>
              <a:t>) are </a:t>
            </a:r>
            <a:r>
              <a:rPr lang="es-AR" sz="1900" dirty="0" err="1" smtClean="0"/>
              <a:t>overthrown</a:t>
            </a:r>
            <a:r>
              <a:rPr lang="es-AR" sz="1900" dirty="0" smtClean="0"/>
              <a:t> </a:t>
            </a:r>
            <a:r>
              <a:rPr lang="es-AR" sz="1900" dirty="0" err="1" smtClean="0"/>
              <a:t>by</a:t>
            </a:r>
            <a:r>
              <a:rPr lang="es-AR" sz="1900" dirty="0" smtClean="0"/>
              <a:t> </a:t>
            </a:r>
            <a:r>
              <a:rPr lang="es-AR" sz="1900" dirty="0" err="1" smtClean="0"/>
              <a:t>military</a:t>
            </a:r>
            <a:r>
              <a:rPr lang="es-AR" sz="1900" dirty="0" smtClean="0"/>
              <a:t> </a:t>
            </a:r>
            <a:r>
              <a:rPr lang="es-AR" sz="1900" dirty="0" err="1" smtClean="0"/>
              <a:t>coups</a:t>
            </a:r>
            <a:r>
              <a:rPr lang="es-AR" sz="1900" dirty="0" smtClean="0"/>
              <a:t>, </a:t>
            </a:r>
            <a:r>
              <a:rPr lang="es-AR" sz="1900" dirty="0" err="1" smtClean="0"/>
              <a:t>until</a:t>
            </a:r>
            <a:r>
              <a:rPr lang="es-AR" sz="1900" dirty="0" smtClean="0"/>
              <a:t> </a:t>
            </a:r>
            <a:r>
              <a:rPr lang="es-AR" sz="1900" dirty="0" err="1" smtClean="0"/>
              <a:t>December</a:t>
            </a:r>
            <a:r>
              <a:rPr lang="es-AR" sz="1900" dirty="0" smtClean="0"/>
              <a:t> 10, 1983. </a:t>
            </a:r>
            <a:r>
              <a:rPr lang="es-AR" sz="1900" dirty="0" err="1" smtClean="0"/>
              <a:t>It</a:t>
            </a:r>
            <a:r>
              <a:rPr lang="es-AR" sz="1900" dirty="0" smtClean="0"/>
              <a:t> s-</a:t>
            </a:r>
            <a:r>
              <a:rPr lang="es-AR" sz="1900" dirty="0" err="1" smtClean="0"/>
              <a:t>tarts</a:t>
            </a:r>
            <a:r>
              <a:rPr lang="es-AR" sz="1900" dirty="0" smtClean="0"/>
              <a:t> </a:t>
            </a:r>
            <a:r>
              <a:rPr lang="es-AR" sz="1900" dirty="0" err="1" smtClean="0"/>
              <a:t>from</a:t>
            </a:r>
            <a:r>
              <a:rPr lang="es-AR" sz="1900" dirty="0" smtClean="0"/>
              <a:t> 1983 a </a:t>
            </a:r>
            <a:r>
              <a:rPr lang="es-AR" sz="1900" dirty="0" err="1" smtClean="0"/>
              <a:t>period</a:t>
            </a:r>
            <a:r>
              <a:rPr lang="es-AR" sz="1900" dirty="0" smtClean="0"/>
              <a:t> </a:t>
            </a:r>
            <a:r>
              <a:rPr lang="es-AR" sz="1900" dirty="0" err="1" smtClean="0"/>
              <a:t>without</a:t>
            </a:r>
            <a:r>
              <a:rPr lang="es-AR" sz="1900" dirty="0" smtClean="0"/>
              <a:t> </a:t>
            </a:r>
            <a:r>
              <a:rPr lang="es-AR" sz="1900" dirty="0" err="1" smtClean="0"/>
              <a:t>proscriptions</a:t>
            </a:r>
            <a:r>
              <a:rPr lang="es-AR" sz="1900" dirty="0" smtClean="0"/>
              <a:t>, </a:t>
            </a:r>
            <a:r>
              <a:rPr lang="es-AR" sz="1900" dirty="0" err="1" smtClean="0"/>
              <a:t>assuming</a:t>
            </a:r>
            <a:r>
              <a:rPr lang="es-AR" sz="1900" dirty="0" smtClean="0"/>
              <a:t> </a:t>
            </a:r>
            <a:r>
              <a:rPr lang="es-AR" sz="1900" dirty="0" err="1" smtClean="0"/>
              <a:t>the</a:t>
            </a:r>
            <a:r>
              <a:rPr lang="es-AR" sz="1900" dirty="0" smtClean="0"/>
              <a:t> </a:t>
            </a:r>
            <a:r>
              <a:rPr lang="es-AR" sz="1900" dirty="0" err="1" smtClean="0"/>
              <a:t>presidency</a:t>
            </a:r>
            <a:r>
              <a:rPr lang="es-AR" sz="1900" dirty="0" smtClean="0"/>
              <a:t> </a:t>
            </a:r>
            <a:r>
              <a:rPr lang="es-AR" sz="1900" dirty="0" err="1" smtClean="0"/>
              <a:t>Raul</a:t>
            </a:r>
            <a:r>
              <a:rPr lang="es-AR" sz="1900" dirty="0" smtClean="0"/>
              <a:t> Alfonsín.</a:t>
            </a:r>
          </a:p>
          <a:p>
            <a:pPr marL="914400" lvl="1" indent="-514350">
              <a:buFont typeface="Calibri" pitchFamily="34" charset="0"/>
              <a:buChar char="‒"/>
            </a:pPr>
            <a:r>
              <a:rPr lang="es-AR" sz="1900" dirty="0" smtClean="0"/>
              <a:t>Menem </a:t>
            </a:r>
            <a:r>
              <a:rPr lang="es-AR" sz="1900" dirty="0" err="1" smtClean="0"/>
              <a:t>sent</a:t>
            </a:r>
            <a:r>
              <a:rPr lang="es-AR" sz="1900" dirty="0" smtClean="0"/>
              <a:t> a </a:t>
            </a:r>
            <a:r>
              <a:rPr lang="es-AR" sz="1900" dirty="0" err="1" smtClean="0"/>
              <a:t>law</a:t>
            </a:r>
            <a:r>
              <a:rPr lang="es-AR" sz="1900" dirty="0" smtClean="0"/>
              <a:t> </a:t>
            </a:r>
            <a:r>
              <a:rPr lang="es-AR" sz="1900" dirty="0" err="1" smtClean="0"/>
              <a:t>to</a:t>
            </a:r>
            <a:r>
              <a:rPr lang="es-AR" sz="1900" dirty="0" smtClean="0"/>
              <a:t> </a:t>
            </a:r>
            <a:r>
              <a:rPr lang="es-AR" sz="1900" dirty="0" err="1" smtClean="0"/>
              <a:t>the</a:t>
            </a:r>
            <a:r>
              <a:rPr lang="es-AR" sz="1900" dirty="0" smtClean="0"/>
              <a:t> </a:t>
            </a:r>
            <a:r>
              <a:rPr lang="es-AR" sz="1900" dirty="0" err="1" smtClean="0"/>
              <a:t>Chamber</a:t>
            </a:r>
            <a:r>
              <a:rPr lang="es-AR" sz="1900" dirty="0" smtClean="0"/>
              <a:t> of </a:t>
            </a:r>
            <a:r>
              <a:rPr lang="es-AR" sz="1900" dirty="0" err="1" smtClean="0"/>
              <a:t>Deputies</a:t>
            </a:r>
            <a:r>
              <a:rPr lang="es-AR" sz="1900" dirty="0" smtClean="0"/>
              <a:t> </a:t>
            </a:r>
            <a:r>
              <a:rPr lang="es-AR" sz="1900" dirty="0" err="1" smtClean="0"/>
              <a:t>proposing</a:t>
            </a:r>
            <a:r>
              <a:rPr lang="es-AR" sz="1900" dirty="0" smtClean="0"/>
              <a:t> </a:t>
            </a:r>
            <a:r>
              <a:rPr lang="es-AR" sz="1900" dirty="0" err="1" smtClean="0"/>
              <a:t>to</a:t>
            </a:r>
            <a:r>
              <a:rPr lang="es-AR" sz="1900" dirty="0" smtClean="0"/>
              <a:t> </a:t>
            </a:r>
            <a:r>
              <a:rPr lang="es-AR" sz="1900" dirty="0" err="1" smtClean="0"/>
              <a:t>expand</a:t>
            </a:r>
            <a:r>
              <a:rPr lang="es-AR" sz="1900" dirty="0" smtClean="0"/>
              <a:t> </a:t>
            </a:r>
            <a:r>
              <a:rPr lang="es-AR" sz="1900" dirty="0" err="1" smtClean="0"/>
              <a:t>the</a:t>
            </a:r>
            <a:r>
              <a:rPr lang="es-AR" sz="1900" dirty="0" smtClean="0"/>
              <a:t> </a:t>
            </a:r>
            <a:r>
              <a:rPr lang="es-AR" sz="1900" dirty="0" err="1" smtClean="0"/>
              <a:t>Court</a:t>
            </a:r>
            <a:r>
              <a:rPr lang="es-AR" sz="1900" dirty="0" smtClean="0"/>
              <a:t> </a:t>
            </a:r>
            <a:r>
              <a:rPr lang="es-AR" sz="1900" dirty="0" err="1" smtClean="0"/>
              <a:t>from</a:t>
            </a:r>
            <a:r>
              <a:rPr lang="es-AR" sz="1900" dirty="0" smtClean="0"/>
              <a:t> </a:t>
            </a:r>
            <a:r>
              <a:rPr lang="es-AR" sz="1900" dirty="0" err="1" smtClean="0"/>
              <a:t>five</a:t>
            </a:r>
            <a:r>
              <a:rPr lang="es-AR" sz="1900" dirty="0" smtClean="0"/>
              <a:t> </a:t>
            </a:r>
            <a:r>
              <a:rPr lang="es-AR" sz="1900" dirty="0" err="1" smtClean="0"/>
              <a:t>to</a:t>
            </a:r>
            <a:r>
              <a:rPr lang="es-AR" sz="1900" dirty="0" smtClean="0"/>
              <a:t> </a:t>
            </a:r>
            <a:r>
              <a:rPr lang="es-AR" sz="1900" dirty="0" err="1" smtClean="0"/>
              <a:t>nine</a:t>
            </a:r>
            <a:r>
              <a:rPr lang="es-AR" sz="1900" dirty="0" smtClean="0"/>
              <a:t> </a:t>
            </a:r>
            <a:r>
              <a:rPr lang="es-AR" sz="1900" dirty="0" err="1" smtClean="0"/>
              <a:t>members</a:t>
            </a:r>
            <a:r>
              <a:rPr lang="es-AR" sz="1900" dirty="0" smtClean="0"/>
              <a:t>. </a:t>
            </a:r>
          </a:p>
          <a:p>
            <a:pPr marL="914400" lvl="1" indent="-514350">
              <a:buFont typeface="Calibri" pitchFamily="34" charset="0"/>
              <a:buChar char="‒"/>
            </a:pPr>
            <a:r>
              <a:rPr lang="es-AR" sz="1900" dirty="0" err="1" smtClean="0"/>
              <a:t>Economically</a:t>
            </a:r>
            <a:r>
              <a:rPr lang="es-AR" sz="1900" dirty="0" smtClean="0"/>
              <a:t>, </a:t>
            </a:r>
            <a:r>
              <a:rPr lang="es-AR" sz="1900" dirty="0" err="1" smtClean="0"/>
              <a:t>this</a:t>
            </a:r>
            <a:r>
              <a:rPr lang="es-AR" sz="1900" dirty="0" smtClean="0"/>
              <a:t> </a:t>
            </a:r>
            <a:r>
              <a:rPr lang="es-AR" sz="1900" dirty="0" err="1" smtClean="0"/>
              <a:t>third</a:t>
            </a:r>
            <a:r>
              <a:rPr lang="es-AR" sz="1900" dirty="0" smtClean="0"/>
              <a:t> </a:t>
            </a:r>
            <a:r>
              <a:rPr lang="es-AR" sz="1900" dirty="0" err="1" smtClean="0"/>
              <a:t>period</a:t>
            </a:r>
            <a:r>
              <a:rPr lang="es-AR" sz="1900" dirty="0" smtClean="0"/>
              <a:t> </a:t>
            </a:r>
            <a:r>
              <a:rPr lang="es-AR" sz="1900" dirty="0" err="1" smtClean="0"/>
              <a:t>actually</a:t>
            </a:r>
            <a:r>
              <a:rPr lang="es-AR" sz="1900" dirty="0" smtClean="0"/>
              <a:t> </a:t>
            </a:r>
            <a:r>
              <a:rPr lang="es-AR" sz="1900" dirty="0" err="1" smtClean="0"/>
              <a:t>begins</a:t>
            </a:r>
            <a:r>
              <a:rPr lang="es-AR" sz="1900" dirty="0" smtClean="0"/>
              <a:t> in late </a:t>
            </a:r>
            <a:r>
              <a:rPr lang="es-AR" sz="1900" dirty="0" err="1" smtClean="0"/>
              <a:t>October</a:t>
            </a:r>
            <a:r>
              <a:rPr lang="es-AR" sz="1900" dirty="0" smtClean="0"/>
              <a:t> 1955 </a:t>
            </a:r>
            <a:r>
              <a:rPr lang="es-AR" sz="1900" dirty="0" err="1" smtClean="0"/>
              <a:t>based</a:t>
            </a:r>
            <a:r>
              <a:rPr lang="es-AR" sz="1900" dirty="0" smtClean="0"/>
              <a:t> </a:t>
            </a:r>
            <a:r>
              <a:rPr lang="es-AR" sz="1900" dirty="0" err="1" smtClean="0"/>
              <a:t>on</a:t>
            </a:r>
            <a:r>
              <a:rPr lang="es-AR" sz="1900" dirty="0" smtClean="0"/>
              <a:t> </a:t>
            </a:r>
            <a:r>
              <a:rPr lang="es-AR" sz="1900" dirty="0" err="1" smtClean="0"/>
              <a:t>the</a:t>
            </a:r>
            <a:r>
              <a:rPr lang="es-AR" sz="1900" dirty="0" smtClean="0"/>
              <a:t> </a:t>
            </a:r>
            <a:r>
              <a:rPr lang="es-AR" sz="1900" dirty="0" err="1" smtClean="0"/>
              <a:t>recommendations</a:t>
            </a:r>
            <a:r>
              <a:rPr lang="es-AR" sz="1900" dirty="0" smtClean="0"/>
              <a:t> of </a:t>
            </a:r>
            <a:r>
              <a:rPr lang="es-AR" sz="1900" dirty="0" err="1" smtClean="0"/>
              <a:t>the</a:t>
            </a:r>
            <a:r>
              <a:rPr lang="es-AR" sz="1900" dirty="0" smtClean="0"/>
              <a:t> </a:t>
            </a:r>
            <a:r>
              <a:rPr lang="es-AR" sz="1900" dirty="0" err="1" smtClean="0"/>
              <a:t>Economic</a:t>
            </a:r>
            <a:r>
              <a:rPr lang="es-AR" sz="1900" dirty="0" smtClean="0"/>
              <a:t> </a:t>
            </a:r>
            <a:r>
              <a:rPr lang="es-AR" sz="1900" dirty="0" err="1" smtClean="0"/>
              <a:t>Restoration</a:t>
            </a:r>
            <a:r>
              <a:rPr lang="es-AR" sz="1900" dirty="0" smtClean="0"/>
              <a:t> Plan, </a:t>
            </a:r>
            <a:r>
              <a:rPr lang="es-AR" sz="1900" dirty="0" err="1" smtClean="0"/>
              <a:t>drafted</a:t>
            </a:r>
            <a:r>
              <a:rPr lang="es-AR" sz="1900" dirty="0" smtClean="0"/>
              <a:t> </a:t>
            </a:r>
            <a:r>
              <a:rPr lang="es-AR" sz="1900" dirty="0" err="1" smtClean="0"/>
              <a:t>by</a:t>
            </a:r>
            <a:r>
              <a:rPr lang="es-AR" sz="1900" dirty="0" smtClean="0"/>
              <a:t> </a:t>
            </a:r>
            <a:r>
              <a:rPr lang="es-AR" sz="1900" dirty="0" err="1" smtClean="0"/>
              <a:t>Raul</a:t>
            </a:r>
            <a:r>
              <a:rPr lang="es-AR" sz="1900" dirty="0" smtClean="0"/>
              <a:t> </a:t>
            </a:r>
            <a:r>
              <a:rPr lang="es-AR" sz="1900" dirty="0" err="1" smtClean="0"/>
              <a:t>Prebisch</a:t>
            </a:r>
            <a:r>
              <a:rPr lang="es-AR" sz="1900" dirty="0" smtClean="0"/>
              <a:t>, </a:t>
            </a:r>
            <a:r>
              <a:rPr lang="es-AR" sz="1900" dirty="0" err="1" smtClean="0"/>
              <a:t>known</a:t>
            </a:r>
            <a:r>
              <a:rPr lang="es-AR" sz="1900" dirty="0" smtClean="0"/>
              <a:t> as "</a:t>
            </a:r>
            <a:r>
              <a:rPr lang="es-AR" sz="1900" dirty="0" err="1" smtClean="0"/>
              <a:t>Prebisch</a:t>
            </a:r>
            <a:r>
              <a:rPr lang="es-AR" sz="1900" dirty="0" smtClean="0"/>
              <a:t> Plan”. </a:t>
            </a:r>
          </a:p>
          <a:p>
            <a:pPr marL="914400" lvl="1" indent="-514350">
              <a:buFont typeface="Calibri" pitchFamily="34" charset="0"/>
              <a:buChar char="‒"/>
            </a:pPr>
            <a:r>
              <a:rPr lang="es-AR" sz="1900" dirty="0" smtClean="0"/>
              <a:t>At </a:t>
            </a:r>
            <a:r>
              <a:rPr lang="es-AR" sz="1900" dirty="0" err="1" smtClean="0"/>
              <a:t>the</a:t>
            </a:r>
            <a:r>
              <a:rPr lang="es-AR" sz="1900" dirty="0" smtClean="0"/>
              <a:t> </a:t>
            </a:r>
            <a:r>
              <a:rPr lang="es-AR" sz="1900" dirty="0" err="1" smtClean="0"/>
              <a:t>very</a:t>
            </a:r>
            <a:r>
              <a:rPr lang="es-AR" sz="1900" dirty="0" smtClean="0"/>
              <a:t> </a:t>
            </a:r>
            <a:r>
              <a:rPr lang="es-AR" sz="1900" dirty="0" err="1" smtClean="0"/>
              <a:t>beginning</a:t>
            </a:r>
            <a:r>
              <a:rPr lang="es-AR" sz="1900" dirty="0" smtClean="0"/>
              <a:t> of </a:t>
            </a:r>
            <a:r>
              <a:rPr lang="es-AR" sz="1900" dirty="0" err="1" smtClean="0"/>
              <a:t>the</a:t>
            </a:r>
            <a:r>
              <a:rPr lang="es-AR" sz="1900" dirty="0" smtClean="0"/>
              <a:t> </a:t>
            </a:r>
            <a:r>
              <a:rPr lang="es-AR" sz="1900" dirty="0" err="1" smtClean="0"/>
              <a:t>period</a:t>
            </a:r>
            <a:r>
              <a:rPr lang="es-AR" sz="1900" dirty="0" smtClean="0"/>
              <a:t> </a:t>
            </a:r>
            <a:r>
              <a:rPr lang="es-AR" sz="1900" dirty="0" err="1" smtClean="0"/>
              <a:t>pricing</a:t>
            </a:r>
            <a:r>
              <a:rPr lang="es-AR" sz="1900" dirty="0" smtClean="0"/>
              <a:t> </a:t>
            </a:r>
            <a:r>
              <a:rPr lang="es-AR" sz="1900" dirty="0" err="1" smtClean="0"/>
              <a:t>policy</a:t>
            </a:r>
            <a:r>
              <a:rPr lang="es-AR" sz="1900" dirty="0" smtClean="0"/>
              <a:t> </a:t>
            </a:r>
            <a:r>
              <a:rPr lang="es-AR" sz="1900" dirty="0" err="1" smtClean="0"/>
              <a:t>is</a:t>
            </a:r>
            <a:r>
              <a:rPr lang="es-AR" sz="1900" dirty="0" smtClean="0"/>
              <a:t> </a:t>
            </a:r>
            <a:r>
              <a:rPr lang="es-AR" sz="1900" dirty="0" err="1" smtClean="0"/>
              <a:t>changed</a:t>
            </a:r>
            <a:r>
              <a:rPr lang="es-AR" sz="1900" dirty="0" smtClean="0"/>
              <a:t>, </a:t>
            </a:r>
            <a:r>
              <a:rPr lang="es-AR" sz="1900" dirty="0" err="1" smtClean="0"/>
              <a:t>returning</a:t>
            </a:r>
            <a:r>
              <a:rPr lang="es-AR" sz="1900" dirty="0" smtClean="0"/>
              <a:t> </a:t>
            </a:r>
            <a:r>
              <a:rPr lang="es-AR" sz="1900" dirty="0" err="1" smtClean="0"/>
              <a:t>to</a:t>
            </a:r>
            <a:r>
              <a:rPr lang="es-AR" sz="1900" dirty="0" smtClean="0"/>
              <a:t> </a:t>
            </a:r>
            <a:r>
              <a:rPr lang="es-AR" sz="1900" dirty="0" err="1" smtClean="0"/>
              <a:t>markets</a:t>
            </a:r>
            <a:r>
              <a:rPr lang="es-AR" sz="1900" dirty="0" smtClean="0"/>
              <a:t>, </a:t>
            </a:r>
            <a:r>
              <a:rPr lang="es-AR" sz="1900" dirty="0" err="1" smtClean="0"/>
              <a:t>but</a:t>
            </a:r>
            <a:r>
              <a:rPr lang="es-AR" sz="1900" dirty="0" smtClean="0"/>
              <a:t> </a:t>
            </a:r>
            <a:r>
              <a:rPr lang="es-AR" sz="1900" dirty="0" err="1" smtClean="0"/>
              <a:t>introducing</a:t>
            </a:r>
            <a:r>
              <a:rPr lang="es-AR" sz="1900" dirty="0" smtClean="0"/>
              <a:t> a new </a:t>
            </a:r>
            <a:r>
              <a:rPr lang="es-AR" sz="1900" dirty="0" err="1" smtClean="0"/>
              <a:t>instrument</a:t>
            </a:r>
            <a:r>
              <a:rPr lang="es-AR" sz="1900" dirty="0" smtClean="0"/>
              <a:t>: a </a:t>
            </a:r>
            <a:r>
              <a:rPr lang="es-AR" sz="1900" dirty="0" err="1" smtClean="0"/>
              <a:t>tax</a:t>
            </a:r>
            <a:r>
              <a:rPr lang="es-AR" sz="1900" dirty="0" smtClean="0"/>
              <a:t> </a:t>
            </a:r>
            <a:r>
              <a:rPr lang="es-AR" sz="1900" dirty="0" err="1" smtClean="0"/>
              <a:t>on</a:t>
            </a:r>
            <a:r>
              <a:rPr lang="es-AR" sz="1900" dirty="0" smtClean="0"/>
              <a:t> </a:t>
            </a:r>
            <a:r>
              <a:rPr lang="es-AR" sz="1900" dirty="0" err="1" smtClean="0"/>
              <a:t>exports</a:t>
            </a:r>
            <a:r>
              <a:rPr lang="es-AR" sz="1900" dirty="0" smtClean="0"/>
              <a:t> </a:t>
            </a:r>
            <a:r>
              <a:rPr lang="es-AR" sz="1900" dirty="0" err="1" smtClean="0"/>
              <a:t>on</a:t>
            </a:r>
            <a:r>
              <a:rPr lang="es-AR" sz="1900" dirty="0" smtClean="0"/>
              <a:t> </a:t>
            </a:r>
            <a:r>
              <a:rPr lang="es-AR" sz="1900" dirty="0" err="1" smtClean="0"/>
              <a:t>major</a:t>
            </a:r>
            <a:r>
              <a:rPr lang="es-AR" sz="1900" dirty="0" smtClean="0"/>
              <a:t> </a:t>
            </a:r>
            <a:r>
              <a:rPr lang="es-AR" sz="1900" dirty="0" err="1" smtClean="0"/>
              <a:t>agricultural</a:t>
            </a:r>
            <a:r>
              <a:rPr lang="es-AR" sz="1900" dirty="0" smtClean="0"/>
              <a:t> </a:t>
            </a:r>
            <a:r>
              <a:rPr lang="es-AR" sz="1900" dirty="0" err="1" smtClean="0"/>
              <a:t>products</a:t>
            </a:r>
            <a:r>
              <a:rPr lang="es-AR" sz="1900" dirty="0" smtClean="0"/>
              <a:t> (</a:t>
            </a:r>
            <a:r>
              <a:rPr lang="es-AR" sz="1900" dirty="0" err="1" smtClean="0"/>
              <a:t>Decree</a:t>
            </a:r>
            <a:r>
              <a:rPr lang="es-AR" sz="1900" dirty="0" smtClean="0"/>
              <a:t> 2002, </a:t>
            </a:r>
            <a:r>
              <a:rPr lang="es-AR" sz="1900" dirty="0" err="1" smtClean="0"/>
              <a:t>October</a:t>
            </a:r>
            <a:r>
              <a:rPr lang="es-AR" sz="1900" dirty="0" smtClean="0"/>
              <a:t> 27, 1955), </a:t>
            </a:r>
            <a:r>
              <a:rPr lang="es-AR" sz="1900" dirty="0" err="1" smtClean="0"/>
              <a:t>known</a:t>
            </a:r>
            <a:r>
              <a:rPr lang="es-AR" sz="1900" dirty="0" smtClean="0"/>
              <a:t> as “</a:t>
            </a:r>
            <a:r>
              <a:rPr lang="es-AR" sz="1900" dirty="0" err="1" smtClean="0"/>
              <a:t>retentions</a:t>
            </a:r>
            <a:r>
              <a:rPr lang="es-AR" sz="1900" dirty="0" smtClean="0"/>
              <a:t>”.</a:t>
            </a:r>
          </a:p>
          <a:p>
            <a:pPr marL="914400" lvl="1" indent="-514350">
              <a:buFont typeface="Calibri" pitchFamily="34" charset="0"/>
              <a:buChar char="‒"/>
            </a:pPr>
            <a:r>
              <a:rPr lang="es-AR" sz="1900" dirty="0" err="1" smtClean="0"/>
              <a:t>From</a:t>
            </a:r>
            <a:r>
              <a:rPr lang="es-AR" sz="1900" dirty="0" smtClean="0"/>
              <a:t> </a:t>
            </a:r>
            <a:r>
              <a:rPr lang="es-AR" sz="1900" dirty="0" err="1" smtClean="0"/>
              <a:t>here</a:t>
            </a:r>
            <a:r>
              <a:rPr lang="es-AR" sz="1900" dirty="0" smtClean="0"/>
              <a:t>, </a:t>
            </a:r>
            <a:r>
              <a:rPr lang="es-AR" sz="1900" dirty="0" err="1" smtClean="0"/>
              <a:t>retentions</a:t>
            </a:r>
            <a:r>
              <a:rPr lang="es-AR" sz="1900" dirty="0" smtClean="0"/>
              <a:t> </a:t>
            </a:r>
            <a:r>
              <a:rPr lang="es-AR" sz="1900" dirty="0" err="1" smtClean="0"/>
              <a:t>were</a:t>
            </a:r>
            <a:r>
              <a:rPr lang="es-AR" sz="1900" dirty="0" smtClean="0"/>
              <a:t> </a:t>
            </a:r>
            <a:r>
              <a:rPr lang="es-AR" sz="1900" dirty="0" err="1" smtClean="0"/>
              <a:t>applied</a:t>
            </a:r>
            <a:r>
              <a:rPr lang="es-AR" sz="1900" dirty="0" smtClean="0"/>
              <a:t> in </a:t>
            </a:r>
            <a:r>
              <a:rPr lang="es-AR" sz="1900" dirty="0" err="1" smtClean="0"/>
              <a:t>conjunction</a:t>
            </a:r>
            <a:r>
              <a:rPr lang="es-AR" sz="1900" dirty="0" smtClean="0"/>
              <a:t> </a:t>
            </a:r>
            <a:r>
              <a:rPr lang="es-AR" sz="1900" dirty="0" err="1" smtClean="0"/>
              <a:t>with</a:t>
            </a:r>
            <a:r>
              <a:rPr lang="es-AR" sz="1900" dirty="0" smtClean="0"/>
              <a:t> </a:t>
            </a:r>
            <a:r>
              <a:rPr lang="es-AR" sz="1900" dirty="0" err="1" smtClean="0"/>
              <a:t>each</a:t>
            </a:r>
            <a:r>
              <a:rPr lang="es-AR" sz="1900" dirty="0" smtClean="0"/>
              <a:t> </a:t>
            </a:r>
            <a:r>
              <a:rPr lang="es-AR" sz="1900" dirty="0" err="1" smtClean="0"/>
              <a:t>significant</a:t>
            </a:r>
            <a:r>
              <a:rPr lang="es-AR" sz="1900" dirty="0" smtClean="0"/>
              <a:t> </a:t>
            </a:r>
            <a:r>
              <a:rPr lang="es-AR" sz="1900" dirty="0" err="1" smtClean="0"/>
              <a:t>devaluation</a:t>
            </a:r>
            <a:r>
              <a:rPr lang="es-AR" sz="1900" dirty="0" smtClean="0"/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LcPeriod" startAt="4"/>
            </a:pPr>
            <a:r>
              <a:rPr lang="es-AR" sz="2000" b="1" dirty="0" err="1" smtClean="0"/>
              <a:t>Fourth</a:t>
            </a:r>
            <a:r>
              <a:rPr lang="es-AR" sz="2000" b="1" dirty="0" smtClean="0"/>
              <a:t> </a:t>
            </a:r>
            <a:r>
              <a:rPr lang="es-AR" sz="2000" b="1" dirty="0" err="1" smtClean="0"/>
              <a:t>Period</a:t>
            </a:r>
            <a:r>
              <a:rPr lang="es-AR" sz="2000" b="1" dirty="0" smtClean="0"/>
              <a:t> (1990-2001):</a:t>
            </a:r>
          </a:p>
          <a:p>
            <a:pPr marL="914400" lvl="1" indent="-514350">
              <a:buFont typeface="Calibri" pitchFamily="34" charset="0"/>
              <a:buChar char="‒"/>
            </a:pPr>
            <a:r>
              <a:rPr lang="es-AR" sz="2000" dirty="0" err="1" smtClean="0"/>
              <a:t>Economically</a:t>
            </a:r>
            <a:r>
              <a:rPr lang="es-AR" sz="2000" dirty="0" smtClean="0"/>
              <a:t>, </a:t>
            </a:r>
            <a:r>
              <a:rPr lang="es-AR" sz="2000" dirty="0" err="1" smtClean="0"/>
              <a:t>the</a:t>
            </a:r>
            <a:r>
              <a:rPr lang="es-AR" sz="2000" dirty="0" smtClean="0"/>
              <a:t> </a:t>
            </a:r>
            <a:r>
              <a:rPr lang="es-AR" sz="2000" dirty="0" err="1" smtClean="0"/>
              <a:t>period</a:t>
            </a:r>
            <a:r>
              <a:rPr lang="es-AR" sz="2000" dirty="0" smtClean="0"/>
              <a:t> </a:t>
            </a:r>
            <a:r>
              <a:rPr lang="es-AR" sz="2000" dirty="0" err="1" smtClean="0"/>
              <a:t>is</a:t>
            </a:r>
            <a:r>
              <a:rPr lang="es-AR" sz="2000" dirty="0" smtClean="0"/>
              <a:t> </a:t>
            </a:r>
            <a:r>
              <a:rPr lang="es-AR" sz="2000" dirty="0" err="1" smtClean="0"/>
              <a:t>marked</a:t>
            </a:r>
            <a:r>
              <a:rPr lang="es-AR" sz="2000" dirty="0" smtClean="0"/>
              <a:t> </a:t>
            </a:r>
            <a:r>
              <a:rPr lang="es-AR" sz="2000" dirty="0" err="1" smtClean="0"/>
              <a:t>by</a:t>
            </a:r>
            <a:r>
              <a:rPr lang="es-AR" sz="2000" dirty="0" smtClean="0"/>
              <a:t> </a:t>
            </a:r>
            <a:r>
              <a:rPr lang="es-AR" sz="2000" dirty="0" err="1" smtClean="0"/>
              <a:t>the</a:t>
            </a:r>
            <a:r>
              <a:rPr lang="es-AR" sz="2000" dirty="0" smtClean="0"/>
              <a:t> so-</a:t>
            </a:r>
            <a:r>
              <a:rPr lang="es-AR" sz="2000" dirty="0" err="1" smtClean="0"/>
              <a:t>called</a:t>
            </a:r>
            <a:r>
              <a:rPr lang="es-AR" sz="2000" dirty="0" smtClean="0"/>
              <a:t> “</a:t>
            </a:r>
            <a:r>
              <a:rPr lang="es-AR" sz="2000" dirty="0" err="1" smtClean="0"/>
              <a:t>Convertibility</a:t>
            </a:r>
            <a:r>
              <a:rPr lang="es-AR" sz="2000" dirty="0" smtClean="0"/>
              <a:t> Plan”</a:t>
            </a:r>
            <a:r>
              <a:rPr lang="en-US" sz="2000" dirty="0" smtClean="0"/>
              <a:t> </a:t>
            </a:r>
          </a:p>
          <a:p>
            <a:pPr marL="1314450" lvl="2" indent="-514350">
              <a:buFont typeface="Wingdings" pitchFamily="2" charset="2"/>
              <a:buChar char="Ø"/>
            </a:pPr>
            <a:r>
              <a:rPr lang="en-US" sz="1600" dirty="0" smtClean="0"/>
              <a:t>open economy, </a:t>
            </a:r>
          </a:p>
          <a:p>
            <a:pPr marL="1314450" lvl="2" indent="-514350">
              <a:buFont typeface="Wingdings" pitchFamily="2" charset="2"/>
              <a:buChar char="Ø"/>
            </a:pPr>
            <a:r>
              <a:rPr lang="en-US" sz="1600" dirty="0" smtClean="0"/>
              <a:t>convertibility of the currency at a fixed exchange rate, </a:t>
            </a:r>
          </a:p>
          <a:p>
            <a:pPr marL="1314450" lvl="2" indent="-514350">
              <a:buFont typeface="Wingdings" pitchFamily="2" charset="2"/>
              <a:buChar char="Ø"/>
            </a:pPr>
            <a:r>
              <a:rPr lang="en-US" sz="1600" dirty="0" smtClean="0"/>
              <a:t>privatization of state enterprises, </a:t>
            </a:r>
          </a:p>
          <a:p>
            <a:pPr marL="1314450" lvl="2" indent="-514350">
              <a:buFont typeface="Wingdings" pitchFamily="2" charset="2"/>
              <a:buChar char="Ø"/>
            </a:pPr>
            <a:r>
              <a:rPr lang="en-US" sz="1600" dirty="0" smtClean="0"/>
              <a:t>low regulation of economic activity.</a:t>
            </a:r>
          </a:p>
          <a:p>
            <a:pPr marL="914400" lvl="1" indent="-514350">
              <a:buFont typeface="Calibri" pitchFamily="34" charset="0"/>
              <a:buChar char="‒"/>
            </a:pPr>
            <a:r>
              <a:rPr lang="es-AR" sz="2000" dirty="0" err="1" smtClean="0"/>
              <a:t>Retentions</a:t>
            </a:r>
            <a:r>
              <a:rPr lang="es-AR" sz="2000" dirty="0" smtClean="0"/>
              <a:t> </a:t>
            </a:r>
            <a:r>
              <a:rPr lang="es-AR" sz="2000" dirty="0" err="1" smtClean="0"/>
              <a:t>were</a:t>
            </a:r>
            <a:r>
              <a:rPr lang="es-AR" sz="2000" dirty="0" smtClean="0"/>
              <a:t> </a:t>
            </a:r>
            <a:r>
              <a:rPr lang="es-AR" sz="2000" dirty="0" err="1" smtClean="0"/>
              <a:t>also</a:t>
            </a:r>
            <a:r>
              <a:rPr lang="es-AR" sz="2000" dirty="0" smtClean="0"/>
              <a:t> </a:t>
            </a:r>
            <a:r>
              <a:rPr lang="es-AR" sz="2000" dirty="0" err="1" smtClean="0"/>
              <a:t>eliminated</a:t>
            </a:r>
            <a:r>
              <a:rPr lang="es-AR" sz="2000" dirty="0" smtClean="0"/>
              <a:t>. </a:t>
            </a:r>
          </a:p>
          <a:p>
            <a:pPr marL="514350" indent="-514350">
              <a:buFont typeface="+mj-lt"/>
              <a:buAutoNum type="alphaLcPeriod" startAt="5"/>
            </a:pPr>
            <a:r>
              <a:rPr lang="es-AR" sz="2000" b="1" dirty="0" err="1" smtClean="0"/>
              <a:t>Fifth</a:t>
            </a:r>
            <a:r>
              <a:rPr lang="es-AR" sz="2000" b="1" dirty="0" smtClean="0"/>
              <a:t> </a:t>
            </a:r>
            <a:r>
              <a:rPr lang="es-AR" sz="2000" b="1" dirty="0" err="1" smtClean="0"/>
              <a:t>Period</a:t>
            </a:r>
            <a:r>
              <a:rPr lang="es-AR" sz="2000" b="1" dirty="0" smtClean="0"/>
              <a:t> (2002-2015):</a:t>
            </a:r>
          </a:p>
          <a:p>
            <a:pPr marL="914400" lvl="1" indent="-514350">
              <a:buFont typeface="Calibri" pitchFamily="34" charset="0"/>
              <a:buChar char="‒"/>
            </a:pPr>
            <a:r>
              <a:rPr lang="es-AR" sz="2000" dirty="0" err="1" smtClean="0"/>
              <a:t>President</a:t>
            </a:r>
            <a:r>
              <a:rPr lang="es-AR" sz="2000" dirty="0" smtClean="0"/>
              <a:t> de la </a:t>
            </a:r>
            <a:r>
              <a:rPr lang="es-AR" sz="2000" dirty="0" err="1" smtClean="0"/>
              <a:t>Rua</a:t>
            </a:r>
            <a:r>
              <a:rPr lang="es-AR" sz="2000" dirty="0" smtClean="0"/>
              <a:t> </a:t>
            </a:r>
            <a:r>
              <a:rPr lang="es-AR" sz="2000" dirty="0" err="1" smtClean="0"/>
              <a:t>resigned</a:t>
            </a:r>
            <a:r>
              <a:rPr lang="es-AR" sz="2000" dirty="0" smtClean="0"/>
              <a:t> in late </a:t>
            </a:r>
            <a:r>
              <a:rPr lang="es-AR" sz="2000" dirty="0" err="1" smtClean="0"/>
              <a:t>December</a:t>
            </a:r>
            <a:r>
              <a:rPr lang="es-AR" sz="2000" dirty="0" smtClean="0"/>
              <a:t> 2001 </a:t>
            </a:r>
            <a:r>
              <a:rPr lang="es-AR" sz="2000" dirty="0" err="1" smtClean="0"/>
              <a:t>due</a:t>
            </a:r>
            <a:r>
              <a:rPr lang="es-AR" sz="2000" dirty="0" smtClean="0"/>
              <a:t> </a:t>
            </a:r>
            <a:r>
              <a:rPr lang="es-AR" sz="2000" dirty="0" err="1" smtClean="0"/>
              <a:t>to</a:t>
            </a:r>
            <a:r>
              <a:rPr lang="es-AR" sz="2000" dirty="0" smtClean="0"/>
              <a:t> </a:t>
            </a:r>
            <a:r>
              <a:rPr lang="es-AR" sz="2000" dirty="0" err="1" smtClean="0"/>
              <a:t>lack</a:t>
            </a:r>
            <a:r>
              <a:rPr lang="es-AR" sz="2000" dirty="0" smtClean="0"/>
              <a:t> of </a:t>
            </a:r>
            <a:r>
              <a:rPr lang="es-AR" sz="2000" dirty="0" err="1" smtClean="0"/>
              <a:t>political</a:t>
            </a:r>
            <a:r>
              <a:rPr lang="es-AR" sz="2000" dirty="0" smtClean="0"/>
              <a:t> </a:t>
            </a:r>
            <a:r>
              <a:rPr lang="es-AR" sz="2000" dirty="0" err="1" smtClean="0"/>
              <a:t>support</a:t>
            </a:r>
            <a:r>
              <a:rPr lang="es-AR" sz="2000" dirty="0" smtClean="0"/>
              <a:t> . 2003 </a:t>
            </a:r>
            <a:r>
              <a:rPr lang="es-AR" sz="2000" dirty="0" err="1" smtClean="0"/>
              <a:t>took</a:t>
            </a:r>
            <a:r>
              <a:rPr lang="es-AR" sz="2000" dirty="0" smtClean="0"/>
              <a:t> </a:t>
            </a:r>
            <a:r>
              <a:rPr lang="es-AR" sz="2000" dirty="0" err="1" smtClean="0"/>
              <a:t>over</a:t>
            </a:r>
            <a:r>
              <a:rPr lang="es-AR" sz="2000" dirty="0" smtClean="0"/>
              <a:t> as </a:t>
            </a:r>
            <a:r>
              <a:rPr lang="es-AR" sz="2000" dirty="0" err="1" smtClean="0"/>
              <a:t>president</a:t>
            </a:r>
            <a:r>
              <a:rPr lang="es-AR" sz="2000" dirty="0" smtClean="0"/>
              <a:t> </a:t>
            </a:r>
            <a:r>
              <a:rPr lang="es-AR" sz="2000" dirty="0" err="1" smtClean="0"/>
              <a:t>Nestor</a:t>
            </a:r>
            <a:r>
              <a:rPr lang="es-AR" sz="2000" dirty="0" smtClean="0"/>
              <a:t> Kirchner.</a:t>
            </a:r>
          </a:p>
          <a:p>
            <a:pPr marL="914400" lvl="1" indent="-514350">
              <a:buFont typeface="Calibri" pitchFamily="34" charset="0"/>
              <a:buChar char="‒"/>
            </a:pPr>
            <a:r>
              <a:rPr lang="es-AR" sz="2000" dirty="0" err="1" smtClean="0"/>
              <a:t>forced</a:t>
            </a:r>
            <a:r>
              <a:rPr lang="es-AR" sz="2000" dirty="0" smtClean="0"/>
              <a:t> </a:t>
            </a:r>
            <a:r>
              <a:rPr lang="es-AR" sz="2000" dirty="0" err="1" smtClean="0"/>
              <a:t>the</a:t>
            </a:r>
            <a:r>
              <a:rPr lang="es-AR" sz="2000" dirty="0" smtClean="0"/>
              <a:t> </a:t>
            </a:r>
            <a:r>
              <a:rPr lang="es-AR" sz="2000" dirty="0" err="1" smtClean="0"/>
              <a:t>resignation</a:t>
            </a:r>
            <a:r>
              <a:rPr lang="es-AR" sz="2000" dirty="0" smtClean="0"/>
              <a:t> of </a:t>
            </a:r>
            <a:r>
              <a:rPr lang="es-AR" sz="2000" dirty="0" err="1" smtClean="0"/>
              <a:t>the</a:t>
            </a:r>
            <a:r>
              <a:rPr lang="es-AR" sz="2000" dirty="0" smtClean="0"/>
              <a:t> </a:t>
            </a:r>
            <a:r>
              <a:rPr lang="es-AR" sz="2000" dirty="0" err="1" smtClean="0"/>
              <a:t>judges</a:t>
            </a:r>
            <a:r>
              <a:rPr lang="es-AR" sz="2000" dirty="0" smtClean="0"/>
              <a:t> of </a:t>
            </a:r>
            <a:r>
              <a:rPr lang="es-AR" sz="2000" dirty="0" err="1" smtClean="0"/>
              <a:t>the</a:t>
            </a:r>
            <a:r>
              <a:rPr lang="es-AR" sz="2000" dirty="0" smtClean="0"/>
              <a:t> </a:t>
            </a:r>
            <a:r>
              <a:rPr lang="es-AR" sz="2000" dirty="0" err="1" smtClean="0"/>
              <a:t>Supreme</a:t>
            </a:r>
            <a:r>
              <a:rPr lang="es-AR" sz="2000" dirty="0" smtClean="0"/>
              <a:t> </a:t>
            </a:r>
            <a:r>
              <a:rPr lang="es-AR" sz="2000" dirty="0" err="1" smtClean="0"/>
              <a:t>Court</a:t>
            </a:r>
            <a:r>
              <a:rPr lang="es-AR" sz="2000" dirty="0" smtClean="0"/>
              <a:t> Menem </a:t>
            </a:r>
            <a:r>
              <a:rPr lang="es-AR" sz="2000" dirty="0" err="1" smtClean="0"/>
              <a:t>addicts</a:t>
            </a:r>
            <a:r>
              <a:rPr lang="es-AR" sz="2000" dirty="0" smtClean="0"/>
              <a:t>, </a:t>
            </a:r>
            <a:r>
              <a:rPr lang="es-AR" sz="2000" dirty="0" err="1" smtClean="0"/>
              <a:t>appointing</a:t>
            </a:r>
            <a:r>
              <a:rPr lang="es-AR" sz="2000" dirty="0" smtClean="0"/>
              <a:t> new </a:t>
            </a:r>
            <a:r>
              <a:rPr lang="es-AR" sz="2000" dirty="0" err="1" smtClean="0"/>
              <a:t>judges</a:t>
            </a:r>
            <a:r>
              <a:rPr lang="es-AR" sz="2000" dirty="0" smtClean="0"/>
              <a:t>.</a:t>
            </a:r>
          </a:p>
          <a:p>
            <a:pPr marL="914400" lvl="1" indent="-514350">
              <a:buFont typeface="Calibri" pitchFamily="34" charset="0"/>
              <a:buChar char="‒"/>
            </a:pPr>
            <a:r>
              <a:rPr lang="es-AR" sz="2000" dirty="0" err="1" smtClean="0"/>
              <a:t>Economically</a:t>
            </a:r>
            <a:r>
              <a:rPr lang="es-AR" sz="2000" dirty="0" smtClean="0"/>
              <a:t>, </a:t>
            </a:r>
            <a:r>
              <a:rPr lang="es-AR" sz="2000" dirty="0" err="1" smtClean="0"/>
              <a:t>the</a:t>
            </a:r>
            <a:r>
              <a:rPr lang="es-AR" sz="2000" dirty="0" smtClean="0"/>
              <a:t> </a:t>
            </a:r>
            <a:r>
              <a:rPr lang="es-AR" sz="2000" dirty="0" err="1" smtClean="0"/>
              <a:t>period</a:t>
            </a:r>
            <a:r>
              <a:rPr lang="es-AR" sz="2000" dirty="0" smtClean="0"/>
              <a:t> </a:t>
            </a:r>
            <a:r>
              <a:rPr lang="es-AR" sz="2000" dirty="0" err="1" smtClean="0"/>
              <a:t>is</a:t>
            </a:r>
            <a:r>
              <a:rPr lang="es-AR" sz="2000" dirty="0" smtClean="0"/>
              <a:t> </a:t>
            </a:r>
            <a:r>
              <a:rPr lang="es-AR" sz="2000" dirty="0" err="1" smtClean="0"/>
              <a:t>characterized</a:t>
            </a:r>
            <a:r>
              <a:rPr lang="es-AR" sz="2000" dirty="0" smtClean="0"/>
              <a:t> </a:t>
            </a:r>
            <a:r>
              <a:rPr lang="es-AR" sz="2000" dirty="0" err="1" smtClean="0"/>
              <a:t>by</a:t>
            </a:r>
            <a:r>
              <a:rPr lang="es-AR" sz="2000" dirty="0" smtClean="0"/>
              <a:t> </a:t>
            </a:r>
            <a:r>
              <a:rPr lang="es-AR" sz="2000" dirty="0" err="1" smtClean="0"/>
              <a:t>market</a:t>
            </a:r>
            <a:r>
              <a:rPr lang="es-AR" sz="2000" dirty="0" smtClean="0"/>
              <a:t> </a:t>
            </a:r>
            <a:r>
              <a:rPr lang="es-AR" sz="2000" dirty="0" err="1" smtClean="0"/>
              <a:t>intervention</a:t>
            </a:r>
            <a:r>
              <a:rPr lang="es-AR" sz="2000" dirty="0" smtClean="0"/>
              <a:t>, </a:t>
            </a:r>
            <a:r>
              <a:rPr lang="en-GB" sz="2000" dirty="0" smtClean="0"/>
              <a:t>failure to </a:t>
            </a:r>
            <a:r>
              <a:rPr lang="en-GB" sz="2000" smtClean="0"/>
              <a:t>update tariffs</a:t>
            </a:r>
            <a:r>
              <a:rPr lang="es-AR" sz="2000" smtClean="0"/>
              <a:t>.</a:t>
            </a:r>
            <a:endParaRPr lang="es-AR" sz="2000" dirty="0" smtClean="0"/>
          </a:p>
          <a:p>
            <a:pPr marL="914400" lvl="1" indent="-514350">
              <a:buFont typeface="Calibri" pitchFamily="34" charset="0"/>
              <a:buChar char="‒"/>
            </a:pPr>
            <a:r>
              <a:rPr lang="es-AR" sz="2000" dirty="0" err="1" smtClean="0"/>
              <a:t>Retentions</a:t>
            </a:r>
            <a:r>
              <a:rPr lang="es-AR" sz="2000" dirty="0" smtClean="0"/>
              <a:t> </a:t>
            </a:r>
            <a:r>
              <a:rPr lang="es-AR" sz="2000" dirty="0" err="1" smtClean="0"/>
              <a:t>were</a:t>
            </a:r>
            <a:r>
              <a:rPr lang="es-AR" sz="2000" dirty="0" smtClean="0"/>
              <a:t> </a:t>
            </a:r>
            <a:r>
              <a:rPr lang="es-AR" sz="2000" dirty="0" err="1" smtClean="0"/>
              <a:t>increased</a:t>
            </a:r>
            <a:endParaRPr lang="es-AR" sz="2000" dirty="0" smtClean="0"/>
          </a:p>
          <a:p>
            <a:pPr marL="914400" lvl="1" indent="-514350">
              <a:buFont typeface="Calibri" pitchFamily="34" charset="0"/>
              <a:buChar char="‒"/>
            </a:pPr>
            <a:endParaRPr lang="en-US" sz="2400" dirty="0" smtClean="0">
              <a:solidFill>
                <a:prstClr val="black"/>
              </a:solidFill>
            </a:endParaRPr>
          </a:p>
          <a:p>
            <a:pPr marL="914400" lvl="1" indent="-514350">
              <a:buFont typeface="Wingdings" pitchFamily="2" charset="2"/>
              <a:buChar char="Ø"/>
            </a:pPr>
            <a:endParaRPr lang="es-AR" sz="2000" b="1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14282" y="1643050"/>
          <a:ext cx="8572561" cy="3368641"/>
        </p:xfrm>
        <a:graphic>
          <a:graphicData uri="http://schemas.openxmlformats.org/drawingml/2006/table">
            <a:tbl>
              <a:tblPr/>
              <a:tblGrid>
                <a:gridCol w="591534"/>
                <a:gridCol w="443650"/>
                <a:gridCol w="443650"/>
                <a:gridCol w="443131"/>
                <a:gridCol w="431196"/>
                <a:gridCol w="411998"/>
                <a:gridCol w="401100"/>
                <a:gridCol w="421339"/>
                <a:gridCol w="429120"/>
                <a:gridCol w="444688"/>
                <a:gridCol w="444688"/>
                <a:gridCol w="442613"/>
                <a:gridCol w="458697"/>
                <a:gridCol w="458697"/>
                <a:gridCol w="443650"/>
                <a:gridCol w="443650"/>
                <a:gridCol w="487755"/>
                <a:gridCol w="487755"/>
                <a:gridCol w="443650"/>
              </a:tblGrid>
              <a:tr h="365183">
                <a:tc gridSpan="1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solidFill>
                            <a:srgbClr val="21212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Table 1</a:t>
                      </a:r>
                      <a:r>
                        <a:rPr lang="en-US" sz="1600" u="sng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: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AR" sz="1600" dirty="0" err="1">
                          <a:solidFill>
                            <a:srgbClr val="21212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Average</a:t>
                      </a:r>
                      <a:r>
                        <a:rPr lang="es-AR" sz="1600" dirty="0">
                          <a:solidFill>
                            <a:srgbClr val="21212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AR" sz="1600" dirty="0" err="1">
                          <a:solidFill>
                            <a:srgbClr val="21212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Rates</a:t>
                      </a:r>
                      <a:r>
                        <a:rPr lang="es-AR" sz="1600" dirty="0">
                          <a:solidFill>
                            <a:srgbClr val="21212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of Nominal </a:t>
                      </a:r>
                      <a:r>
                        <a:rPr lang="es-AR" sz="1600" dirty="0" err="1">
                          <a:solidFill>
                            <a:srgbClr val="21212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Direct</a:t>
                      </a:r>
                      <a:r>
                        <a:rPr lang="es-AR" sz="1600" dirty="0">
                          <a:solidFill>
                            <a:srgbClr val="21212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AR" sz="1600" dirty="0" err="1">
                          <a:solidFill>
                            <a:srgbClr val="21212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Protection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TPND, indirect (TPNI), total (TPNT) </a:t>
                      </a:r>
                      <a:endParaRPr lang="es-AR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  <a:tr h="36518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Period</a:t>
                      </a:r>
                      <a:endParaRPr lang="es-AR" sz="1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Wheat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Corn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Soy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000" b="1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Sunflower</a:t>
                      </a:r>
                      <a:endParaRPr lang="es-AR" sz="1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Livestock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Linen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  <a:tr h="365183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TPND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TPNI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TPNT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TPND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TPNI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TPNT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TPND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TPNI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TPNT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TPND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TPNI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TPNT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TPND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TPNI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TPNT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TPND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TPNI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TPNT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1930-1945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7,28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-29,05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-22,98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-5,14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-27,55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-30,65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15,43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-26,82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-14,87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-5,59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-26,96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-28,83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1946-1955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-12,21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-47,02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-50,96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0,76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-47,86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-50,96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56,73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-44,61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-14,76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1956-1989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-22,31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-21,88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-42,55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-18,56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-22,15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-38,07</a:t>
                      </a:r>
                      <a:endParaRPr lang="es-AR" sz="1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-20,69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-31,01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-44,22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-25,31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-30,96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-48,78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-23,87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-21,87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-36,88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1990-2001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-4,08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-3,92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-5,50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-11,50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-0,17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51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 b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2002-2015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-31,06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-27,43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-32,81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-31,75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-1,91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na</a:t>
                      </a:r>
                      <a:endParaRPr lang="es-AR" sz="10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7560">
                <a:tc gridSpan="19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000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Source</a:t>
                      </a:r>
                      <a:r>
                        <a:rPr lang="es-AR" sz="1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: </a:t>
                      </a:r>
                      <a:r>
                        <a:rPr lang="es-AR" sz="1000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Own</a:t>
                      </a:r>
                      <a:r>
                        <a:rPr lang="es-AR" sz="1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AR" sz="1000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calculations</a:t>
                      </a:r>
                      <a:r>
                        <a:rPr lang="es-AR" sz="1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AR" sz="1000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based</a:t>
                      </a:r>
                      <a:r>
                        <a:rPr lang="es-AR" sz="1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AR" sz="1000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on</a:t>
                      </a:r>
                      <a:r>
                        <a:rPr lang="es-AR" sz="1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Colomé, R. A., Darío </a:t>
                      </a:r>
                      <a:r>
                        <a:rPr lang="es-AR" sz="1000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Freitag</a:t>
                      </a:r>
                      <a:r>
                        <a:rPr lang="es-AR" sz="1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AR" sz="1000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ana</a:t>
                      </a:r>
                      <a:r>
                        <a:rPr lang="es-AR" sz="1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Germán Fusta (2010), </a:t>
                      </a:r>
                      <a:r>
                        <a:rPr lang="es-AR" sz="1000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period</a:t>
                      </a:r>
                      <a:r>
                        <a:rPr lang="es-AR" sz="1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1933-1959; Colomé, R. A., Darío </a:t>
                      </a:r>
                      <a:r>
                        <a:rPr lang="es-AR" sz="1000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Freitag</a:t>
                      </a:r>
                      <a:r>
                        <a:rPr lang="es-AR" sz="1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AR" sz="1000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ana</a:t>
                      </a:r>
                      <a:r>
                        <a:rPr lang="es-AR" sz="1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Germán Fusta (2012), </a:t>
                      </a:r>
                      <a:r>
                        <a:rPr lang="es-AR" sz="1000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period</a:t>
                      </a:r>
                      <a:r>
                        <a:rPr lang="es-AR" sz="1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2006-2011; Colomé, R. A., Darío </a:t>
                      </a:r>
                      <a:r>
                        <a:rPr lang="es-AR" sz="1000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Freitag</a:t>
                      </a:r>
                      <a:r>
                        <a:rPr lang="es-AR" sz="1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AR" sz="1000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ana</a:t>
                      </a:r>
                      <a:r>
                        <a:rPr lang="es-AR" sz="1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Germán Fusta 2012-2015 </a:t>
                      </a:r>
                      <a:r>
                        <a:rPr lang="es-AR" sz="1000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not</a:t>
                      </a:r>
                      <a:r>
                        <a:rPr lang="es-AR" sz="1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AR" sz="1000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published</a:t>
                      </a:r>
                      <a:r>
                        <a:rPr lang="es-AR" sz="1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; </a:t>
                      </a:r>
                      <a:r>
                        <a:rPr lang="es-AR" sz="1000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Sturzenegger</a:t>
                      </a:r>
                      <a:r>
                        <a:rPr lang="es-AR" sz="1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, A. </a:t>
                      </a:r>
                      <a:r>
                        <a:rPr lang="es-AR" sz="1000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ana</a:t>
                      </a:r>
                      <a:r>
                        <a:rPr lang="es-AR" sz="1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B. Martínez Mosquera (1986), </a:t>
                      </a:r>
                      <a:r>
                        <a:rPr lang="es-AR" sz="1000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period</a:t>
                      </a:r>
                      <a:r>
                        <a:rPr lang="es-AR" sz="1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1960-1985; </a:t>
                      </a:r>
                      <a:r>
                        <a:rPr lang="es-AR" sz="1000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Sturzenegger</a:t>
                      </a:r>
                      <a:r>
                        <a:rPr lang="es-AR" sz="1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, A. (2006), </a:t>
                      </a:r>
                      <a:r>
                        <a:rPr lang="es-AR" sz="1000" dirty="0" err="1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period</a:t>
                      </a:r>
                      <a:r>
                        <a:rPr lang="es-AR" sz="1000" dirty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1985-2005</a:t>
                      </a:r>
                      <a:endParaRPr lang="es-AR" sz="10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6718" marR="26718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642910" y="1643046"/>
          <a:ext cx="7858180" cy="3768473"/>
        </p:xfrm>
        <a:graphic>
          <a:graphicData uri="http://schemas.openxmlformats.org/drawingml/2006/table">
            <a:tbl>
              <a:tblPr/>
              <a:tblGrid>
                <a:gridCol w="2164252"/>
                <a:gridCol w="2164252"/>
                <a:gridCol w="1764838"/>
                <a:gridCol w="1764838"/>
              </a:tblGrid>
              <a:tr h="232793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latin typeface="+mj-lt"/>
                          <a:ea typeface="Times New Roman"/>
                          <a:cs typeface="Times New Roman"/>
                        </a:rPr>
                        <a:t>Table 2:</a:t>
                      </a:r>
                      <a:r>
                        <a:rPr lang="en-US" sz="1600" dirty="0">
                          <a:latin typeface="+mj-lt"/>
                          <a:ea typeface="Times New Roman"/>
                          <a:cs typeface="Times New Roman"/>
                        </a:rPr>
                        <a:t> GDP grow at 1993´prices</a:t>
                      </a:r>
                      <a:endParaRPr lang="es-AR" sz="16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  <a:tr h="23279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 dirty="0" err="1">
                          <a:latin typeface="+mj-lt"/>
                          <a:ea typeface="Times New Roman"/>
                          <a:cs typeface="Times New Roman"/>
                        </a:rPr>
                        <a:t>Period</a:t>
                      </a:r>
                      <a:endParaRPr lang="es-AR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>
                          <a:latin typeface="+mj-lt"/>
                          <a:ea typeface="Times New Roman"/>
                          <a:cs typeface="Times New Roman"/>
                        </a:rPr>
                        <a:t>Sub period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>
                          <a:latin typeface="+mj-lt"/>
                          <a:ea typeface="Times New Roman"/>
                          <a:cs typeface="Times New Roman"/>
                        </a:rPr>
                        <a:t>Rates of grow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  <a:tr h="232793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>
                          <a:latin typeface="+mj-lt"/>
                          <a:ea typeface="Times New Roman"/>
                          <a:cs typeface="Times New Roman"/>
                        </a:rPr>
                        <a:t>GDP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>
                          <a:latin typeface="+mj-lt"/>
                          <a:ea typeface="Times New Roman"/>
                          <a:cs typeface="Times New Roman"/>
                        </a:rPr>
                        <a:t>per cápita GDP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793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 dirty="0">
                          <a:latin typeface="+mj-lt"/>
                          <a:ea typeface="Times New Roman"/>
                          <a:cs typeface="Times New Roman"/>
                        </a:rPr>
                        <a:t>1853-1930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800">
                          <a:latin typeface="+mj-lt"/>
                          <a:ea typeface="Times New Roman"/>
                          <a:cs typeface="Times New Roman"/>
                        </a:rPr>
                        <a:t>1853-1879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800">
                          <a:latin typeface="+mj-lt"/>
                          <a:ea typeface="Times New Roman"/>
                          <a:cs typeface="Times New Roman"/>
                        </a:rPr>
                        <a:t>3,65%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800">
                          <a:latin typeface="+mj-lt"/>
                          <a:ea typeface="Times New Roman"/>
                          <a:cs typeface="Times New Roman"/>
                        </a:rPr>
                        <a:t>0,84%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793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800">
                          <a:latin typeface="+mj-lt"/>
                          <a:ea typeface="Times New Roman"/>
                          <a:cs typeface="Times New Roman"/>
                        </a:rPr>
                        <a:t>1980-1930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800">
                          <a:latin typeface="+mj-lt"/>
                          <a:ea typeface="Times New Roman"/>
                          <a:cs typeface="Times New Roman"/>
                        </a:rPr>
                        <a:t>5,13%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800">
                          <a:latin typeface="+mj-lt"/>
                          <a:ea typeface="Times New Roman"/>
                          <a:cs typeface="Times New Roman"/>
                        </a:rPr>
                        <a:t>1,94%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793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FFFFFF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Average</a:t>
                      </a:r>
                      <a:endParaRPr lang="es-AR" sz="18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FFFFFF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4,61%</a:t>
                      </a:r>
                      <a:endParaRPr lang="es-AR" sz="18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800">
                          <a:solidFill>
                            <a:srgbClr val="FFFFFF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1,56%</a:t>
                      </a:r>
                      <a:endParaRPr lang="es-AR" sz="180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32793"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AR" sz="1800" dirty="0">
                          <a:latin typeface="+mj-lt"/>
                          <a:ea typeface="Times New Roman"/>
                          <a:cs typeface="Times New Roman"/>
                        </a:rPr>
                        <a:t>1931-2013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800">
                          <a:latin typeface="+mj-lt"/>
                          <a:ea typeface="Times New Roman"/>
                          <a:cs typeface="Times New Roman"/>
                        </a:rPr>
                        <a:t>1931-1945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800">
                          <a:latin typeface="+mj-lt"/>
                          <a:ea typeface="Times New Roman"/>
                          <a:cs typeface="Times New Roman"/>
                        </a:rPr>
                        <a:t>2,18%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800">
                          <a:latin typeface="+mj-lt"/>
                          <a:ea typeface="Times New Roman"/>
                          <a:cs typeface="Times New Roman"/>
                        </a:rPr>
                        <a:t>0,50%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793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800">
                          <a:latin typeface="+mj-lt"/>
                          <a:ea typeface="Times New Roman"/>
                          <a:cs typeface="Times New Roman"/>
                        </a:rPr>
                        <a:t>1946-1955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800">
                          <a:latin typeface="+mj-lt"/>
                          <a:ea typeface="Times New Roman"/>
                          <a:cs typeface="Times New Roman"/>
                        </a:rPr>
                        <a:t>3,98%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800">
                          <a:latin typeface="+mj-lt"/>
                          <a:ea typeface="Times New Roman"/>
                          <a:cs typeface="Times New Roman"/>
                        </a:rPr>
                        <a:t>1,78%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793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800">
                          <a:latin typeface="+mj-lt"/>
                          <a:ea typeface="Times New Roman"/>
                          <a:cs typeface="Times New Roman"/>
                        </a:rPr>
                        <a:t>1956-1989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800">
                          <a:latin typeface="+mj-lt"/>
                          <a:ea typeface="Times New Roman"/>
                          <a:cs typeface="Times New Roman"/>
                        </a:rPr>
                        <a:t>2,16%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800">
                          <a:latin typeface="+mj-lt"/>
                          <a:ea typeface="Times New Roman"/>
                          <a:cs typeface="Times New Roman"/>
                        </a:rPr>
                        <a:t>0,61%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793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800">
                          <a:latin typeface="+mj-lt"/>
                          <a:ea typeface="Times New Roman"/>
                          <a:cs typeface="Times New Roman"/>
                        </a:rPr>
                        <a:t>1990-2001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800">
                          <a:latin typeface="+mj-lt"/>
                          <a:ea typeface="Times New Roman"/>
                          <a:cs typeface="Times New Roman"/>
                        </a:rPr>
                        <a:t>2,87%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800">
                          <a:latin typeface="+mj-lt"/>
                          <a:ea typeface="Times New Roman"/>
                          <a:cs typeface="Times New Roman"/>
                        </a:rPr>
                        <a:t>1,74%</a:t>
                      </a: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793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AR" sz="1800" dirty="0" err="1">
                          <a:solidFill>
                            <a:srgbClr val="FFFFFF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Average</a:t>
                      </a:r>
                      <a:endParaRPr lang="es-AR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800" dirty="0">
                          <a:solidFill>
                            <a:srgbClr val="FFFFFF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2,80%</a:t>
                      </a:r>
                      <a:endParaRPr lang="es-AR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s-AR" sz="1800" dirty="0">
                          <a:solidFill>
                            <a:srgbClr val="FFFFFF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1,16%</a:t>
                      </a:r>
                      <a:endParaRPr lang="es-AR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174595"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j-lt"/>
                          <a:ea typeface="Times New Roman"/>
                          <a:cs typeface="Times New Roman"/>
                        </a:rPr>
                        <a:t>Source: own calculations based on </a:t>
                      </a:r>
                      <a:r>
                        <a:rPr lang="en-US" sz="1800" dirty="0" err="1">
                          <a:latin typeface="+mj-lt"/>
                          <a:ea typeface="Times New Roman"/>
                          <a:cs typeface="Times New Roman"/>
                        </a:rPr>
                        <a:t>Ferreres</a:t>
                      </a:r>
                      <a:r>
                        <a:rPr lang="en-US" sz="1800" dirty="0">
                          <a:latin typeface="+mj-lt"/>
                          <a:ea typeface="Times New Roman"/>
                          <a:cs typeface="Times New Roman"/>
                        </a:rPr>
                        <a:t>, O. (2005) and INDEC.</a:t>
                      </a:r>
                      <a:endParaRPr lang="es-AR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  <a:tr h="246598">
                <a:tc gridSpan="4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+mj-lt"/>
                          <a:ea typeface="Times New Roman"/>
                          <a:cs typeface="Times New Roman"/>
                        </a:rPr>
                        <a:t>Note: the period 2002-2015 is not consign for lack of reliable data.</a:t>
                      </a:r>
                      <a:endParaRPr lang="es-AR" sz="18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  <a:tr h="232793">
                <a:tc gridSpan="4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b="1" dirty="0" smtClean="0"/>
              <a:t>IV. </a:t>
            </a:r>
            <a:r>
              <a:rPr lang="es-AR" b="1" dirty="0" err="1" smtClean="0"/>
              <a:t>Some</a:t>
            </a:r>
            <a:r>
              <a:rPr lang="es-AR" b="1" dirty="0" smtClean="0"/>
              <a:t> </a:t>
            </a:r>
            <a:r>
              <a:rPr lang="es-AR" b="1" dirty="0" err="1" smtClean="0"/>
              <a:t>Conclusions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s-AR" dirty="0" smtClean="0"/>
              <a:t>In </a:t>
            </a:r>
            <a:r>
              <a:rPr lang="es-AR" dirty="0" err="1" smtClean="0"/>
              <a:t>the</a:t>
            </a:r>
            <a:r>
              <a:rPr lang="es-AR" dirty="0" smtClean="0"/>
              <a:t> </a:t>
            </a:r>
            <a:r>
              <a:rPr lang="es-AR" dirty="0" err="1" smtClean="0"/>
              <a:t>first</a:t>
            </a:r>
            <a:r>
              <a:rPr lang="es-AR" dirty="0" smtClean="0"/>
              <a:t> </a:t>
            </a:r>
            <a:r>
              <a:rPr lang="es-AR" dirty="0" err="1" smtClean="0"/>
              <a:t>epoch</a:t>
            </a:r>
            <a:r>
              <a:rPr lang="es-AR" dirty="0" smtClean="0"/>
              <a:t> -in </a:t>
            </a:r>
            <a:r>
              <a:rPr lang="es-AR" dirty="0" err="1" smtClean="0"/>
              <a:t>accordance</a:t>
            </a:r>
            <a:r>
              <a:rPr lang="es-AR" dirty="0" smtClean="0"/>
              <a:t> </a:t>
            </a:r>
            <a:r>
              <a:rPr lang="es-AR" dirty="0" err="1" smtClean="0"/>
              <a:t>with</a:t>
            </a:r>
            <a:r>
              <a:rPr lang="es-AR" dirty="0" smtClean="0"/>
              <a:t> </a:t>
            </a:r>
            <a:r>
              <a:rPr lang="es-AR" dirty="0" err="1" smtClean="0"/>
              <a:t>political</a:t>
            </a:r>
            <a:r>
              <a:rPr lang="es-AR" dirty="0" smtClean="0"/>
              <a:t> inclusive </a:t>
            </a:r>
            <a:r>
              <a:rPr lang="es-AR" dirty="0" err="1" smtClean="0"/>
              <a:t>institutions</a:t>
            </a:r>
            <a:r>
              <a:rPr lang="es-AR" dirty="0" smtClean="0"/>
              <a:t>- </a:t>
            </a:r>
            <a:r>
              <a:rPr lang="es-AR" dirty="0" err="1" smtClean="0"/>
              <a:t>economic</a:t>
            </a:r>
            <a:r>
              <a:rPr lang="es-AR" dirty="0" smtClean="0"/>
              <a:t> inclusive </a:t>
            </a:r>
            <a:r>
              <a:rPr lang="es-AR" dirty="0" err="1" smtClean="0"/>
              <a:t>nstitutions</a:t>
            </a:r>
            <a:r>
              <a:rPr lang="es-AR" dirty="0" smtClean="0"/>
              <a:t> </a:t>
            </a:r>
            <a:r>
              <a:rPr lang="es-AR" dirty="0" err="1" smtClean="0"/>
              <a:t>were</a:t>
            </a:r>
            <a:r>
              <a:rPr lang="es-AR" dirty="0" smtClean="0"/>
              <a:t> </a:t>
            </a:r>
            <a:r>
              <a:rPr lang="es-AR" dirty="0" err="1" smtClean="0"/>
              <a:t>developed</a:t>
            </a:r>
            <a:r>
              <a:rPr lang="es-AR" dirty="0" smtClean="0"/>
              <a:t>. </a:t>
            </a:r>
          </a:p>
          <a:p>
            <a:r>
              <a:rPr lang="es-AR" dirty="0" smtClean="0"/>
              <a:t>In </a:t>
            </a:r>
            <a:r>
              <a:rPr lang="es-AR" dirty="0" err="1" smtClean="0"/>
              <a:t>the</a:t>
            </a:r>
            <a:r>
              <a:rPr lang="es-AR" dirty="0" smtClean="0"/>
              <a:t> </a:t>
            </a:r>
            <a:r>
              <a:rPr lang="es-AR" dirty="0" err="1" smtClean="0"/>
              <a:t>second</a:t>
            </a:r>
            <a:r>
              <a:rPr lang="es-AR" dirty="0" smtClean="0"/>
              <a:t> </a:t>
            </a:r>
            <a:r>
              <a:rPr lang="es-AR" dirty="0" err="1" smtClean="0"/>
              <a:t>epoch</a:t>
            </a:r>
            <a:r>
              <a:rPr lang="es-AR" dirty="0" smtClean="0"/>
              <a:t>, </a:t>
            </a:r>
            <a:r>
              <a:rPr lang="es-AR" dirty="0" err="1" smtClean="0"/>
              <a:t>also</a:t>
            </a:r>
            <a:r>
              <a:rPr lang="es-AR" dirty="0" smtClean="0"/>
              <a:t> in line </a:t>
            </a:r>
            <a:r>
              <a:rPr lang="es-AR" dirty="0" err="1" smtClean="0"/>
              <a:t>with</a:t>
            </a:r>
            <a:r>
              <a:rPr lang="es-AR" dirty="0" smtClean="0"/>
              <a:t> </a:t>
            </a:r>
            <a:r>
              <a:rPr lang="es-AR" dirty="0" err="1" smtClean="0"/>
              <a:t>the</a:t>
            </a:r>
            <a:r>
              <a:rPr lang="es-AR" dirty="0" smtClean="0"/>
              <a:t> </a:t>
            </a:r>
            <a:r>
              <a:rPr lang="es-AR" dirty="0" err="1" smtClean="0"/>
              <a:t>deterioration</a:t>
            </a:r>
            <a:r>
              <a:rPr lang="es-AR" dirty="0" smtClean="0"/>
              <a:t> of </a:t>
            </a:r>
            <a:r>
              <a:rPr lang="es-AR" dirty="0" err="1" smtClean="0"/>
              <a:t>institutions</a:t>
            </a:r>
            <a:r>
              <a:rPr lang="es-AR" dirty="0" smtClean="0"/>
              <a:t> </a:t>
            </a:r>
            <a:r>
              <a:rPr lang="es-AR" dirty="0" err="1" smtClean="0"/>
              <a:t>to</a:t>
            </a:r>
            <a:r>
              <a:rPr lang="es-AR" dirty="0" smtClean="0"/>
              <a:t> </a:t>
            </a:r>
            <a:r>
              <a:rPr lang="es-AR" dirty="0" err="1" smtClean="0"/>
              <a:t>extractive</a:t>
            </a:r>
            <a:r>
              <a:rPr lang="es-AR" dirty="0" smtClean="0"/>
              <a:t> </a:t>
            </a:r>
            <a:r>
              <a:rPr lang="es-AR" dirty="0" err="1" smtClean="0"/>
              <a:t>political</a:t>
            </a:r>
            <a:r>
              <a:rPr lang="es-AR" dirty="0" smtClean="0"/>
              <a:t> </a:t>
            </a:r>
            <a:r>
              <a:rPr lang="es-AR" dirty="0" err="1" smtClean="0"/>
              <a:t>institutions</a:t>
            </a:r>
            <a:r>
              <a:rPr lang="es-AR" dirty="0" smtClean="0"/>
              <a:t>, </a:t>
            </a:r>
            <a:r>
              <a:rPr lang="es-AR" dirty="0" err="1" smtClean="0"/>
              <a:t>it</a:t>
            </a:r>
            <a:r>
              <a:rPr lang="es-AR" dirty="0" smtClean="0"/>
              <a:t> </a:t>
            </a:r>
            <a:r>
              <a:rPr lang="es-AR" dirty="0" err="1" smtClean="0"/>
              <a:t>was</a:t>
            </a:r>
            <a:r>
              <a:rPr lang="es-AR" dirty="0" smtClean="0"/>
              <a:t> </a:t>
            </a:r>
            <a:r>
              <a:rPr lang="es-AR" dirty="0" err="1" smtClean="0"/>
              <a:t>drifting</a:t>
            </a:r>
            <a:r>
              <a:rPr lang="es-AR" dirty="0" smtClean="0"/>
              <a:t> </a:t>
            </a:r>
            <a:r>
              <a:rPr lang="en-GB" dirty="0" smtClean="0"/>
              <a:t>to extractive economic institutions, to achieve this category in the second period (1946-1955). </a:t>
            </a:r>
          </a:p>
          <a:p>
            <a:r>
              <a:rPr lang="es-AR" dirty="0" err="1" smtClean="0"/>
              <a:t>Then</a:t>
            </a:r>
            <a:r>
              <a:rPr lang="es-AR" dirty="0" smtClean="0"/>
              <a:t> </a:t>
            </a:r>
            <a:r>
              <a:rPr lang="es-AR" dirty="0" err="1" smtClean="0"/>
              <a:t>there</a:t>
            </a:r>
            <a:r>
              <a:rPr lang="es-AR" dirty="0" smtClean="0"/>
              <a:t> </a:t>
            </a:r>
            <a:r>
              <a:rPr lang="es-AR" dirty="0" err="1" smtClean="0"/>
              <a:t>were</a:t>
            </a:r>
            <a:r>
              <a:rPr lang="es-AR" dirty="0" smtClean="0"/>
              <a:t> </a:t>
            </a:r>
            <a:r>
              <a:rPr lang="es-AR" dirty="0" err="1" smtClean="0"/>
              <a:t>setbacks</a:t>
            </a:r>
            <a:r>
              <a:rPr lang="es-AR" dirty="0" smtClean="0"/>
              <a:t> and new </a:t>
            </a:r>
            <a:r>
              <a:rPr lang="es-AR" dirty="0" err="1" smtClean="0"/>
              <a:t>advances</a:t>
            </a:r>
            <a:r>
              <a:rPr lang="es-AR" dirty="0" smtClean="0"/>
              <a:t>, </a:t>
            </a:r>
            <a:r>
              <a:rPr lang="es-AR" dirty="0" err="1" smtClean="0"/>
              <a:t>becoming</a:t>
            </a:r>
            <a:r>
              <a:rPr lang="es-AR" dirty="0" smtClean="0"/>
              <a:t> </a:t>
            </a:r>
            <a:r>
              <a:rPr lang="es-AR" dirty="0" err="1" smtClean="0"/>
              <a:t>highly</a:t>
            </a:r>
            <a:r>
              <a:rPr lang="es-AR" dirty="0" smtClean="0"/>
              <a:t> </a:t>
            </a:r>
            <a:r>
              <a:rPr lang="es-AR" dirty="0" err="1" smtClean="0"/>
              <a:t>extractive</a:t>
            </a:r>
            <a:r>
              <a:rPr lang="es-AR" dirty="0" smtClean="0"/>
              <a:t> in </a:t>
            </a:r>
            <a:r>
              <a:rPr lang="es-AR" dirty="0" err="1" smtClean="0"/>
              <a:t>the</a:t>
            </a:r>
            <a:r>
              <a:rPr lang="es-AR" dirty="0" smtClean="0"/>
              <a:t> </a:t>
            </a:r>
            <a:r>
              <a:rPr lang="es-AR" dirty="0" err="1" smtClean="0"/>
              <a:t>last</a:t>
            </a:r>
            <a:r>
              <a:rPr lang="es-AR" dirty="0" smtClean="0"/>
              <a:t> </a:t>
            </a:r>
            <a:r>
              <a:rPr lang="es-AR" dirty="0" err="1" smtClean="0"/>
              <a:t>period</a:t>
            </a:r>
            <a:r>
              <a:rPr lang="es-AR" dirty="0" smtClean="0"/>
              <a:t> (2002-2015).</a:t>
            </a:r>
          </a:p>
          <a:p>
            <a:r>
              <a:rPr lang="es-AR" dirty="0" err="1" smtClean="0"/>
              <a:t>Contrary</a:t>
            </a:r>
            <a:r>
              <a:rPr lang="es-AR" dirty="0" smtClean="0"/>
              <a:t> </a:t>
            </a:r>
            <a:r>
              <a:rPr lang="es-AR" dirty="0" err="1" smtClean="0"/>
              <a:t>to</a:t>
            </a:r>
            <a:r>
              <a:rPr lang="es-AR" dirty="0" smtClean="0"/>
              <a:t> </a:t>
            </a:r>
            <a:r>
              <a:rPr lang="es-AR" dirty="0" err="1" smtClean="0"/>
              <a:t>what</a:t>
            </a:r>
            <a:r>
              <a:rPr lang="es-AR" dirty="0" smtClean="0"/>
              <a:t> </a:t>
            </a:r>
            <a:r>
              <a:rPr lang="es-AR" dirty="0" err="1" smtClean="0"/>
              <a:t>it</a:t>
            </a:r>
            <a:r>
              <a:rPr lang="es-AR" dirty="0" smtClean="0"/>
              <a:t> </a:t>
            </a:r>
            <a:r>
              <a:rPr lang="es-AR" dirty="0" err="1" smtClean="0"/>
              <a:t>is</a:t>
            </a:r>
            <a:r>
              <a:rPr lang="es-AR" dirty="0" smtClean="0"/>
              <a:t> </a:t>
            </a:r>
            <a:r>
              <a:rPr lang="es-AR" dirty="0" err="1" smtClean="0"/>
              <a:t>supposed</a:t>
            </a:r>
            <a:r>
              <a:rPr lang="es-AR" dirty="0" smtClean="0"/>
              <a:t> </a:t>
            </a:r>
            <a:r>
              <a:rPr lang="es-AR" dirty="0" err="1" smtClean="0"/>
              <a:t>economic</a:t>
            </a:r>
            <a:r>
              <a:rPr lang="es-AR" dirty="0" smtClean="0"/>
              <a:t> </a:t>
            </a:r>
            <a:r>
              <a:rPr lang="es-AR" dirty="0" err="1" smtClean="0"/>
              <a:t>policy</a:t>
            </a:r>
            <a:r>
              <a:rPr lang="es-AR" dirty="0" smtClean="0"/>
              <a:t> in </a:t>
            </a:r>
            <a:r>
              <a:rPr lang="es-AR" dirty="0" err="1" smtClean="0"/>
              <a:t>relation</a:t>
            </a:r>
            <a:r>
              <a:rPr lang="es-AR" dirty="0" smtClean="0"/>
              <a:t> </a:t>
            </a:r>
            <a:r>
              <a:rPr lang="es-AR" dirty="0" err="1" smtClean="0"/>
              <a:t>to</a:t>
            </a:r>
            <a:r>
              <a:rPr lang="es-AR" dirty="0" smtClean="0"/>
              <a:t> </a:t>
            </a:r>
            <a:r>
              <a:rPr lang="es-AR" dirty="0" err="1" smtClean="0"/>
              <a:t>agriculture</a:t>
            </a:r>
            <a:r>
              <a:rPr lang="es-AR" dirty="0" smtClean="0"/>
              <a:t> and </a:t>
            </a:r>
            <a:r>
              <a:rPr lang="es-AR" dirty="0" err="1" smtClean="0"/>
              <a:t>agricultural</a:t>
            </a:r>
            <a:r>
              <a:rPr lang="es-AR" dirty="0" smtClean="0"/>
              <a:t> </a:t>
            </a:r>
            <a:r>
              <a:rPr lang="es-AR" dirty="0" err="1" smtClean="0"/>
              <a:t>policy</a:t>
            </a:r>
            <a:r>
              <a:rPr lang="es-AR" dirty="0" smtClean="0"/>
              <a:t> </a:t>
            </a:r>
            <a:r>
              <a:rPr lang="es-AR" dirty="0" err="1" smtClean="0"/>
              <a:t>implemented</a:t>
            </a:r>
            <a:r>
              <a:rPr lang="es-AR" dirty="0" smtClean="0"/>
              <a:t> in Argentina </a:t>
            </a:r>
            <a:r>
              <a:rPr lang="es-AR" dirty="0" err="1" smtClean="0"/>
              <a:t>from</a:t>
            </a:r>
            <a:r>
              <a:rPr lang="es-AR" dirty="0" smtClean="0"/>
              <a:t> 1933 </a:t>
            </a:r>
            <a:r>
              <a:rPr lang="es-AR" dirty="0" err="1" smtClean="0"/>
              <a:t>achieved</a:t>
            </a:r>
            <a:r>
              <a:rPr lang="es-AR" dirty="0" smtClean="0"/>
              <a:t> </a:t>
            </a:r>
            <a:r>
              <a:rPr lang="es-AR" dirty="0" err="1" smtClean="0"/>
              <a:t>their</a:t>
            </a:r>
            <a:r>
              <a:rPr lang="es-AR" dirty="0" smtClean="0"/>
              <a:t> </a:t>
            </a:r>
            <a:r>
              <a:rPr lang="es-AR" dirty="0" err="1" smtClean="0"/>
              <a:t>goal</a:t>
            </a:r>
            <a:r>
              <a:rPr lang="es-AR" dirty="0" smtClean="0"/>
              <a:t> at </a:t>
            </a:r>
            <a:r>
              <a:rPr lang="es-AR" dirty="0" err="1" smtClean="0"/>
              <a:t>the</a:t>
            </a:r>
            <a:r>
              <a:rPr lang="es-AR" dirty="0" smtClean="0"/>
              <a:t> </a:t>
            </a:r>
            <a:r>
              <a:rPr lang="es-AR" dirty="0" err="1" smtClean="0"/>
              <a:t>beginning</a:t>
            </a:r>
            <a:r>
              <a:rPr lang="es-AR" dirty="0" smtClean="0"/>
              <a:t>, </a:t>
            </a:r>
            <a:r>
              <a:rPr lang="es-AR" dirty="0" err="1" smtClean="0"/>
              <a:t>which</a:t>
            </a:r>
            <a:r>
              <a:rPr lang="es-AR" dirty="0" smtClean="0"/>
              <a:t> </a:t>
            </a:r>
            <a:r>
              <a:rPr lang="es-AR" dirty="0" err="1" smtClean="0"/>
              <a:t>favored</a:t>
            </a:r>
            <a:r>
              <a:rPr lang="es-AR" dirty="0" smtClean="0"/>
              <a:t> </a:t>
            </a:r>
            <a:r>
              <a:rPr lang="es-AR" dirty="0" err="1" smtClean="0"/>
              <a:t>the</a:t>
            </a:r>
            <a:r>
              <a:rPr lang="es-AR" dirty="0" smtClean="0"/>
              <a:t> sector and, </a:t>
            </a:r>
            <a:r>
              <a:rPr lang="es-AR" dirty="0" err="1" smtClean="0"/>
              <a:t>through</a:t>
            </a:r>
            <a:r>
              <a:rPr lang="es-AR" dirty="0" smtClean="0"/>
              <a:t> </a:t>
            </a:r>
            <a:r>
              <a:rPr lang="es-AR" dirty="0" err="1" smtClean="0"/>
              <a:t>it</a:t>
            </a:r>
            <a:r>
              <a:rPr lang="es-AR" dirty="0" smtClean="0"/>
              <a:t>, </a:t>
            </a:r>
            <a:r>
              <a:rPr lang="es-AR" dirty="0" err="1" smtClean="0"/>
              <a:t>to</a:t>
            </a:r>
            <a:r>
              <a:rPr lang="es-AR" dirty="0" smtClean="0"/>
              <a:t> </a:t>
            </a:r>
            <a:r>
              <a:rPr lang="es-AR" dirty="0" err="1" smtClean="0"/>
              <a:t>the</a:t>
            </a:r>
            <a:r>
              <a:rPr lang="es-AR" dirty="0" smtClean="0"/>
              <a:t> country. </a:t>
            </a:r>
            <a:r>
              <a:rPr lang="es-AR" dirty="0" err="1" smtClean="0"/>
              <a:t>However</a:t>
            </a:r>
            <a:r>
              <a:rPr lang="es-AR" dirty="0" smtClean="0"/>
              <a:t>, </a:t>
            </a:r>
            <a:r>
              <a:rPr lang="es-AR" dirty="0" err="1" smtClean="0"/>
              <a:t>over</a:t>
            </a:r>
            <a:r>
              <a:rPr lang="es-AR" dirty="0" smtClean="0"/>
              <a:t> time, </a:t>
            </a:r>
            <a:r>
              <a:rPr lang="es-AR" dirty="0" err="1" smtClean="0"/>
              <a:t>they</a:t>
            </a:r>
            <a:r>
              <a:rPr lang="es-AR" dirty="0" smtClean="0"/>
              <a:t> </a:t>
            </a:r>
            <a:r>
              <a:rPr lang="es-AR" dirty="0" err="1" smtClean="0"/>
              <a:t>were</a:t>
            </a:r>
            <a:r>
              <a:rPr lang="es-AR" dirty="0" smtClean="0"/>
              <a:t> </a:t>
            </a:r>
            <a:r>
              <a:rPr lang="es-AR" dirty="0" err="1" smtClean="0"/>
              <a:t>clearly</a:t>
            </a:r>
            <a:r>
              <a:rPr lang="es-AR" dirty="0" smtClean="0"/>
              <a:t> </a:t>
            </a:r>
            <a:r>
              <a:rPr lang="es-AR" dirty="0" err="1" smtClean="0"/>
              <a:t>discriminatory</a:t>
            </a:r>
            <a:r>
              <a:rPr lang="es-AR" dirty="0" smtClean="0"/>
              <a:t> </a:t>
            </a:r>
            <a:r>
              <a:rPr lang="es-AR" dirty="0" err="1" smtClean="0"/>
              <a:t>against</a:t>
            </a:r>
            <a:r>
              <a:rPr lang="es-AR" dirty="0" smtClean="0"/>
              <a:t> </a:t>
            </a:r>
            <a:r>
              <a:rPr lang="es-AR" dirty="0" err="1" smtClean="0"/>
              <a:t>the</a:t>
            </a:r>
            <a:r>
              <a:rPr lang="es-AR" dirty="0" smtClean="0"/>
              <a:t> sector, as </a:t>
            </a:r>
            <a:r>
              <a:rPr lang="es-AR" dirty="0" err="1" smtClean="0"/>
              <a:t>verified</a:t>
            </a:r>
            <a:r>
              <a:rPr lang="es-AR" dirty="0" smtClean="0"/>
              <a:t> </a:t>
            </a:r>
            <a:r>
              <a:rPr lang="es-AR" dirty="0" err="1" smtClean="0"/>
              <a:t>with</a:t>
            </a:r>
            <a:r>
              <a:rPr lang="es-AR" dirty="0" smtClean="0"/>
              <a:t> </a:t>
            </a:r>
            <a:r>
              <a:rPr lang="es-AR" dirty="0" err="1" smtClean="0"/>
              <a:t>the</a:t>
            </a:r>
            <a:r>
              <a:rPr lang="es-AR" dirty="0" smtClean="0"/>
              <a:t> </a:t>
            </a:r>
            <a:r>
              <a:rPr lang="es-AR" dirty="0" err="1" smtClean="0"/>
              <a:t>estimates</a:t>
            </a:r>
            <a:r>
              <a:rPr lang="es-AR" dirty="0" smtClean="0"/>
              <a:t> of "</a:t>
            </a:r>
            <a:r>
              <a:rPr lang="es-AR" dirty="0" err="1" smtClean="0"/>
              <a:t>protection</a:t>
            </a:r>
            <a:r>
              <a:rPr lang="es-AR" dirty="0" smtClean="0"/>
              <a:t>" </a:t>
            </a:r>
            <a:r>
              <a:rPr lang="es-AR" dirty="0" err="1" smtClean="0"/>
              <a:t>rates</a:t>
            </a:r>
            <a:r>
              <a:rPr lang="es-AR" dirty="0" smtClean="0"/>
              <a:t>.</a:t>
            </a:r>
          </a:p>
          <a:p>
            <a:r>
              <a:rPr lang="es-AR" dirty="0" err="1" smtClean="0"/>
              <a:t>The</a:t>
            </a:r>
            <a:r>
              <a:rPr lang="es-AR" dirty="0" smtClean="0"/>
              <a:t> </a:t>
            </a:r>
            <a:r>
              <a:rPr lang="es-AR" dirty="0" err="1" smtClean="0"/>
              <a:t>period</a:t>
            </a:r>
            <a:r>
              <a:rPr lang="es-AR" dirty="0" smtClean="0"/>
              <a:t> 1880-1930 Argentina </a:t>
            </a:r>
            <a:r>
              <a:rPr lang="es-AR" dirty="0" err="1" smtClean="0"/>
              <a:t>had</a:t>
            </a:r>
            <a:r>
              <a:rPr lang="es-AR" dirty="0" smtClean="0"/>
              <a:t> </a:t>
            </a:r>
            <a:r>
              <a:rPr lang="es-AR" dirty="0" err="1" smtClean="0"/>
              <a:t>the</a:t>
            </a:r>
            <a:r>
              <a:rPr lang="es-AR" dirty="0" smtClean="0"/>
              <a:t> </a:t>
            </a:r>
            <a:r>
              <a:rPr lang="es-AR" dirty="0" err="1" smtClean="0"/>
              <a:t>highest</a:t>
            </a:r>
            <a:r>
              <a:rPr lang="es-AR" dirty="0" smtClean="0"/>
              <a:t> </a:t>
            </a:r>
            <a:r>
              <a:rPr lang="es-AR" dirty="0" err="1" smtClean="0"/>
              <a:t>rate</a:t>
            </a:r>
            <a:r>
              <a:rPr lang="es-AR" dirty="0" smtClean="0"/>
              <a:t> of </a:t>
            </a:r>
            <a:r>
              <a:rPr lang="es-AR" dirty="0" err="1" smtClean="0"/>
              <a:t>economic</a:t>
            </a:r>
            <a:r>
              <a:rPr lang="es-AR" dirty="0" smtClean="0"/>
              <a:t> </a:t>
            </a:r>
            <a:r>
              <a:rPr lang="es-AR" dirty="0" err="1" smtClean="0"/>
              <a:t>growth</a:t>
            </a:r>
            <a:r>
              <a:rPr lang="es-AR" dirty="0" smtClean="0"/>
              <a:t> (5.13%), </a:t>
            </a:r>
            <a:r>
              <a:rPr lang="es-AR" dirty="0" err="1" smtClean="0"/>
              <a:t>While</a:t>
            </a:r>
            <a:r>
              <a:rPr lang="es-AR" dirty="0" smtClean="0"/>
              <a:t> in </a:t>
            </a:r>
            <a:r>
              <a:rPr lang="es-AR" dirty="0" err="1" smtClean="0"/>
              <a:t>the</a:t>
            </a:r>
            <a:r>
              <a:rPr lang="es-AR" dirty="0" smtClean="0"/>
              <a:t> </a:t>
            </a:r>
            <a:r>
              <a:rPr lang="es-AR" dirty="0" err="1" smtClean="0"/>
              <a:t>second</a:t>
            </a:r>
            <a:r>
              <a:rPr lang="es-AR" dirty="0" smtClean="0"/>
              <a:t> </a:t>
            </a:r>
            <a:r>
              <a:rPr lang="es-AR" dirty="0" err="1" smtClean="0"/>
              <a:t>epoch</a:t>
            </a:r>
            <a:r>
              <a:rPr lang="es-AR" dirty="0" smtClean="0"/>
              <a:t>, of </a:t>
            </a:r>
            <a:r>
              <a:rPr lang="es-AR" dirty="0" err="1" smtClean="0"/>
              <a:t>institutional</a:t>
            </a:r>
            <a:r>
              <a:rPr lang="es-AR" dirty="0" smtClean="0"/>
              <a:t> </a:t>
            </a:r>
            <a:r>
              <a:rPr lang="es-AR" dirty="0" err="1" smtClean="0"/>
              <a:t>deterioration</a:t>
            </a:r>
            <a:r>
              <a:rPr lang="es-AR" dirty="0" smtClean="0"/>
              <a:t>, </a:t>
            </a:r>
            <a:r>
              <a:rPr lang="es-AR" dirty="0" err="1" smtClean="0"/>
              <a:t>both</a:t>
            </a:r>
            <a:r>
              <a:rPr lang="es-AR" dirty="0" smtClean="0"/>
              <a:t> </a:t>
            </a:r>
            <a:r>
              <a:rPr lang="es-AR" dirty="0" err="1" smtClean="0"/>
              <a:t>political</a:t>
            </a:r>
            <a:r>
              <a:rPr lang="es-AR" dirty="0" smtClean="0"/>
              <a:t> and </a:t>
            </a:r>
            <a:r>
              <a:rPr lang="es-AR" dirty="0" err="1" smtClean="0"/>
              <a:t>economic</a:t>
            </a:r>
            <a:r>
              <a:rPr lang="es-AR" dirty="0" smtClean="0"/>
              <a:t>, </a:t>
            </a:r>
            <a:r>
              <a:rPr lang="es-AR" dirty="0" err="1" smtClean="0"/>
              <a:t>the</a:t>
            </a:r>
            <a:r>
              <a:rPr lang="es-AR" dirty="0" smtClean="0"/>
              <a:t> </a:t>
            </a:r>
            <a:r>
              <a:rPr lang="es-AR" dirty="0" err="1" smtClean="0"/>
              <a:t>economy</a:t>
            </a:r>
            <a:r>
              <a:rPr lang="es-AR" dirty="0" smtClean="0"/>
              <a:t> </a:t>
            </a:r>
            <a:r>
              <a:rPr lang="es-AR" dirty="0" err="1" smtClean="0"/>
              <a:t>grows</a:t>
            </a:r>
            <a:r>
              <a:rPr lang="es-AR" dirty="0" smtClean="0"/>
              <a:t> </a:t>
            </a:r>
            <a:r>
              <a:rPr lang="es-AR" dirty="0" err="1" smtClean="0"/>
              <a:t>just</a:t>
            </a:r>
            <a:r>
              <a:rPr lang="es-AR" dirty="0" smtClean="0"/>
              <a:t> </a:t>
            </a:r>
            <a:r>
              <a:rPr lang="es-AR" dirty="0" err="1" smtClean="0"/>
              <a:t>over</a:t>
            </a:r>
            <a:r>
              <a:rPr lang="es-AR" dirty="0" smtClean="0"/>
              <a:t> </a:t>
            </a:r>
            <a:r>
              <a:rPr lang="es-AR" dirty="0" err="1" smtClean="0"/>
              <a:t>half</a:t>
            </a:r>
            <a:r>
              <a:rPr lang="es-AR" dirty="0" smtClean="0"/>
              <a:t> </a:t>
            </a:r>
            <a:r>
              <a:rPr lang="es-AR" dirty="0" err="1" smtClean="0"/>
              <a:t>the</a:t>
            </a:r>
            <a:r>
              <a:rPr lang="es-AR" dirty="0" smtClean="0"/>
              <a:t> </a:t>
            </a:r>
            <a:r>
              <a:rPr lang="es-AR" dirty="0" err="1" smtClean="0"/>
              <a:t>growth</a:t>
            </a:r>
            <a:r>
              <a:rPr lang="es-AR" dirty="0" smtClean="0"/>
              <a:t> of </a:t>
            </a:r>
            <a:r>
              <a:rPr lang="es-AR" dirty="0" err="1" smtClean="0"/>
              <a:t>the</a:t>
            </a:r>
            <a:r>
              <a:rPr lang="es-AR" dirty="0" smtClean="0"/>
              <a:t> </a:t>
            </a:r>
            <a:r>
              <a:rPr lang="es-AR" dirty="0" err="1" smtClean="0"/>
              <a:t>first</a:t>
            </a:r>
            <a:r>
              <a:rPr lang="es-AR" dirty="0" smtClean="0"/>
              <a:t> </a:t>
            </a:r>
            <a:r>
              <a:rPr lang="es-AR" dirty="0" err="1" smtClean="0"/>
              <a:t>epoch</a:t>
            </a:r>
            <a:r>
              <a:rPr lang="es-AR" dirty="0" smtClean="0"/>
              <a:t>.</a:t>
            </a:r>
          </a:p>
          <a:p>
            <a:r>
              <a:rPr lang="es-AR" dirty="0" err="1" smtClean="0"/>
              <a:t>Finally</a:t>
            </a:r>
            <a:r>
              <a:rPr lang="es-AR" dirty="0" smtClean="0"/>
              <a:t>, </a:t>
            </a:r>
            <a:r>
              <a:rPr lang="es-AR" dirty="0" err="1" smtClean="0"/>
              <a:t>it</a:t>
            </a:r>
            <a:r>
              <a:rPr lang="es-AR" dirty="0" smtClean="0"/>
              <a:t> </a:t>
            </a:r>
            <a:r>
              <a:rPr lang="es-AR" dirty="0" err="1" smtClean="0"/>
              <a:t>is</a:t>
            </a:r>
            <a:r>
              <a:rPr lang="es-AR" dirty="0" smtClean="0"/>
              <a:t> </a:t>
            </a:r>
            <a:r>
              <a:rPr lang="es-AR" dirty="0" err="1" smtClean="0"/>
              <a:t>clear</a:t>
            </a:r>
            <a:r>
              <a:rPr lang="es-AR" dirty="0" smtClean="0"/>
              <a:t> </a:t>
            </a:r>
            <a:r>
              <a:rPr lang="es-AR" dirty="0" err="1" smtClean="0"/>
              <a:t>that</a:t>
            </a:r>
            <a:r>
              <a:rPr lang="es-AR" dirty="0" smtClean="0"/>
              <a:t> as of </a:t>
            </a:r>
            <a:r>
              <a:rPr lang="es-AR" dirty="0" err="1" smtClean="0"/>
              <a:t>December</a:t>
            </a:r>
            <a:r>
              <a:rPr lang="es-AR" dirty="0" smtClean="0"/>
              <a:t> 10, 2015, a new </a:t>
            </a:r>
            <a:r>
              <a:rPr lang="es-AR" dirty="0" err="1" smtClean="0"/>
              <a:t>period</a:t>
            </a:r>
            <a:r>
              <a:rPr lang="es-AR" dirty="0" smtClean="0"/>
              <a:t> </a:t>
            </a:r>
            <a:r>
              <a:rPr lang="es-AR" dirty="0" err="1" smtClean="0"/>
              <a:t>begins</a:t>
            </a:r>
            <a:r>
              <a:rPr lang="es-AR" dirty="0" smtClean="0"/>
              <a:t>; </a:t>
            </a:r>
            <a:r>
              <a:rPr lang="es-AR" dirty="0" err="1" smtClean="0"/>
              <a:t>it</a:t>
            </a:r>
            <a:r>
              <a:rPr lang="es-AR" dirty="0" smtClean="0"/>
              <a:t> </a:t>
            </a:r>
            <a:r>
              <a:rPr lang="es-AR" dirty="0" err="1" smtClean="0"/>
              <a:t>remains</a:t>
            </a:r>
            <a:r>
              <a:rPr lang="es-AR" dirty="0" smtClean="0"/>
              <a:t> </a:t>
            </a:r>
            <a:r>
              <a:rPr lang="es-AR" dirty="0" err="1" smtClean="0"/>
              <a:t>to</a:t>
            </a:r>
            <a:r>
              <a:rPr lang="es-AR" dirty="0" smtClean="0"/>
              <a:t> </a:t>
            </a:r>
            <a:r>
              <a:rPr lang="es-AR" dirty="0" err="1" smtClean="0"/>
              <a:t>be</a:t>
            </a:r>
            <a:r>
              <a:rPr lang="es-AR" dirty="0" smtClean="0"/>
              <a:t> </a:t>
            </a:r>
            <a:r>
              <a:rPr lang="es-AR" dirty="0" err="1" smtClean="0"/>
              <a:t>seen</a:t>
            </a:r>
            <a:r>
              <a:rPr lang="es-AR" dirty="0" smtClean="0"/>
              <a:t> </a:t>
            </a:r>
            <a:r>
              <a:rPr lang="es-AR" dirty="0" err="1" smtClean="0"/>
              <a:t>if</a:t>
            </a:r>
            <a:r>
              <a:rPr lang="es-AR" dirty="0" smtClean="0"/>
              <a:t> </a:t>
            </a:r>
            <a:r>
              <a:rPr lang="es-AR" dirty="0" err="1" smtClean="0"/>
              <a:t>it</a:t>
            </a:r>
            <a:r>
              <a:rPr lang="es-AR" dirty="0" smtClean="0"/>
              <a:t> </a:t>
            </a:r>
            <a:r>
              <a:rPr lang="es-AR" dirty="0" err="1" smtClean="0"/>
              <a:t>also</a:t>
            </a:r>
            <a:r>
              <a:rPr lang="es-AR" dirty="0" smtClean="0"/>
              <a:t> </a:t>
            </a:r>
            <a:r>
              <a:rPr lang="es-AR" dirty="0" err="1" smtClean="0"/>
              <a:t>is</a:t>
            </a:r>
            <a:r>
              <a:rPr lang="es-AR" dirty="0" smtClean="0"/>
              <a:t> </a:t>
            </a:r>
            <a:r>
              <a:rPr lang="es-AR" dirty="0" err="1" smtClean="0"/>
              <a:t>the</a:t>
            </a:r>
            <a:r>
              <a:rPr lang="es-AR" dirty="0" smtClean="0"/>
              <a:t> </a:t>
            </a:r>
            <a:r>
              <a:rPr lang="es-AR" dirty="0" err="1" smtClean="0"/>
              <a:t>beginning</a:t>
            </a:r>
            <a:r>
              <a:rPr lang="es-AR" dirty="0" smtClean="0"/>
              <a:t> of a new </a:t>
            </a:r>
            <a:r>
              <a:rPr lang="es-AR" dirty="0" err="1" smtClean="0"/>
              <a:t>epoch</a:t>
            </a:r>
            <a:r>
              <a:rPr lang="es-AR" dirty="0" smtClean="0"/>
              <a:t>.</a:t>
            </a:r>
            <a:endParaRPr lang="es-A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I. </a:t>
            </a:r>
            <a:r>
              <a:rPr lang="en-US" b="1" dirty="0"/>
              <a:t>Introduction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AR" dirty="0" err="1"/>
              <a:t>Institutions</a:t>
            </a:r>
            <a:r>
              <a:rPr lang="es-AR" dirty="0"/>
              <a:t> are </a:t>
            </a:r>
            <a:r>
              <a:rPr lang="es-AR" dirty="0" err="1"/>
              <a:t>the</a:t>
            </a:r>
            <a:r>
              <a:rPr lang="es-AR" dirty="0"/>
              <a:t> </a:t>
            </a:r>
            <a:r>
              <a:rPr lang="es-AR" dirty="0" err="1"/>
              <a:t>basis</a:t>
            </a:r>
            <a:r>
              <a:rPr lang="es-AR" dirty="0"/>
              <a:t> </a:t>
            </a:r>
            <a:r>
              <a:rPr lang="es-AR" dirty="0" err="1"/>
              <a:t>for</a:t>
            </a:r>
            <a:r>
              <a:rPr lang="es-AR" dirty="0"/>
              <a:t> </a:t>
            </a:r>
            <a:r>
              <a:rPr lang="es-AR" dirty="0" err="1"/>
              <a:t>the</a:t>
            </a:r>
            <a:r>
              <a:rPr lang="es-AR" dirty="0"/>
              <a:t> </a:t>
            </a:r>
            <a:r>
              <a:rPr lang="es-AR" dirty="0" err="1"/>
              <a:t>organization</a:t>
            </a:r>
            <a:r>
              <a:rPr lang="es-AR" dirty="0"/>
              <a:t> of </a:t>
            </a:r>
            <a:r>
              <a:rPr lang="es-AR" dirty="0" err="1"/>
              <a:t>any</a:t>
            </a:r>
            <a:r>
              <a:rPr lang="es-AR" dirty="0"/>
              <a:t> </a:t>
            </a:r>
            <a:r>
              <a:rPr lang="es-AR" dirty="0" err="1"/>
              <a:t>society</a:t>
            </a:r>
            <a:r>
              <a:rPr lang="es-AR" dirty="0" smtClean="0"/>
              <a:t>.</a:t>
            </a:r>
          </a:p>
          <a:p>
            <a:r>
              <a:rPr lang="es-AR" dirty="0" err="1"/>
              <a:t>The</a:t>
            </a:r>
            <a:r>
              <a:rPr lang="es-AR" dirty="0"/>
              <a:t> fundamental </a:t>
            </a:r>
            <a:r>
              <a:rPr lang="es-AR" dirty="0" err="1"/>
              <a:t>ones</a:t>
            </a:r>
            <a:r>
              <a:rPr lang="es-AR" dirty="0"/>
              <a:t> are </a:t>
            </a:r>
            <a:r>
              <a:rPr lang="es-AR" dirty="0" err="1"/>
              <a:t>the</a:t>
            </a:r>
            <a:r>
              <a:rPr lang="es-AR" dirty="0"/>
              <a:t> </a:t>
            </a:r>
            <a:r>
              <a:rPr lang="es-AR" dirty="0" err="1"/>
              <a:t>political</a:t>
            </a:r>
            <a:r>
              <a:rPr lang="es-AR" dirty="0"/>
              <a:t> </a:t>
            </a:r>
            <a:r>
              <a:rPr lang="es-AR" dirty="0" err="1"/>
              <a:t>institutions</a:t>
            </a:r>
            <a:r>
              <a:rPr lang="es-AR" dirty="0"/>
              <a:t>, </a:t>
            </a:r>
            <a:r>
              <a:rPr lang="es-AR" dirty="0" err="1"/>
              <a:t>since</a:t>
            </a:r>
            <a:r>
              <a:rPr lang="es-AR" dirty="0"/>
              <a:t> </a:t>
            </a:r>
            <a:r>
              <a:rPr lang="es-AR" dirty="0" err="1"/>
              <a:t>they</a:t>
            </a:r>
            <a:r>
              <a:rPr lang="es-AR" dirty="0"/>
              <a:t> determine </a:t>
            </a:r>
            <a:r>
              <a:rPr lang="es-AR" dirty="0" err="1"/>
              <a:t>both</a:t>
            </a:r>
            <a:r>
              <a:rPr lang="es-AR" dirty="0"/>
              <a:t> </a:t>
            </a:r>
            <a:r>
              <a:rPr lang="es-AR" dirty="0" err="1"/>
              <a:t>the</a:t>
            </a:r>
            <a:r>
              <a:rPr lang="es-AR" dirty="0"/>
              <a:t> </a:t>
            </a:r>
            <a:r>
              <a:rPr lang="es-AR" dirty="0" err="1"/>
              <a:t>economic</a:t>
            </a:r>
            <a:r>
              <a:rPr lang="es-AR" dirty="0"/>
              <a:t> </a:t>
            </a:r>
            <a:r>
              <a:rPr lang="es-AR" dirty="0" err="1"/>
              <a:t>institutions</a:t>
            </a:r>
            <a:r>
              <a:rPr lang="es-AR" dirty="0"/>
              <a:t> and </a:t>
            </a:r>
            <a:r>
              <a:rPr lang="es-AR" dirty="0" err="1"/>
              <a:t>most</a:t>
            </a:r>
            <a:r>
              <a:rPr lang="es-AR" dirty="0"/>
              <a:t> of </a:t>
            </a:r>
            <a:r>
              <a:rPr lang="es-AR" dirty="0" err="1"/>
              <a:t>the</a:t>
            </a:r>
            <a:r>
              <a:rPr lang="es-AR" dirty="0"/>
              <a:t> social </a:t>
            </a:r>
            <a:r>
              <a:rPr lang="es-AR" dirty="0" err="1"/>
              <a:t>institutions</a:t>
            </a:r>
            <a:r>
              <a:rPr lang="es-AR" dirty="0" smtClean="0"/>
              <a:t>.</a:t>
            </a:r>
          </a:p>
          <a:p>
            <a:r>
              <a:rPr lang="es-AR" dirty="0" err="1"/>
              <a:t>The</a:t>
            </a:r>
            <a:r>
              <a:rPr lang="es-AR" dirty="0"/>
              <a:t> </a:t>
            </a:r>
            <a:r>
              <a:rPr lang="es-AR" dirty="0" err="1"/>
              <a:t>importance</a:t>
            </a:r>
            <a:r>
              <a:rPr lang="es-AR" dirty="0"/>
              <a:t> of </a:t>
            </a:r>
            <a:r>
              <a:rPr lang="es-AR" dirty="0" err="1"/>
              <a:t>institutions</a:t>
            </a:r>
            <a:r>
              <a:rPr lang="es-AR" dirty="0"/>
              <a:t> in </a:t>
            </a:r>
            <a:r>
              <a:rPr lang="es-AR" dirty="0" err="1"/>
              <a:t>economic</a:t>
            </a:r>
            <a:r>
              <a:rPr lang="es-AR" dirty="0"/>
              <a:t> </a:t>
            </a:r>
            <a:r>
              <a:rPr lang="en-US" dirty="0"/>
              <a:t>growth</a:t>
            </a:r>
            <a:r>
              <a:rPr lang="es-AR" dirty="0"/>
              <a:t> has </a:t>
            </a:r>
            <a:r>
              <a:rPr lang="es-AR" dirty="0" err="1"/>
              <a:t>been</a:t>
            </a:r>
            <a:r>
              <a:rPr lang="es-AR" dirty="0"/>
              <a:t> </a:t>
            </a:r>
            <a:r>
              <a:rPr lang="es-AR" dirty="0" err="1"/>
              <a:t>developed</a:t>
            </a:r>
            <a:r>
              <a:rPr lang="es-AR" dirty="0"/>
              <a:t> </a:t>
            </a:r>
            <a:r>
              <a:rPr lang="es-AR" dirty="0" err="1"/>
              <a:t>by</a:t>
            </a:r>
            <a:r>
              <a:rPr lang="es-AR" dirty="0"/>
              <a:t> </a:t>
            </a:r>
            <a:r>
              <a:rPr lang="es-AR" dirty="0" err="1"/>
              <a:t>economists</a:t>
            </a:r>
            <a:r>
              <a:rPr lang="es-AR" dirty="0"/>
              <a:t> of </a:t>
            </a:r>
            <a:r>
              <a:rPr lang="es-AR" dirty="0" err="1"/>
              <a:t>the</a:t>
            </a:r>
            <a:r>
              <a:rPr lang="es-AR" dirty="0"/>
              <a:t> "New </a:t>
            </a:r>
            <a:r>
              <a:rPr lang="es-AR" dirty="0" err="1"/>
              <a:t>Institutional</a:t>
            </a:r>
            <a:r>
              <a:rPr lang="es-AR" dirty="0"/>
              <a:t> </a:t>
            </a:r>
            <a:r>
              <a:rPr lang="es-AR" dirty="0" err="1"/>
              <a:t>Economics</a:t>
            </a:r>
            <a:r>
              <a:rPr lang="es-AR" dirty="0"/>
              <a:t>”. </a:t>
            </a:r>
            <a:endParaRPr lang="es-AR" dirty="0" smtClean="0"/>
          </a:p>
          <a:p>
            <a:pPr lvl="1"/>
            <a:r>
              <a:rPr lang="es-AR" dirty="0"/>
              <a:t>Ronald Coase (1991), </a:t>
            </a:r>
            <a:endParaRPr lang="es-AR" dirty="0" smtClean="0"/>
          </a:p>
          <a:p>
            <a:pPr lvl="1"/>
            <a:r>
              <a:rPr lang="es-AR" dirty="0" smtClean="0"/>
              <a:t>Douglas </a:t>
            </a:r>
            <a:r>
              <a:rPr lang="es-AR" dirty="0"/>
              <a:t>North (1993), </a:t>
            </a:r>
            <a:endParaRPr lang="es-AR" dirty="0" smtClean="0"/>
          </a:p>
          <a:p>
            <a:pPr lvl="1"/>
            <a:r>
              <a:rPr lang="es-AR" dirty="0" smtClean="0"/>
              <a:t>Oliver </a:t>
            </a:r>
            <a:r>
              <a:rPr lang="es-AR" dirty="0"/>
              <a:t>Williamson (2009</a:t>
            </a:r>
            <a:r>
              <a:rPr lang="es-AR" dirty="0" smtClean="0"/>
              <a:t>) </a:t>
            </a:r>
          </a:p>
          <a:p>
            <a:pPr lvl="1"/>
            <a:r>
              <a:rPr lang="es-AR" dirty="0" smtClean="0"/>
              <a:t>Elinor </a:t>
            </a:r>
            <a:r>
              <a:rPr lang="es-AR" dirty="0"/>
              <a:t>Ostrom (2009)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14357"/>
            <a:ext cx="8229600" cy="2571767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200" dirty="0"/>
              <a:t>“</a:t>
            </a:r>
            <a:r>
              <a:rPr lang="es-AR" sz="2200" dirty="0" err="1"/>
              <a:t>The</a:t>
            </a:r>
            <a:r>
              <a:rPr lang="es-AR" sz="2200" dirty="0"/>
              <a:t> </a:t>
            </a:r>
            <a:r>
              <a:rPr lang="es-AR" sz="2200" dirty="0" err="1"/>
              <a:t>institutional</a:t>
            </a:r>
            <a:r>
              <a:rPr lang="es-AR" sz="2200" dirty="0"/>
              <a:t> </a:t>
            </a:r>
            <a:r>
              <a:rPr lang="es-AR" sz="2200" dirty="0" err="1"/>
              <a:t>policy</a:t>
            </a:r>
            <a:r>
              <a:rPr lang="es-AR" sz="2200" dirty="0"/>
              <a:t> </a:t>
            </a:r>
            <a:r>
              <a:rPr lang="es-AR" sz="2200" dirty="0" err="1"/>
              <a:t>framework</a:t>
            </a:r>
            <a:r>
              <a:rPr lang="es-AR" sz="2200" dirty="0"/>
              <a:t> </a:t>
            </a:r>
            <a:r>
              <a:rPr lang="es-AR" sz="2200" dirty="0" err="1"/>
              <a:t>generates</a:t>
            </a:r>
            <a:r>
              <a:rPr lang="es-AR" sz="2200" dirty="0"/>
              <a:t> </a:t>
            </a:r>
            <a:r>
              <a:rPr lang="es-AR" sz="2200" dirty="0" err="1"/>
              <a:t>the</a:t>
            </a:r>
            <a:r>
              <a:rPr lang="es-AR" sz="2200" dirty="0"/>
              <a:t> rules </a:t>
            </a:r>
            <a:r>
              <a:rPr lang="es-AR" sz="2200" dirty="0" err="1"/>
              <a:t>that</a:t>
            </a:r>
            <a:r>
              <a:rPr lang="es-AR" sz="2200" dirty="0"/>
              <a:t> </a:t>
            </a:r>
            <a:r>
              <a:rPr lang="es-AR" sz="2200" dirty="0" err="1"/>
              <a:t>tend</a:t>
            </a:r>
            <a:r>
              <a:rPr lang="es-AR" sz="2200" dirty="0"/>
              <a:t> </a:t>
            </a:r>
            <a:r>
              <a:rPr lang="es-AR" sz="2200" dirty="0" err="1"/>
              <a:t>to</a:t>
            </a:r>
            <a:r>
              <a:rPr lang="es-AR" sz="2200" dirty="0"/>
              <a:t> favor </a:t>
            </a:r>
            <a:r>
              <a:rPr lang="es-AR" sz="2200" dirty="0" err="1"/>
              <a:t>or</a:t>
            </a:r>
            <a:r>
              <a:rPr lang="es-AR" sz="2200" dirty="0"/>
              <a:t> disfavor </a:t>
            </a:r>
            <a:r>
              <a:rPr lang="es-AR" sz="2200" dirty="0" err="1"/>
              <a:t>human</a:t>
            </a:r>
            <a:r>
              <a:rPr lang="es-AR" sz="2200" dirty="0"/>
              <a:t> </a:t>
            </a:r>
            <a:r>
              <a:rPr lang="es-AR" sz="2200" dirty="0" err="1"/>
              <a:t>development</a:t>
            </a:r>
            <a:r>
              <a:rPr lang="es-AR" sz="2200" dirty="0"/>
              <a:t> and </a:t>
            </a:r>
            <a:r>
              <a:rPr lang="es-AR" sz="2200" dirty="0" err="1"/>
              <a:t>economic</a:t>
            </a:r>
            <a:r>
              <a:rPr lang="es-AR" sz="2200" dirty="0"/>
              <a:t> and social </a:t>
            </a:r>
            <a:r>
              <a:rPr lang="es-AR" sz="2200" dirty="0" err="1"/>
              <a:t>growth</a:t>
            </a:r>
            <a:r>
              <a:rPr lang="es-AR" sz="2200" dirty="0"/>
              <a:t> of a </a:t>
            </a:r>
            <a:r>
              <a:rPr lang="es-AR" sz="2200" dirty="0" err="1"/>
              <a:t>region</a:t>
            </a:r>
            <a:r>
              <a:rPr lang="es-AR" sz="2200" dirty="0"/>
              <a:t> </a:t>
            </a:r>
            <a:r>
              <a:rPr lang="es-AR" sz="2200" dirty="0" err="1"/>
              <a:t>or</a:t>
            </a:r>
            <a:r>
              <a:rPr lang="es-AR" sz="2200" dirty="0"/>
              <a:t> country. </a:t>
            </a:r>
            <a:r>
              <a:rPr lang="es-AR" sz="2200" dirty="0" err="1"/>
              <a:t>This</a:t>
            </a:r>
            <a:r>
              <a:rPr lang="es-AR" sz="2200" dirty="0"/>
              <a:t>, </a:t>
            </a:r>
            <a:r>
              <a:rPr lang="es-AR" sz="2200" dirty="0" err="1"/>
              <a:t>through</a:t>
            </a:r>
            <a:r>
              <a:rPr lang="es-AR" sz="2200" dirty="0"/>
              <a:t> </a:t>
            </a:r>
            <a:r>
              <a:rPr lang="es-AR" sz="2200" dirty="0" err="1"/>
              <a:t>the</a:t>
            </a:r>
            <a:r>
              <a:rPr lang="es-AR" sz="2200" dirty="0"/>
              <a:t> </a:t>
            </a:r>
            <a:r>
              <a:rPr lang="es-AR" sz="2200" dirty="0" err="1"/>
              <a:t>degree</a:t>
            </a:r>
            <a:r>
              <a:rPr lang="es-AR" sz="2200" dirty="0"/>
              <a:t> of </a:t>
            </a:r>
            <a:r>
              <a:rPr lang="es-AR" sz="2200" dirty="0" err="1"/>
              <a:t>freedom</a:t>
            </a:r>
            <a:r>
              <a:rPr lang="es-AR" sz="2200" dirty="0"/>
              <a:t> and </a:t>
            </a:r>
            <a:r>
              <a:rPr lang="es-AR" sz="2200" dirty="0" err="1"/>
              <a:t>protection</a:t>
            </a:r>
            <a:r>
              <a:rPr lang="es-AR" sz="2200" dirty="0"/>
              <a:t> </a:t>
            </a:r>
            <a:r>
              <a:rPr lang="es-AR" sz="2200" dirty="0" err="1"/>
              <a:t>enjoyed</a:t>
            </a:r>
            <a:r>
              <a:rPr lang="es-AR" sz="2200" dirty="0"/>
              <a:t> </a:t>
            </a:r>
            <a:r>
              <a:rPr lang="es-AR" sz="2200" dirty="0" err="1"/>
              <a:t>by</a:t>
            </a:r>
            <a:r>
              <a:rPr lang="es-AR" sz="2200" dirty="0"/>
              <a:t> </a:t>
            </a:r>
            <a:r>
              <a:rPr lang="es-AR" sz="2200" dirty="0" err="1"/>
              <a:t>persons</a:t>
            </a:r>
            <a:r>
              <a:rPr lang="es-AR" sz="2200" dirty="0"/>
              <a:t>, </a:t>
            </a:r>
            <a:r>
              <a:rPr lang="es-AR" sz="2200" dirty="0" err="1"/>
              <a:t>the</a:t>
            </a:r>
            <a:r>
              <a:rPr lang="es-AR" sz="2200" dirty="0"/>
              <a:t> </a:t>
            </a:r>
            <a:r>
              <a:rPr lang="es-AR" sz="2200" dirty="0" err="1"/>
              <a:t>guarantee</a:t>
            </a:r>
            <a:r>
              <a:rPr lang="es-AR" sz="2200" dirty="0"/>
              <a:t> of </a:t>
            </a:r>
            <a:r>
              <a:rPr lang="es-AR" sz="2200" dirty="0" err="1"/>
              <a:t>property</a:t>
            </a:r>
            <a:r>
              <a:rPr lang="es-AR" sz="2200" dirty="0"/>
              <a:t> </a:t>
            </a:r>
            <a:r>
              <a:rPr lang="es-AR" sz="2200" dirty="0" err="1"/>
              <a:t>rights</a:t>
            </a:r>
            <a:r>
              <a:rPr lang="es-AR" sz="2200" dirty="0"/>
              <a:t>, </a:t>
            </a:r>
            <a:r>
              <a:rPr lang="es-AR" sz="2200" dirty="0" err="1"/>
              <a:t>the</a:t>
            </a:r>
            <a:r>
              <a:rPr lang="es-AR" sz="2200" dirty="0"/>
              <a:t> </a:t>
            </a:r>
            <a:r>
              <a:rPr lang="es-AR" sz="2200" dirty="0" err="1"/>
              <a:t>freedom</a:t>
            </a:r>
            <a:r>
              <a:rPr lang="es-AR" sz="2200" dirty="0"/>
              <a:t> of </a:t>
            </a:r>
            <a:r>
              <a:rPr lang="es-AR" sz="2200" dirty="0" err="1"/>
              <a:t>hiring</a:t>
            </a:r>
            <a:r>
              <a:rPr lang="es-AR" sz="2200" dirty="0"/>
              <a:t> </a:t>
            </a:r>
            <a:r>
              <a:rPr lang="es-AR" sz="2200" dirty="0" err="1"/>
              <a:t>factors</a:t>
            </a:r>
            <a:r>
              <a:rPr lang="es-AR" sz="2200" dirty="0"/>
              <a:t> of </a:t>
            </a:r>
            <a:r>
              <a:rPr lang="es-AR" sz="2200" dirty="0" err="1"/>
              <a:t>production</a:t>
            </a:r>
            <a:r>
              <a:rPr lang="es-AR" sz="2200" dirty="0"/>
              <a:t>, and </a:t>
            </a:r>
            <a:r>
              <a:rPr lang="es-AR" sz="2200" dirty="0" err="1"/>
              <a:t>the</a:t>
            </a:r>
            <a:r>
              <a:rPr lang="es-AR" sz="2200" dirty="0"/>
              <a:t> </a:t>
            </a:r>
            <a:r>
              <a:rPr lang="es-AR" sz="2200" dirty="0" err="1"/>
              <a:t>freedom</a:t>
            </a:r>
            <a:r>
              <a:rPr lang="es-AR" sz="2200" dirty="0"/>
              <a:t> </a:t>
            </a:r>
            <a:r>
              <a:rPr lang="es-AR" sz="2200" dirty="0" err="1"/>
              <a:t>for</a:t>
            </a:r>
            <a:r>
              <a:rPr lang="es-AR" sz="2200" dirty="0"/>
              <a:t> </a:t>
            </a:r>
            <a:r>
              <a:rPr lang="es-AR" sz="2200" dirty="0" err="1"/>
              <a:t>domestic</a:t>
            </a:r>
            <a:r>
              <a:rPr lang="es-AR" sz="2200" dirty="0"/>
              <a:t> and </a:t>
            </a:r>
            <a:r>
              <a:rPr lang="es-AR" sz="2200" dirty="0" err="1"/>
              <a:t>foreign</a:t>
            </a:r>
            <a:r>
              <a:rPr lang="es-AR" sz="2200" dirty="0"/>
              <a:t> </a:t>
            </a:r>
            <a:r>
              <a:rPr lang="es-AR" sz="2200" dirty="0" err="1"/>
              <a:t>trade</a:t>
            </a:r>
            <a:r>
              <a:rPr lang="es-AR" sz="2200" dirty="0"/>
              <a:t>,  etc.”(</a:t>
            </a:r>
            <a:r>
              <a:rPr lang="en-GB" sz="2200" dirty="0"/>
              <a:t>Colomé, R. A. L. and </a:t>
            </a:r>
            <a:r>
              <a:rPr lang="en-GB" sz="2200" dirty="0" err="1"/>
              <a:t>Gumierato</a:t>
            </a:r>
            <a:r>
              <a:rPr lang="en-GB" sz="2200" dirty="0"/>
              <a:t>, L. 2010, p. 17)</a:t>
            </a:r>
            <a:endParaRPr lang="es-AR" sz="2200" dirty="0"/>
          </a:p>
        </p:txBody>
      </p:sp>
      <p:sp>
        <p:nvSpPr>
          <p:cNvPr id="4" name="3 CuadroTexto"/>
          <p:cNvSpPr txBox="1"/>
          <p:nvPr/>
        </p:nvSpPr>
        <p:spPr>
          <a:xfrm>
            <a:off x="500034" y="3571876"/>
            <a:ext cx="82153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err="1" smtClean="0"/>
              <a:t>The</a:t>
            </a:r>
            <a:r>
              <a:rPr lang="es-AR" dirty="0" smtClean="0"/>
              <a:t> </a:t>
            </a:r>
            <a:r>
              <a:rPr lang="es-AR" dirty="0" err="1"/>
              <a:t>development</a:t>
            </a:r>
            <a:r>
              <a:rPr lang="es-AR" dirty="0"/>
              <a:t> of </a:t>
            </a:r>
            <a:r>
              <a:rPr lang="es-AR" dirty="0" err="1"/>
              <a:t>Argentina's</a:t>
            </a:r>
            <a:r>
              <a:rPr lang="es-AR" dirty="0"/>
              <a:t> </a:t>
            </a:r>
            <a:r>
              <a:rPr lang="es-AR" dirty="0" err="1"/>
              <a:t>political</a:t>
            </a:r>
            <a:r>
              <a:rPr lang="es-AR" dirty="0"/>
              <a:t> </a:t>
            </a:r>
            <a:r>
              <a:rPr lang="es-AR" dirty="0" err="1"/>
              <a:t>institutions</a:t>
            </a:r>
            <a:r>
              <a:rPr lang="es-AR" dirty="0"/>
              <a:t> </a:t>
            </a:r>
            <a:r>
              <a:rPr lang="es-AR" dirty="0" err="1"/>
              <a:t>were</a:t>
            </a:r>
            <a:r>
              <a:rPr lang="es-AR" dirty="0"/>
              <a:t> </a:t>
            </a:r>
            <a:r>
              <a:rPr lang="es-AR" dirty="0" err="1"/>
              <a:t>analyzed</a:t>
            </a:r>
            <a:r>
              <a:rPr lang="es-AR" dirty="0"/>
              <a:t>, </a:t>
            </a:r>
            <a:r>
              <a:rPr lang="es-AR" dirty="0" err="1"/>
              <a:t>defining</a:t>
            </a:r>
            <a:r>
              <a:rPr lang="es-AR" dirty="0"/>
              <a:t> </a:t>
            </a:r>
            <a:r>
              <a:rPr lang="es-AR" dirty="0" err="1"/>
              <a:t>institutional</a:t>
            </a:r>
            <a:r>
              <a:rPr lang="es-AR" dirty="0"/>
              <a:t> </a:t>
            </a:r>
            <a:r>
              <a:rPr lang="es-AR" dirty="0" err="1"/>
              <a:t>periods</a:t>
            </a:r>
            <a:r>
              <a:rPr lang="es-AR" dirty="0"/>
              <a:t> </a:t>
            </a:r>
            <a:r>
              <a:rPr lang="es-AR" dirty="0" err="1"/>
              <a:t>determined</a:t>
            </a:r>
            <a:r>
              <a:rPr lang="es-AR" dirty="0"/>
              <a:t> </a:t>
            </a:r>
            <a:r>
              <a:rPr lang="es-AR" dirty="0" err="1"/>
              <a:t>by</a:t>
            </a:r>
            <a:r>
              <a:rPr lang="es-AR" dirty="0"/>
              <a:t> </a:t>
            </a:r>
            <a:r>
              <a:rPr lang="es-AR" dirty="0" err="1"/>
              <a:t>the</a:t>
            </a:r>
            <a:r>
              <a:rPr lang="es-AR" dirty="0"/>
              <a:t> </a:t>
            </a:r>
            <a:r>
              <a:rPr lang="es-AR" dirty="0" err="1"/>
              <a:t>gestation</a:t>
            </a:r>
            <a:r>
              <a:rPr lang="es-AR" dirty="0"/>
              <a:t> of </a:t>
            </a:r>
            <a:r>
              <a:rPr lang="es-AR" dirty="0" err="1"/>
              <a:t>institutions</a:t>
            </a:r>
            <a:r>
              <a:rPr lang="es-AR" dirty="0"/>
              <a:t>, </a:t>
            </a:r>
            <a:r>
              <a:rPr lang="es-AR" dirty="0" err="1"/>
              <a:t>or</a:t>
            </a:r>
            <a:r>
              <a:rPr lang="es-AR" dirty="0"/>
              <a:t> </a:t>
            </a:r>
            <a:r>
              <a:rPr lang="es-AR" dirty="0" err="1"/>
              <a:t>by</a:t>
            </a:r>
            <a:r>
              <a:rPr lang="es-AR" dirty="0"/>
              <a:t> </a:t>
            </a:r>
            <a:r>
              <a:rPr lang="es-AR" dirty="0" err="1"/>
              <a:t>critical</a:t>
            </a:r>
            <a:r>
              <a:rPr lang="es-AR" dirty="0"/>
              <a:t> </a:t>
            </a:r>
            <a:r>
              <a:rPr lang="es-AR" dirty="0" err="1" smtClean="0"/>
              <a:t>junctures</a:t>
            </a:r>
            <a:r>
              <a:rPr lang="es-AR" dirty="0" smtClean="0"/>
              <a:t>, </a:t>
            </a:r>
            <a:r>
              <a:rPr lang="es-AR" dirty="0"/>
              <a:t>as </a:t>
            </a:r>
            <a:r>
              <a:rPr lang="es-AR" dirty="0" err="1"/>
              <a:t>the</a:t>
            </a:r>
            <a:r>
              <a:rPr lang="es-AR" dirty="0"/>
              <a:t> </a:t>
            </a:r>
            <a:r>
              <a:rPr lang="es-AR" dirty="0" err="1"/>
              <a:t>degree</a:t>
            </a:r>
            <a:r>
              <a:rPr lang="es-AR" dirty="0"/>
              <a:t> of </a:t>
            </a:r>
            <a:r>
              <a:rPr lang="es-AR" dirty="0" err="1"/>
              <a:t>compliance</a:t>
            </a:r>
            <a:r>
              <a:rPr lang="es-AR" dirty="0"/>
              <a:t> / </a:t>
            </a:r>
            <a:r>
              <a:rPr lang="es-AR" dirty="0" smtClean="0"/>
              <a:t>non-</a:t>
            </a:r>
            <a:r>
              <a:rPr lang="es-AR" dirty="0" err="1" smtClean="0"/>
              <a:t>compliance</a:t>
            </a:r>
            <a:r>
              <a:rPr lang="es-AR" dirty="0" smtClean="0"/>
              <a:t> in “Las instituciones y el crecimiento económico de los países. </a:t>
            </a:r>
            <a:r>
              <a:rPr lang="en-GB" dirty="0" smtClean="0"/>
              <a:t>El </a:t>
            </a:r>
            <a:r>
              <a:rPr lang="en-GB" dirty="0" err="1" smtClean="0"/>
              <a:t>caso</a:t>
            </a:r>
            <a:r>
              <a:rPr lang="en-GB" dirty="0" smtClean="0"/>
              <a:t> de Argentina” (Colomé 2016).</a:t>
            </a:r>
            <a:endParaRPr lang="es-AR" dirty="0" smtClean="0"/>
          </a:p>
          <a:p>
            <a:r>
              <a:rPr lang="es-AR" dirty="0"/>
              <a:t>Argentina </a:t>
            </a:r>
            <a:r>
              <a:rPr lang="es-AR" dirty="0" err="1"/>
              <a:t>was</a:t>
            </a:r>
            <a:r>
              <a:rPr lang="es-AR" dirty="0"/>
              <a:t> </a:t>
            </a:r>
            <a:r>
              <a:rPr lang="es-AR" dirty="0" err="1"/>
              <a:t>progressively</a:t>
            </a:r>
            <a:r>
              <a:rPr lang="es-AR" dirty="0"/>
              <a:t> </a:t>
            </a:r>
            <a:r>
              <a:rPr lang="es-AR" dirty="0" err="1"/>
              <a:t>gestating</a:t>
            </a:r>
            <a:r>
              <a:rPr lang="es-AR" dirty="0"/>
              <a:t> formal </a:t>
            </a:r>
            <a:r>
              <a:rPr lang="es-AR" dirty="0" err="1" smtClean="0"/>
              <a:t>political</a:t>
            </a:r>
            <a:r>
              <a:rPr lang="es-AR" dirty="0" smtClean="0"/>
              <a:t> and </a:t>
            </a:r>
            <a:r>
              <a:rPr lang="es-AR" dirty="0" err="1" smtClean="0"/>
              <a:t>economic</a:t>
            </a:r>
            <a:r>
              <a:rPr lang="es-AR" dirty="0" smtClean="0"/>
              <a:t> inclusive </a:t>
            </a:r>
            <a:r>
              <a:rPr lang="es-AR" dirty="0" err="1" smtClean="0"/>
              <a:t>institutions</a:t>
            </a:r>
            <a:r>
              <a:rPr lang="es-AR" dirty="0" smtClean="0"/>
              <a:t>.</a:t>
            </a:r>
          </a:p>
          <a:p>
            <a:r>
              <a:rPr lang="es-AR" dirty="0" err="1" smtClean="0"/>
              <a:t>From</a:t>
            </a:r>
            <a:r>
              <a:rPr lang="es-AR" dirty="0" smtClean="0"/>
              <a:t> 1930 </a:t>
            </a:r>
            <a:r>
              <a:rPr lang="es-AR" dirty="0"/>
              <a:t>gradual </a:t>
            </a:r>
            <a:r>
              <a:rPr lang="es-AR" dirty="0" err="1"/>
              <a:t>deterioration</a:t>
            </a:r>
            <a:r>
              <a:rPr lang="es-AR" dirty="0"/>
              <a:t> </a:t>
            </a:r>
            <a:r>
              <a:rPr lang="es-AR" dirty="0" err="1"/>
              <a:t>which</a:t>
            </a:r>
            <a:r>
              <a:rPr lang="es-AR" dirty="0"/>
              <a:t> </a:t>
            </a:r>
            <a:r>
              <a:rPr lang="es-AR" dirty="0" err="1"/>
              <a:t>accelerates</a:t>
            </a:r>
            <a:r>
              <a:rPr lang="es-AR" dirty="0"/>
              <a:t> </a:t>
            </a:r>
            <a:r>
              <a:rPr lang="es-AR" dirty="0" err="1"/>
              <a:t>then</a:t>
            </a:r>
            <a:r>
              <a:rPr lang="es-AR" dirty="0"/>
              <a:t> </a:t>
            </a:r>
            <a:r>
              <a:rPr lang="es-AR" dirty="0" err="1"/>
              <a:t>towards</a:t>
            </a:r>
            <a:r>
              <a:rPr lang="es-AR" dirty="0"/>
              <a:t> </a:t>
            </a:r>
            <a:r>
              <a:rPr lang="es-AR" dirty="0" err="1"/>
              <a:t>extractive</a:t>
            </a:r>
            <a:r>
              <a:rPr lang="es-AR" dirty="0"/>
              <a:t> </a:t>
            </a:r>
            <a:r>
              <a:rPr lang="es-AR" dirty="0" err="1"/>
              <a:t>political</a:t>
            </a:r>
            <a:r>
              <a:rPr lang="es-AR" dirty="0"/>
              <a:t> and </a:t>
            </a:r>
            <a:r>
              <a:rPr lang="es-AR" dirty="0" err="1"/>
              <a:t>economic</a:t>
            </a:r>
            <a:r>
              <a:rPr lang="es-AR" dirty="0"/>
              <a:t> </a:t>
            </a:r>
            <a:r>
              <a:rPr lang="es-AR" dirty="0" err="1"/>
              <a:t>institutions</a:t>
            </a:r>
            <a:r>
              <a:rPr lang="es-AR" dirty="0"/>
              <a:t>.</a:t>
            </a:r>
            <a:r>
              <a:rPr lang="en-GB" dirty="0"/>
              <a:t> </a:t>
            </a:r>
            <a:endParaRPr lang="es-A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2500329"/>
          </a:xfrm>
          <a:ln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GB" b="1" dirty="0"/>
              <a:t>Objectives:</a:t>
            </a:r>
            <a:r>
              <a:rPr lang="es-AR" dirty="0"/>
              <a:t>  </a:t>
            </a:r>
            <a:endParaRPr lang="es-AR" dirty="0" smtClean="0"/>
          </a:p>
          <a:p>
            <a:r>
              <a:rPr lang="es-AR" dirty="0" err="1" smtClean="0"/>
              <a:t>Review</a:t>
            </a:r>
            <a:r>
              <a:rPr lang="es-AR" dirty="0" smtClean="0"/>
              <a:t> </a:t>
            </a:r>
            <a:r>
              <a:rPr lang="es-AR" dirty="0"/>
              <a:t>of </a:t>
            </a:r>
            <a:r>
              <a:rPr lang="es-AR" dirty="0" err="1"/>
              <a:t>the</a:t>
            </a:r>
            <a:r>
              <a:rPr lang="es-AR" dirty="0"/>
              <a:t> </a:t>
            </a:r>
            <a:r>
              <a:rPr lang="es-AR" dirty="0" err="1"/>
              <a:t>analysis</a:t>
            </a:r>
            <a:r>
              <a:rPr lang="es-AR" dirty="0"/>
              <a:t> in </a:t>
            </a:r>
            <a:r>
              <a:rPr lang="es-AR" dirty="0" err="1"/>
              <a:t>the</a:t>
            </a:r>
            <a:r>
              <a:rPr lang="es-AR" dirty="0"/>
              <a:t> </a:t>
            </a:r>
            <a:r>
              <a:rPr lang="es-AR" dirty="0" err="1"/>
              <a:t>creation</a:t>
            </a:r>
            <a:r>
              <a:rPr lang="es-AR" dirty="0"/>
              <a:t> of </a:t>
            </a:r>
            <a:r>
              <a:rPr lang="es-AR" dirty="0" err="1"/>
              <a:t>institutions</a:t>
            </a:r>
            <a:r>
              <a:rPr lang="es-AR" dirty="0"/>
              <a:t> in Argentina, </a:t>
            </a:r>
            <a:r>
              <a:rPr lang="es-AR" dirty="0" err="1"/>
              <a:t>establishing</a:t>
            </a:r>
            <a:r>
              <a:rPr lang="es-AR" dirty="0"/>
              <a:t> </a:t>
            </a:r>
            <a:r>
              <a:rPr lang="es-AR" dirty="0" err="1"/>
              <a:t>institutional</a:t>
            </a:r>
            <a:r>
              <a:rPr lang="es-AR" dirty="0"/>
              <a:t> </a:t>
            </a:r>
            <a:r>
              <a:rPr lang="es-AR" dirty="0" err="1"/>
              <a:t>epochs</a:t>
            </a:r>
            <a:r>
              <a:rPr lang="es-AR" dirty="0"/>
              <a:t> and </a:t>
            </a:r>
            <a:r>
              <a:rPr lang="es-AR" dirty="0" err="1" smtClean="0"/>
              <a:t>periods</a:t>
            </a:r>
            <a:r>
              <a:rPr lang="es-AR" dirty="0" smtClean="0"/>
              <a:t>, </a:t>
            </a:r>
            <a:r>
              <a:rPr lang="es-AR" dirty="0" err="1" smtClean="0"/>
              <a:t>relating</a:t>
            </a:r>
            <a:r>
              <a:rPr lang="es-AR" dirty="0" smtClean="0"/>
              <a:t> </a:t>
            </a:r>
            <a:r>
              <a:rPr lang="es-AR" dirty="0" err="1"/>
              <a:t>to</a:t>
            </a:r>
            <a:r>
              <a:rPr lang="es-AR" dirty="0"/>
              <a:t> </a:t>
            </a:r>
            <a:r>
              <a:rPr lang="es-AR" dirty="0" err="1"/>
              <a:t>economic</a:t>
            </a:r>
            <a:r>
              <a:rPr lang="es-AR" dirty="0"/>
              <a:t> </a:t>
            </a:r>
            <a:r>
              <a:rPr lang="es-AR" dirty="0" err="1"/>
              <a:t>growth</a:t>
            </a:r>
            <a:r>
              <a:rPr lang="es-AR" dirty="0"/>
              <a:t>, </a:t>
            </a:r>
            <a:r>
              <a:rPr lang="es-AR" dirty="0" err="1"/>
              <a:t>from</a:t>
            </a:r>
            <a:r>
              <a:rPr lang="es-AR" dirty="0"/>
              <a:t> </a:t>
            </a:r>
            <a:r>
              <a:rPr lang="es-AR" dirty="0" err="1"/>
              <a:t>the</a:t>
            </a:r>
            <a:r>
              <a:rPr lang="es-AR" dirty="0"/>
              <a:t> </a:t>
            </a:r>
            <a:r>
              <a:rPr lang="es-AR" dirty="0" err="1"/>
              <a:t>enactment</a:t>
            </a:r>
            <a:r>
              <a:rPr lang="es-AR" dirty="0"/>
              <a:t> of </a:t>
            </a:r>
            <a:r>
              <a:rPr lang="es-AR" dirty="0" err="1"/>
              <a:t>the</a:t>
            </a:r>
            <a:r>
              <a:rPr lang="es-AR" dirty="0"/>
              <a:t> </a:t>
            </a:r>
            <a:r>
              <a:rPr lang="es-AR" dirty="0" err="1"/>
              <a:t>Constitution</a:t>
            </a:r>
            <a:r>
              <a:rPr lang="es-AR" dirty="0"/>
              <a:t> of </a:t>
            </a:r>
            <a:r>
              <a:rPr lang="es-AR" dirty="0" err="1"/>
              <a:t>the</a:t>
            </a:r>
            <a:r>
              <a:rPr lang="es-AR" dirty="0"/>
              <a:t> Argentina </a:t>
            </a:r>
            <a:r>
              <a:rPr lang="es-AR" dirty="0" err="1"/>
              <a:t>Confederation</a:t>
            </a:r>
            <a:r>
              <a:rPr lang="es-AR" dirty="0"/>
              <a:t> in 1853</a:t>
            </a:r>
            <a:r>
              <a:rPr lang="en-GB" dirty="0"/>
              <a:t>. </a:t>
            </a:r>
            <a:endParaRPr lang="es-AR" dirty="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428596" y="3164681"/>
            <a:ext cx="8286808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AR" b="1" dirty="0" err="1"/>
              <a:t>Hypothesis</a:t>
            </a:r>
            <a:r>
              <a:rPr lang="es-AR" b="1" dirty="0" smtClean="0"/>
              <a:t>:</a:t>
            </a:r>
          </a:p>
          <a:p>
            <a:r>
              <a:rPr lang="es-AR" dirty="0" err="1" smtClean="0"/>
              <a:t>There</a:t>
            </a:r>
            <a:r>
              <a:rPr lang="es-AR" dirty="0" smtClean="0"/>
              <a:t> </a:t>
            </a:r>
            <a:r>
              <a:rPr lang="es-AR" dirty="0"/>
              <a:t>are </a:t>
            </a:r>
            <a:r>
              <a:rPr lang="es-AR" dirty="0" err="1"/>
              <a:t>two</a:t>
            </a:r>
            <a:r>
              <a:rPr lang="es-AR" dirty="0"/>
              <a:t> </a:t>
            </a:r>
            <a:r>
              <a:rPr lang="es-AR" dirty="0" err="1"/>
              <a:t>epochs</a:t>
            </a:r>
            <a:r>
              <a:rPr lang="es-AR" dirty="0"/>
              <a:t> in </a:t>
            </a:r>
            <a:r>
              <a:rPr lang="es-AR" dirty="0" err="1"/>
              <a:t>terms</a:t>
            </a:r>
            <a:r>
              <a:rPr lang="es-AR" dirty="0"/>
              <a:t> of </a:t>
            </a:r>
            <a:r>
              <a:rPr lang="es-AR" dirty="0" err="1"/>
              <a:t>economic</a:t>
            </a:r>
            <a:r>
              <a:rPr lang="es-AR" dirty="0"/>
              <a:t> </a:t>
            </a:r>
            <a:r>
              <a:rPr lang="es-AR" dirty="0" err="1"/>
              <a:t>institutions</a:t>
            </a:r>
            <a:r>
              <a:rPr lang="es-AR" dirty="0"/>
              <a:t> and </a:t>
            </a:r>
            <a:r>
              <a:rPr lang="es-AR" dirty="0" err="1"/>
              <a:t>economic</a:t>
            </a:r>
            <a:r>
              <a:rPr lang="es-AR" dirty="0"/>
              <a:t> </a:t>
            </a:r>
            <a:r>
              <a:rPr lang="es-AR" dirty="0" err="1" smtClean="0"/>
              <a:t>policy</a:t>
            </a:r>
            <a:endParaRPr lang="es-AR" dirty="0" smtClean="0"/>
          </a:p>
          <a:p>
            <a:pPr lvl="1">
              <a:buFont typeface="Arial" pitchFamily="34" charset="0"/>
              <a:buChar char="•"/>
            </a:pPr>
            <a:r>
              <a:rPr lang="es-AR" dirty="0" err="1" smtClean="0"/>
              <a:t>The</a:t>
            </a:r>
            <a:r>
              <a:rPr lang="es-AR" dirty="0" smtClean="0"/>
              <a:t> </a:t>
            </a:r>
            <a:r>
              <a:rPr lang="es-AR" dirty="0" err="1"/>
              <a:t>first</a:t>
            </a:r>
            <a:r>
              <a:rPr lang="es-AR" dirty="0"/>
              <a:t>, </a:t>
            </a:r>
            <a:r>
              <a:rPr lang="es-AR" dirty="0" err="1"/>
              <a:t>from</a:t>
            </a:r>
            <a:r>
              <a:rPr lang="es-AR" dirty="0"/>
              <a:t> 1853 </a:t>
            </a:r>
            <a:r>
              <a:rPr lang="es-AR" dirty="0" err="1"/>
              <a:t>to</a:t>
            </a:r>
            <a:r>
              <a:rPr lang="es-AR" dirty="0"/>
              <a:t> 1930; </a:t>
            </a:r>
            <a:r>
              <a:rPr lang="es-AR" dirty="0" smtClean="0"/>
              <a:t>inclusive </a:t>
            </a:r>
            <a:r>
              <a:rPr lang="es-AR" dirty="0" err="1" smtClean="0"/>
              <a:t>economic</a:t>
            </a:r>
            <a:r>
              <a:rPr lang="es-AR" dirty="0" smtClean="0"/>
              <a:t> </a:t>
            </a:r>
            <a:r>
              <a:rPr lang="es-AR" dirty="0" err="1" smtClean="0"/>
              <a:t>institutions</a:t>
            </a:r>
            <a:r>
              <a:rPr lang="es-AR" dirty="0" smtClean="0"/>
              <a:t> </a:t>
            </a:r>
            <a:r>
              <a:rPr lang="es-AR" dirty="0" err="1" smtClean="0"/>
              <a:t>were</a:t>
            </a:r>
            <a:r>
              <a:rPr lang="es-AR" dirty="0" smtClean="0"/>
              <a:t> </a:t>
            </a:r>
            <a:r>
              <a:rPr lang="es-AR" dirty="0" err="1" smtClean="0"/>
              <a:t>developed</a:t>
            </a:r>
            <a:r>
              <a:rPr lang="es-AR" dirty="0" smtClean="0"/>
              <a:t>, </a:t>
            </a:r>
            <a:r>
              <a:rPr lang="es-AR" dirty="0" err="1" smtClean="0"/>
              <a:t>accompanied</a:t>
            </a:r>
            <a:r>
              <a:rPr lang="es-AR" dirty="0" smtClean="0"/>
              <a:t> </a:t>
            </a:r>
            <a:r>
              <a:rPr lang="es-AR" dirty="0" err="1" smtClean="0"/>
              <a:t>by</a:t>
            </a:r>
            <a:r>
              <a:rPr lang="es-AR" dirty="0" smtClean="0"/>
              <a:t> </a:t>
            </a:r>
            <a:r>
              <a:rPr lang="es-AR" dirty="0" err="1" smtClean="0"/>
              <a:t>an</a:t>
            </a:r>
            <a:r>
              <a:rPr lang="es-AR" dirty="0" smtClean="0"/>
              <a:t> </a:t>
            </a:r>
            <a:r>
              <a:rPr lang="es-AR" dirty="0" err="1" smtClean="0"/>
              <a:t>economic</a:t>
            </a:r>
            <a:r>
              <a:rPr lang="es-AR" dirty="0" smtClean="0"/>
              <a:t> </a:t>
            </a:r>
            <a:r>
              <a:rPr lang="es-AR" dirty="0" err="1" smtClean="0"/>
              <a:t>policy</a:t>
            </a:r>
            <a:r>
              <a:rPr lang="es-AR" dirty="0" smtClean="0"/>
              <a:t> </a:t>
            </a:r>
            <a:r>
              <a:rPr lang="es-AR" dirty="0" err="1" smtClean="0"/>
              <a:t>that</a:t>
            </a:r>
            <a:r>
              <a:rPr lang="es-AR" dirty="0" smtClean="0"/>
              <a:t> </a:t>
            </a:r>
            <a:r>
              <a:rPr lang="es-AR" dirty="0" err="1" smtClean="0"/>
              <a:t>had</a:t>
            </a:r>
            <a:r>
              <a:rPr lang="es-AR" dirty="0" smtClean="0"/>
              <a:t> as </a:t>
            </a:r>
            <a:r>
              <a:rPr lang="es-AR" dirty="0" err="1" smtClean="0"/>
              <a:t>its</a:t>
            </a:r>
            <a:r>
              <a:rPr lang="es-AR" dirty="0" smtClean="0"/>
              <a:t> central </a:t>
            </a:r>
            <a:r>
              <a:rPr lang="es-AR" dirty="0" err="1" smtClean="0"/>
              <a:t>objective</a:t>
            </a:r>
            <a:r>
              <a:rPr lang="es-AR" dirty="0" smtClean="0"/>
              <a:t> </a:t>
            </a:r>
            <a:r>
              <a:rPr lang="es-AR" dirty="0" err="1" smtClean="0"/>
              <a:t>growth</a:t>
            </a:r>
            <a:r>
              <a:rPr lang="es-AR" dirty="0" smtClean="0"/>
              <a:t> and </a:t>
            </a:r>
            <a:r>
              <a:rPr lang="es-AR" dirty="0" err="1" smtClean="0"/>
              <a:t>economic</a:t>
            </a:r>
            <a:r>
              <a:rPr lang="es-AR" dirty="0" smtClean="0"/>
              <a:t> and social </a:t>
            </a:r>
            <a:r>
              <a:rPr lang="es-AR" dirty="0" err="1" smtClean="0"/>
              <a:t>development</a:t>
            </a:r>
            <a:r>
              <a:rPr lang="es-AR" dirty="0" smtClean="0"/>
              <a:t>, </a:t>
            </a:r>
            <a:r>
              <a:rPr lang="es-AR" dirty="0" err="1" smtClean="0"/>
              <a:t>without</a:t>
            </a:r>
            <a:r>
              <a:rPr lang="es-AR" dirty="0" smtClean="0"/>
              <a:t> </a:t>
            </a:r>
            <a:r>
              <a:rPr lang="es-AR" dirty="0" err="1" smtClean="0"/>
              <a:t>specific</a:t>
            </a:r>
            <a:r>
              <a:rPr lang="es-AR" dirty="0" smtClean="0"/>
              <a:t> </a:t>
            </a:r>
            <a:r>
              <a:rPr lang="es-AR" dirty="0" err="1" smtClean="0"/>
              <a:t>agricultural</a:t>
            </a:r>
            <a:r>
              <a:rPr lang="es-AR" dirty="0" smtClean="0"/>
              <a:t> </a:t>
            </a:r>
            <a:r>
              <a:rPr lang="es-AR" dirty="0" err="1" smtClean="0"/>
              <a:t>policy</a:t>
            </a:r>
            <a:r>
              <a:rPr lang="es-AR" dirty="0" smtClean="0"/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es-AR" dirty="0" err="1" smtClean="0"/>
              <a:t>From</a:t>
            </a:r>
            <a:r>
              <a:rPr lang="es-AR" dirty="0" smtClean="0"/>
              <a:t> </a:t>
            </a:r>
            <a:r>
              <a:rPr lang="es-AR" dirty="0"/>
              <a:t>1930 </a:t>
            </a:r>
            <a:r>
              <a:rPr lang="es-AR" dirty="0" err="1"/>
              <a:t>onwards</a:t>
            </a:r>
            <a:r>
              <a:rPr lang="es-AR" dirty="0"/>
              <a:t>, </a:t>
            </a:r>
            <a:r>
              <a:rPr lang="es-AR" dirty="0" err="1" smtClean="0"/>
              <a:t>institutions</a:t>
            </a:r>
            <a:r>
              <a:rPr lang="es-AR" dirty="0" smtClean="0"/>
              <a:t> </a:t>
            </a:r>
            <a:r>
              <a:rPr lang="es-AR" dirty="0" err="1" smtClean="0"/>
              <a:t>were</a:t>
            </a:r>
            <a:r>
              <a:rPr lang="es-AR" dirty="0" smtClean="0"/>
              <a:t> </a:t>
            </a:r>
            <a:r>
              <a:rPr lang="es-AR" dirty="0" err="1" smtClean="0"/>
              <a:t>developed</a:t>
            </a:r>
            <a:r>
              <a:rPr lang="es-AR" dirty="0" smtClean="0"/>
              <a:t> </a:t>
            </a:r>
            <a:r>
              <a:rPr lang="es-AR" dirty="0" err="1" smtClean="0"/>
              <a:t>towards</a:t>
            </a:r>
            <a:r>
              <a:rPr lang="es-AR" dirty="0" smtClean="0"/>
              <a:t> </a:t>
            </a:r>
            <a:r>
              <a:rPr lang="es-AR" dirty="0" err="1" smtClean="0"/>
              <a:t>extractive</a:t>
            </a:r>
            <a:r>
              <a:rPr lang="es-AR" dirty="0" smtClean="0"/>
              <a:t> </a:t>
            </a:r>
            <a:r>
              <a:rPr lang="es-AR" dirty="0" err="1"/>
              <a:t>economic</a:t>
            </a:r>
            <a:r>
              <a:rPr lang="es-AR" dirty="0"/>
              <a:t> </a:t>
            </a:r>
            <a:r>
              <a:rPr lang="es-AR" dirty="0" err="1"/>
              <a:t>institutions</a:t>
            </a:r>
            <a:r>
              <a:rPr lang="es-AR" dirty="0"/>
              <a:t>, </a:t>
            </a:r>
            <a:r>
              <a:rPr lang="es-AR" dirty="0" err="1"/>
              <a:t>with</a:t>
            </a:r>
            <a:r>
              <a:rPr lang="es-AR" dirty="0"/>
              <a:t> </a:t>
            </a:r>
            <a:r>
              <a:rPr lang="es-AR" dirty="0" err="1"/>
              <a:t>an</a:t>
            </a:r>
            <a:r>
              <a:rPr lang="es-AR" dirty="0"/>
              <a:t> </a:t>
            </a:r>
            <a:r>
              <a:rPr lang="es-AR" dirty="0" err="1"/>
              <a:t>economic</a:t>
            </a:r>
            <a:r>
              <a:rPr lang="es-AR" dirty="0"/>
              <a:t> </a:t>
            </a:r>
            <a:r>
              <a:rPr lang="es-AR" dirty="0" err="1"/>
              <a:t>policy</a:t>
            </a:r>
            <a:r>
              <a:rPr lang="es-AR" dirty="0"/>
              <a:t> and </a:t>
            </a:r>
            <a:r>
              <a:rPr lang="es-AR" dirty="0" err="1"/>
              <a:t>an</a:t>
            </a:r>
            <a:r>
              <a:rPr lang="es-AR" dirty="0"/>
              <a:t> </a:t>
            </a:r>
            <a:r>
              <a:rPr lang="es-AR" dirty="0" err="1"/>
              <a:t>agricultural</a:t>
            </a:r>
            <a:r>
              <a:rPr lang="es-AR" dirty="0"/>
              <a:t> </a:t>
            </a:r>
            <a:r>
              <a:rPr lang="es-AR" dirty="0" err="1"/>
              <a:t>policy</a:t>
            </a:r>
            <a:r>
              <a:rPr lang="es-AR" dirty="0"/>
              <a:t> in </a:t>
            </a:r>
            <a:r>
              <a:rPr lang="es-AR" dirty="0" err="1" smtClean="0"/>
              <a:t>accordance</a:t>
            </a:r>
            <a:r>
              <a:rPr lang="es-AR" dirty="0" smtClean="0"/>
              <a:t>. </a:t>
            </a:r>
            <a:r>
              <a:rPr lang="es-AR" dirty="0" err="1" smtClean="0"/>
              <a:t>Economic</a:t>
            </a:r>
            <a:r>
              <a:rPr lang="es-AR" dirty="0" smtClean="0"/>
              <a:t> </a:t>
            </a:r>
            <a:r>
              <a:rPr lang="es-AR" dirty="0" err="1"/>
              <a:t>policy</a:t>
            </a:r>
            <a:r>
              <a:rPr lang="es-AR" dirty="0"/>
              <a:t> in </a:t>
            </a:r>
            <a:r>
              <a:rPr lang="es-AR" dirty="0" err="1"/>
              <a:t>relation</a:t>
            </a:r>
            <a:r>
              <a:rPr lang="es-AR" dirty="0"/>
              <a:t> </a:t>
            </a:r>
            <a:r>
              <a:rPr lang="es-AR" dirty="0" err="1"/>
              <a:t>to</a:t>
            </a:r>
            <a:r>
              <a:rPr lang="es-AR" dirty="0"/>
              <a:t> </a:t>
            </a:r>
            <a:r>
              <a:rPr lang="es-AR" dirty="0" err="1"/>
              <a:t>agriculture</a:t>
            </a:r>
            <a:r>
              <a:rPr lang="es-AR" dirty="0"/>
              <a:t> and </a:t>
            </a:r>
            <a:r>
              <a:rPr lang="es-AR" dirty="0" err="1"/>
              <a:t>the</a:t>
            </a:r>
            <a:r>
              <a:rPr lang="es-AR" dirty="0"/>
              <a:t> </a:t>
            </a:r>
            <a:r>
              <a:rPr lang="es-AR" dirty="0" err="1"/>
              <a:t>agricultural</a:t>
            </a:r>
            <a:r>
              <a:rPr lang="es-AR" dirty="0"/>
              <a:t> </a:t>
            </a:r>
            <a:r>
              <a:rPr lang="es-AR" dirty="0" err="1"/>
              <a:t>policy</a:t>
            </a:r>
            <a:r>
              <a:rPr lang="es-AR" dirty="0"/>
              <a:t> </a:t>
            </a:r>
            <a:r>
              <a:rPr lang="es-AR" dirty="0" err="1"/>
              <a:t>implemented</a:t>
            </a:r>
            <a:r>
              <a:rPr lang="es-AR" dirty="0"/>
              <a:t> in Argentina </a:t>
            </a:r>
            <a:r>
              <a:rPr lang="es-AR" dirty="0" err="1"/>
              <a:t>from</a:t>
            </a:r>
            <a:r>
              <a:rPr lang="es-AR" dirty="0"/>
              <a:t> 1933 </a:t>
            </a:r>
            <a:r>
              <a:rPr lang="es-AR" dirty="0" err="1"/>
              <a:t>achieved</a:t>
            </a:r>
            <a:r>
              <a:rPr lang="es-AR" dirty="0"/>
              <a:t> </a:t>
            </a:r>
            <a:r>
              <a:rPr lang="es-AR" dirty="0" err="1"/>
              <a:t>their</a:t>
            </a:r>
            <a:r>
              <a:rPr lang="es-AR" dirty="0"/>
              <a:t> </a:t>
            </a:r>
            <a:r>
              <a:rPr lang="es-AR" dirty="0" err="1"/>
              <a:t>goal</a:t>
            </a:r>
            <a:r>
              <a:rPr lang="es-AR" dirty="0"/>
              <a:t> at </a:t>
            </a:r>
            <a:r>
              <a:rPr lang="es-AR" dirty="0" err="1"/>
              <a:t>the</a:t>
            </a:r>
            <a:r>
              <a:rPr lang="es-AR" dirty="0"/>
              <a:t> </a:t>
            </a:r>
            <a:r>
              <a:rPr lang="es-AR" dirty="0" err="1" smtClean="0"/>
              <a:t>beginning</a:t>
            </a:r>
            <a:r>
              <a:rPr lang="es-AR" dirty="0" smtClean="0"/>
              <a:t>. </a:t>
            </a:r>
            <a:r>
              <a:rPr lang="es-AR" dirty="0" err="1"/>
              <a:t>However</a:t>
            </a:r>
            <a:r>
              <a:rPr lang="es-AR" dirty="0"/>
              <a:t>, </a:t>
            </a:r>
            <a:r>
              <a:rPr lang="es-AR" dirty="0" err="1"/>
              <a:t>over</a:t>
            </a:r>
            <a:r>
              <a:rPr lang="es-AR" dirty="0"/>
              <a:t> time, </a:t>
            </a:r>
            <a:r>
              <a:rPr lang="es-AR" dirty="0" err="1"/>
              <a:t>they</a:t>
            </a:r>
            <a:r>
              <a:rPr lang="es-AR" dirty="0"/>
              <a:t> </a:t>
            </a:r>
            <a:r>
              <a:rPr lang="es-AR" dirty="0" err="1"/>
              <a:t>were</a:t>
            </a:r>
            <a:r>
              <a:rPr lang="es-AR" dirty="0"/>
              <a:t> </a:t>
            </a:r>
            <a:r>
              <a:rPr lang="es-AR" dirty="0" err="1"/>
              <a:t>clearly</a:t>
            </a:r>
            <a:r>
              <a:rPr lang="es-AR" dirty="0"/>
              <a:t> </a:t>
            </a:r>
            <a:r>
              <a:rPr lang="es-AR" dirty="0" err="1"/>
              <a:t>discriminatory</a:t>
            </a:r>
            <a:r>
              <a:rPr lang="es-AR" dirty="0"/>
              <a:t> </a:t>
            </a:r>
            <a:r>
              <a:rPr lang="es-AR" dirty="0" err="1"/>
              <a:t>to</a:t>
            </a:r>
            <a:r>
              <a:rPr lang="es-AR" dirty="0"/>
              <a:t> </a:t>
            </a:r>
            <a:r>
              <a:rPr lang="es-AR" dirty="0" err="1"/>
              <a:t>the</a:t>
            </a:r>
            <a:r>
              <a:rPr lang="es-AR" dirty="0"/>
              <a:t> sector.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AR" b="1" dirty="0"/>
              <a:t>II. </a:t>
            </a:r>
            <a:r>
              <a:rPr lang="es-AR" b="1" dirty="0" err="1"/>
              <a:t>On</a:t>
            </a:r>
            <a:r>
              <a:rPr lang="es-AR" b="1" dirty="0"/>
              <a:t> </a:t>
            </a:r>
            <a:r>
              <a:rPr lang="es-AR" b="1" dirty="0" err="1"/>
              <a:t>institutions</a:t>
            </a:r>
            <a:r>
              <a:rPr lang="es-AR" b="1" dirty="0"/>
              <a:t> and </a:t>
            </a:r>
            <a:r>
              <a:rPr lang="es-AR" b="1" dirty="0" err="1"/>
              <a:t>its</a:t>
            </a:r>
            <a:r>
              <a:rPr lang="es-AR" b="1" dirty="0"/>
              <a:t> </a:t>
            </a:r>
            <a:r>
              <a:rPr lang="es-AR" b="1" dirty="0" err="1"/>
              <a:t>importance</a:t>
            </a:r>
            <a:r>
              <a:rPr lang="es-AR" b="1" dirty="0"/>
              <a:t> in </a:t>
            </a:r>
            <a:r>
              <a:rPr lang="es-AR" b="1" dirty="0" err="1"/>
              <a:t>economic</a:t>
            </a:r>
            <a:r>
              <a:rPr lang="es-AR" b="1" dirty="0"/>
              <a:t> </a:t>
            </a:r>
            <a:r>
              <a:rPr lang="es-AR" b="1" dirty="0" err="1"/>
              <a:t>development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AR" dirty="0" err="1"/>
              <a:t>Institutions</a:t>
            </a:r>
            <a:r>
              <a:rPr lang="es-AR" dirty="0"/>
              <a:t> can </a:t>
            </a:r>
            <a:r>
              <a:rPr lang="es-AR" dirty="0" err="1"/>
              <a:t>be</a:t>
            </a:r>
            <a:r>
              <a:rPr lang="es-AR" dirty="0"/>
              <a:t> formal </a:t>
            </a:r>
            <a:r>
              <a:rPr lang="es-AR" dirty="0" err="1"/>
              <a:t>or</a:t>
            </a:r>
            <a:r>
              <a:rPr lang="es-AR" dirty="0"/>
              <a:t> informal</a:t>
            </a:r>
            <a:r>
              <a:rPr lang="en-GB" dirty="0"/>
              <a:t>. </a:t>
            </a:r>
            <a:endParaRPr lang="en-GB" dirty="0" smtClean="0"/>
          </a:p>
          <a:p>
            <a:pPr lvl="1"/>
            <a:r>
              <a:rPr lang="en-GB" dirty="0" smtClean="0"/>
              <a:t>Formal </a:t>
            </a:r>
            <a:r>
              <a:rPr lang="en-GB" dirty="0"/>
              <a:t>institutions </a:t>
            </a:r>
            <a:r>
              <a:rPr lang="es-AR" dirty="0"/>
              <a:t>are </a:t>
            </a:r>
            <a:r>
              <a:rPr lang="es-AR" dirty="0" err="1"/>
              <a:t>the</a:t>
            </a:r>
            <a:r>
              <a:rPr lang="es-AR" dirty="0"/>
              <a:t> </a:t>
            </a:r>
            <a:r>
              <a:rPr lang="es-AR" dirty="0" err="1"/>
              <a:t>constitutions</a:t>
            </a:r>
            <a:r>
              <a:rPr lang="es-AR" dirty="0"/>
              <a:t>, </a:t>
            </a:r>
            <a:r>
              <a:rPr lang="es-AR" dirty="0" err="1"/>
              <a:t>codes</a:t>
            </a:r>
            <a:r>
              <a:rPr lang="es-AR" dirty="0"/>
              <a:t>, </a:t>
            </a:r>
            <a:r>
              <a:rPr lang="es-AR" dirty="0" err="1"/>
              <a:t>laws</a:t>
            </a:r>
            <a:r>
              <a:rPr lang="es-AR" dirty="0"/>
              <a:t>, </a:t>
            </a:r>
            <a:r>
              <a:rPr lang="es-AR" dirty="0" err="1"/>
              <a:t>contracts</a:t>
            </a:r>
            <a:r>
              <a:rPr lang="es-AR" dirty="0"/>
              <a:t> and </a:t>
            </a:r>
            <a:r>
              <a:rPr lang="es-AR" dirty="0" err="1"/>
              <a:t>other</a:t>
            </a:r>
            <a:r>
              <a:rPr lang="es-AR" dirty="0"/>
              <a:t> </a:t>
            </a:r>
            <a:r>
              <a:rPr lang="es-AR" dirty="0" err="1"/>
              <a:t>items</a:t>
            </a:r>
            <a:r>
              <a:rPr lang="es-AR" dirty="0"/>
              <a:t>, </a:t>
            </a:r>
            <a:r>
              <a:rPr lang="es-AR" dirty="0" err="1"/>
              <a:t>usually</a:t>
            </a:r>
            <a:r>
              <a:rPr lang="es-AR" dirty="0"/>
              <a:t> </a:t>
            </a:r>
            <a:r>
              <a:rPr lang="es-AR" dirty="0" err="1"/>
              <a:t>embodied</a:t>
            </a:r>
            <a:r>
              <a:rPr lang="es-AR" dirty="0"/>
              <a:t> in </a:t>
            </a:r>
            <a:r>
              <a:rPr lang="es-AR" dirty="0" err="1"/>
              <a:t>writing</a:t>
            </a:r>
            <a:r>
              <a:rPr lang="es-AR" dirty="0"/>
              <a:t>. </a:t>
            </a:r>
            <a:endParaRPr lang="es-AR" dirty="0" smtClean="0"/>
          </a:p>
          <a:p>
            <a:pPr lvl="1"/>
            <a:r>
              <a:rPr lang="es-AR" dirty="0" smtClean="0"/>
              <a:t>Informal </a:t>
            </a:r>
            <a:r>
              <a:rPr lang="es-AR" dirty="0" err="1"/>
              <a:t>institutions</a:t>
            </a:r>
            <a:r>
              <a:rPr lang="es-AR" dirty="0"/>
              <a:t> can </a:t>
            </a:r>
            <a:r>
              <a:rPr lang="es-AR" dirty="0" err="1"/>
              <a:t>be</a:t>
            </a:r>
            <a:r>
              <a:rPr lang="es-AR" dirty="0"/>
              <a:t> </a:t>
            </a:r>
            <a:r>
              <a:rPr lang="es-AR" dirty="0" err="1"/>
              <a:t>extensions</a:t>
            </a:r>
            <a:r>
              <a:rPr lang="es-AR" dirty="0"/>
              <a:t>, </a:t>
            </a:r>
            <a:r>
              <a:rPr lang="es-AR" dirty="0" err="1"/>
              <a:t>interpretations</a:t>
            </a:r>
            <a:r>
              <a:rPr lang="es-AR" dirty="0"/>
              <a:t> and </a:t>
            </a:r>
            <a:r>
              <a:rPr lang="es-AR" dirty="0" err="1"/>
              <a:t>amendments</a:t>
            </a:r>
            <a:r>
              <a:rPr lang="es-AR" dirty="0"/>
              <a:t> of formal rules; </a:t>
            </a:r>
            <a:r>
              <a:rPr lang="es-AR" dirty="0" err="1" smtClean="0"/>
              <a:t>codes</a:t>
            </a:r>
            <a:r>
              <a:rPr lang="es-AR" dirty="0" smtClean="0"/>
              <a:t> </a:t>
            </a:r>
            <a:r>
              <a:rPr lang="es-AR" dirty="0"/>
              <a:t>of </a:t>
            </a:r>
            <a:r>
              <a:rPr lang="es-AR" dirty="0" err="1"/>
              <a:t>conduct</a:t>
            </a:r>
            <a:r>
              <a:rPr lang="es-AR" dirty="0"/>
              <a:t> and </a:t>
            </a:r>
            <a:r>
              <a:rPr lang="es-AR" dirty="0" err="1"/>
              <a:t>conventions</a:t>
            </a:r>
            <a:r>
              <a:rPr lang="es-AR" dirty="0"/>
              <a:t> </a:t>
            </a:r>
            <a:r>
              <a:rPr lang="es-AR" dirty="0" err="1"/>
              <a:t>that</a:t>
            </a:r>
            <a:r>
              <a:rPr lang="es-AR" dirty="0"/>
              <a:t> come </a:t>
            </a:r>
            <a:r>
              <a:rPr lang="es-AR" dirty="0" err="1"/>
              <a:t>from</a:t>
            </a:r>
            <a:r>
              <a:rPr lang="es-AR" dirty="0"/>
              <a:t> </a:t>
            </a:r>
            <a:r>
              <a:rPr lang="es-AR" dirty="0" err="1"/>
              <a:t>customs</a:t>
            </a:r>
            <a:r>
              <a:rPr lang="es-AR" dirty="0"/>
              <a:t>, </a:t>
            </a:r>
            <a:r>
              <a:rPr lang="es-AR" dirty="0" err="1" smtClean="0"/>
              <a:t>traditions</a:t>
            </a:r>
            <a:r>
              <a:rPr lang="es-AR" dirty="0" smtClean="0"/>
              <a:t>, </a:t>
            </a:r>
            <a:r>
              <a:rPr lang="es-AR" dirty="0"/>
              <a:t>and </a:t>
            </a:r>
            <a:r>
              <a:rPr lang="es-AR" dirty="0" err="1"/>
              <a:t>generally</a:t>
            </a:r>
            <a:r>
              <a:rPr lang="es-AR" dirty="0"/>
              <a:t> </a:t>
            </a:r>
            <a:r>
              <a:rPr lang="es-AR" dirty="0" err="1"/>
              <a:t>what</a:t>
            </a:r>
            <a:r>
              <a:rPr lang="es-AR" dirty="0"/>
              <a:t> </a:t>
            </a:r>
            <a:r>
              <a:rPr lang="es-AR" dirty="0" err="1"/>
              <a:t>is</a:t>
            </a:r>
            <a:r>
              <a:rPr lang="es-AR" dirty="0"/>
              <a:t> </a:t>
            </a:r>
            <a:r>
              <a:rPr lang="es-AR" dirty="0" err="1"/>
              <a:t>known</a:t>
            </a:r>
            <a:r>
              <a:rPr lang="es-AR" dirty="0"/>
              <a:t> as </a:t>
            </a:r>
            <a:r>
              <a:rPr lang="es-AR" dirty="0" err="1"/>
              <a:t>culture</a:t>
            </a:r>
            <a:r>
              <a:rPr lang="es-AR" dirty="0"/>
              <a:t>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70000" lnSpcReduction="20000"/>
          </a:bodyPr>
          <a:lstStyle/>
          <a:p>
            <a:r>
              <a:rPr lang="es-AR" dirty="0" err="1" smtClean="0"/>
              <a:t>For</a:t>
            </a:r>
            <a:r>
              <a:rPr lang="es-AR" dirty="0" smtClean="0"/>
              <a:t> A </a:t>
            </a:r>
            <a:r>
              <a:rPr lang="es-AR" dirty="0"/>
              <a:t>and R (2012) </a:t>
            </a:r>
            <a:r>
              <a:rPr lang="es-AR" dirty="0" err="1" smtClean="0"/>
              <a:t>economic</a:t>
            </a:r>
            <a:r>
              <a:rPr lang="es-AR" dirty="0" smtClean="0"/>
              <a:t> </a:t>
            </a:r>
            <a:r>
              <a:rPr lang="es-AR" dirty="0" err="1"/>
              <a:t>institutions</a:t>
            </a:r>
            <a:r>
              <a:rPr lang="es-AR" dirty="0"/>
              <a:t> are </a:t>
            </a:r>
            <a:r>
              <a:rPr lang="es-AR" dirty="0" err="1"/>
              <a:t>critical</a:t>
            </a:r>
            <a:r>
              <a:rPr lang="es-AR" dirty="0"/>
              <a:t> </a:t>
            </a:r>
            <a:r>
              <a:rPr lang="es-AR" dirty="0" err="1"/>
              <a:t>for</a:t>
            </a:r>
            <a:r>
              <a:rPr lang="es-AR" dirty="0"/>
              <a:t> </a:t>
            </a:r>
            <a:r>
              <a:rPr lang="es-AR" dirty="0" err="1"/>
              <a:t>determining</a:t>
            </a:r>
            <a:r>
              <a:rPr lang="es-AR" dirty="0"/>
              <a:t> </a:t>
            </a:r>
            <a:r>
              <a:rPr lang="es-AR" dirty="0" err="1"/>
              <a:t>whether</a:t>
            </a:r>
            <a:r>
              <a:rPr lang="es-AR" dirty="0"/>
              <a:t> a country </a:t>
            </a:r>
            <a:r>
              <a:rPr lang="es-AR" dirty="0" err="1"/>
              <a:t>is</a:t>
            </a:r>
            <a:r>
              <a:rPr lang="es-AR" dirty="0"/>
              <a:t> </a:t>
            </a:r>
            <a:r>
              <a:rPr lang="es-AR" dirty="0" err="1"/>
              <a:t>poor</a:t>
            </a:r>
            <a:r>
              <a:rPr lang="es-AR" dirty="0"/>
              <a:t> </a:t>
            </a:r>
            <a:r>
              <a:rPr lang="es-AR" dirty="0" err="1"/>
              <a:t>or</a:t>
            </a:r>
            <a:r>
              <a:rPr lang="es-AR" dirty="0"/>
              <a:t> </a:t>
            </a:r>
            <a:r>
              <a:rPr lang="es-AR" dirty="0" err="1" smtClean="0"/>
              <a:t>prosperous</a:t>
            </a:r>
            <a:r>
              <a:rPr lang="es-AR" dirty="0" smtClean="0"/>
              <a:t>; </a:t>
            </a:r>
            <a:r>
              <a:rPr lang="es-AR" dirty="0" err="1"/>
              <a:t>it</a:t>
            </a:r>
            <a:r>
              <a:rPr lang="es-AR" dirty="0"/>
              <a:t> </a:t>
            </a:r>
            <a:r>
              <a:rPr lang="es-AR" dirty="0" err="1"/>
              <a:t>is</a:t>
            </a:r>
            <a:r>
              <a:rPr lang="es-AR" dirty="0"/>
              <a:t> </a:t>
            </a:r>
            <a:r>
              <a:rPr lang="es-AR" dirty="0" err="1"/>
              <a:t>politics</a:t>
            </a:r>
            <a:r>
              <a:rPr lang="es-AR" dirty="0"/>
              <a:t> and </a:t>
            </a:r>
            <a:r>
              <a:rPr lang="es-AR" dirty="0" err="1"/>
              <a:t>political</a:t>
            </a:r>
            <a:r>
              <a:rPr lang="es-AR" dirty="0"/>
              <a:t> </a:t>
            </a:r>
            <a:r>
              <a:rPr lang="es-AR" dirty="0" err="1"/>
              <a:t>institutions</a:t>
            </a:r>
            <a:r>
              <a:rPr lang="es-AR" dirty="0"/>
              <a:t> </a:t>
            </a:r>
            <a:r>
              <a:rPr lang="es-AR" dirty="0" err="1"/>
              <a:t>that</a:t>
            </a:r>
            <a:r>
              <a:rPr lang="es-AR" dirty="0"/>
              <a:t> determine </a:t>
            </a:r>
            <a:r>
              <a:rPr lang="es-AR" dirty="0" err="1"/>
              <a:t>what</a:t>
            </a:r>
            <a:r>
              <a:rPr lang="es-AR" dirty="0"/>
              <a:t> </a:t>
            </a:r>
            <a:r>
              <a:rPr lang="es-AR" dirty="0" err="1"/>
              <a:t>economic</a:t>
            </a:r>
            <a:r>
              <a:rPr lang="es-AR" dirty="0"/>
              <a:t> </a:t>
            </a:r>
            <a:r>
              <a:rPr lang="es-AR" dirty="0" err="1"/>
              <a:t>institutions</a:t>
            </a:r>
            <a:r>
              <a:rPr lang="es-AR" dirty="0"/>
              <a:t> a country has</a:t>
            </a:r>
            <a:r>
              <a:rPr lang="es-AR" dirty="0" smtClean="0"/>
              <a:t>.</a:t>
            </a:r>
          </a:p>
          <a:p>
            <a:r>
              <a:rPr lang="es-AR" dirty="0" smtClean="0"/>
              <a:t>My </a:t>
            </a:r>
            <a:r>
              <a:rPr lang="es-AR" dirty="0" err="1"/>
              <a:t>point</a:t>
            </a:r>
            <a:r>
              <a:rPr lang="es-AR" dirty="0"/>
              <a:t> of </a:t>
            </a:r>
            <a:r>
              <a:rPr lang="es-AR" dirty="0" err="1" smtClean="0"/>
              <a:t>view</a:t>
            </a:r>
            <a:r>
              <a:rPr lang="es-AR" dirty="0" smtClean="0"/>
              <a:t>: </a:t>
            </a:r>
          </a:p>
          <a:p>
            <a:pPr lvl="1"/>
            <a:r>
              <a:rPr lang="es-AR" dirty="0" err="1" smtClean="0"/>
              <a:t>Not</a:t>
            </a:r>
            <a:r>
              <a:rPr lang="es-AR" dirty="0" smtClean="0"/>
              <a:t> </a:t>
            </a:r>
            <a:r>
              <a:rPr lang="es-AR" dirty="0" err="1"/>
              <a:t>only</a:t>
            </a:r>
            <a:r>
              <a:rPr lang="es-AR" dirty="0"/>
              <a:t> </a:t>
            </a:r>
            <a:r>
              <a:rPr lang="es-AR" dirty="0" err="1"/>
              <a:t>politics</a:t>
            </a:r>
            <a:r>
              <a:rPr lang="es-AR" dirty="0"/>
              <a:t> </a:t>
            </a:r>
            <a:r>
              <a:rPr lang="es-AR" dirty="0" err="1"/>
              <a:t>is</a:t>
            </a:r>
            <a:r>
              <a:rPr lang="es-AR" dirty="0"/>
              <a:t> </a:t>
            </a:r>
            <a:r>
              <a:rPr lang="es-AR" dirty="0" err="1"/>
              <a:t>important</a:t>
            </a:r>
            <a:r>
              <a:rPr lang="es-AR" dirty="0"/>
              <a:t> in </a:t>
            </a:r>
            <a:r>
              <a:rPr lang="es-AR" dirty="0" err="1"/>
              <a:t>determining</a:t>
            </a:r>
            <a:r>
              <a:rPr lang="es-AR" dirty="0"/>
              <a:t> </a:t>
            </a:r>
            <a:r>
              <a:rPr lang="es-AR" dirty="0" err="1"/>
              <a:t>the</a:t>
            </a:r>
            <a:r>
              <a:rPr lang="es-AR" dirty="0"/>
              <a:t> </a:t>
            </a:r>
            <a:r>
              <a:rPr lang="es-AR" dirty="0" err="1"/>
              <a:t>political</a:t>
            </a:r>
            <a:r>
              <a:rPr lang="es-AR" dirty="0"/>
              <a:t> </a:t>
            </a:r>
            <a:r>
              <a:rPr lang="es-AR" dirty="0" err="1"/>
              <a:t>institutions</a:t>
            </a:r>
            <a:r>
              <a:rPr lang="es-AR" dirty="0"/>
              <a:t> of a country, </a:t>
            </a:r>
            <a:r>
              <a:rPr lang="es-AR" dirty="0" err="1"/>
              <a:t>but</a:t>
            </a:r>
            <a:r>
              <a:rPr lang="es-AR" dirty="0"/>
              <a:t> </a:t>
            </a:r>
            <a:r>
              <a:rPr lang="es-AR" dirty="0" err="1"/>
              <a:t>also</a:t>
            </a:r>
            <a:r>
              <a:rPr lang="es-AR" dirty="0"/>
              <a:t> informal </a:t>
            </a:r>
            <a:r>
              <a:rPr lang="es-AR" dirty="0" err="1"/>
              <a:t>institutions</a:t>
            </a:r>
            <a:r>
              <a:rPr lang="es-AR" dirty="0" smtClean="0"/>
              <a:t>. </a:t>
            </a:r>
            <a:r>
              <a:rPr lang="es-AR" dirty="0" err="1" smtClean="0"/>
              <a:t>For</a:t>
            </a:r>
            <a:r>
              <a:rPr lang="es-AR" dirty="0" smtClean="0"/>
              <a:t> </a:t>
            </a:r>
            <a:r>
              <a:rPr lang="es-AR" dirty="0" err="1" smtClean="0"/>
              <a:t>example</a:t>
            </a:r>
            <a:r>
              <a:rPr lang="es-AR" dirty="0" smtClean="0"/>
              <a:t>: </a:t>
            </a:r>
            <a:r>
              <a:rPr lang="en-GB" dirty="0" smtClean="0"/>
              <a:t>Roman </a:t>
            </a:r>
            <a:r>
              <a:rPr lang="en-GB" dirty="0"/>
              <a:t>Catholic Apostolic </a:t>
            </a:r>
            <a:r>
              <a:rPr lang="en-GB" dirty="0" smtClean="0"/>
              <a:t>religion.</a:t>
            </a:r>
          </a:p>
          <a:p>
            <a:pPr lvl="1"/>
            <a:r>
              <a:rPr lang="es-AR" dirty="0" err="1" smtClean="0"/>
              <a:t>Institutions</a:t>
            </a:r>
            <a:r>
              <a:rPr lang="es-AR" dirty="0" smtClean="0"/>
              <a:t> </a:t>
            </a:r>
            <a:r>
              <a:rPr lang="es-AR" dirty="0"/>
              <a:t>are </a:t>
            </a:r>
            <a:r>
              <a:rPr lang="es-AR" dirty="0" err="1"/>
              <a:t>very</a:t>
            </a:r>
            <a:r>
              <a:rPr lang="es-AR" dirty="0"/>
              <a:t> </a:t>
            </a:r>
            <a:r>
              <a:rPr lang="es-AR" dirty="0" err="1"/>
              <a:t>important</a:t>
            </a:r>
            <a:r>
              <a:rPr lang="es-AR" dirty="0"/>
              <a:t> in </a:t>
            </a:r>
            <a:r>
              <a:rPr lang="es-AR" dirty="0" err="1"/>
              <a:t>the</a:t>
            </a:r>
            <a:r>
              <a:rPr lang="es-AR" dirty="0"/>
              <a:t> </a:t>
            </a:r>
            <a:r>
              <a:rPr lang="es-AR" dirty="0" err="1"/>
              <a:t>growth</a:t>
            </a:r>
            <a:r>
              <a:rPr lang="es-AR" dirty="0"/>
              <a:t> of </a:t>
            </a:r>
            <a:r>
              <a:rPr lang="es-AR" dirty="0" err="1" smtClean="0"/>
              <a:t>countries</a:t>
            </a:r>
            <a:r>
              <a:rPr lang="es-AR" dirty="0" smtClean="0"/>
              <a:t>, </a:t>
            </a:r>
            <a:r>
              <a:rPr lang="es-AR" dirty="0" err="1"/>
              <a:t>but</a:t>
            </a:r>
            <a:r>
              <a:rPr lang="es-AR" dirty="0"/>
              <a:t> </a:t>
            </a:r>
            <a:r>
              <a:rPr lang="es-AR" dirty="0" err="1"/>
              <a:t>they</a:t>
            </a:r>
            <a:r>
              <a:rPr lang="es-AR" dirty="0"/>
              <a:t> are </a:t>
            </a:r>
            <a:r>
              <a:rPr lang="es-AR" dirty="0" err="1"/>
              <a:t>not</a:t>
            </a:r>
            <a:r>
              <a:rPr lang="es-AR" dirty="0"/>
              <a:t> </a:t>
            </a:r>
            <a:r>
              <a:rPr lang="es-AR" dirty="0" smtClean="0"/>
              <a:t>exclusive. </a:t>
            </a:r>
          </a:p>
          <a:p>
            <a:pPr lvl="1"/>
            <a:r>
              <a:rPr lang="es-AR" dirty="0" err="1" smtClean="0"/>
              <a:t>Institutions</a:t>
            </a:r>
            <a:r>
              <a:rPr lang="es-AR" dirty="0"/>
              <a:t>, </a:t>
            </a:r>
            <a:r>
              <a:rPr lang="es-AR" dirty="0" err="1"/>
              <a:t>education</a:t>
            </a:r>
            <a:r>
              <a:rPr lang="es-AR" dirty="0"/>
              <a:t> and </a:t>
            </a:r>
            <a:r>
              <a:rPr lang="es-AR" dirty="0" err="1"/>
              <a:t>growth</a:t>
            </a:r>
            <a:r>
              <a:rPr lang="es-AR" dirty="0"/>
              <a:t> </a:t>
            </a:r>
            <a:r>
              <a:rPr lang="es-AR" dirty="0" err="1"/>
              <a:t>constitute</a:t>
            </a:r>
            <a:r>
              <a:rPr lang="es-AR" dirty="0"/>
              <a:t> a </a:t>
            </a:r>
            <a:r>
              <a:rPr lang="es-AR" dirty="0" err="1"/>
              <a:t>virtuous</a:t>
            </a:r>
            <a:r>
              <a:rPr lang="es-AR" dirty="0"/>
              <a:t> </a:t>
            </a:r>
            <a:r>
              <a:rPr lang="es-AR" dirty="0" err="1" smtClean="0"/>
              <a:t>circle</a:t>
            </a:r>
            <a:r>
              <a:rPr lang="es-AR" dirty="0" smtClean="0"/>
              <a:t>.</a:t>
            </a:r>
          </a:p>
          <a:p>
            <a:pPr lvl="1"/>
            <a:r>
              <a:rPr lang="es-AR" dirty="0" err="1" smtClean="0"/>
              <a:t>Another</a:t>
            </a:r>
            <a:r>
              <a:rPr lang="es-AR" dirty="0" smtClean="0"/>
              <a:t> </a:t>
            </a:r>
            <a:r>
              <a:rPr lang="es-AR" dirty="0" err="1"/>
              <a:t>important</a:t>
            </a:r>
            <a:r>
              <a:rPr lang="es-AR" dirty="0"/>
              <a:t> cause in Argentina </a:t>
            </a:r>
            <a:r>
              <a:rPr lang="es-AR" dirty="0" err="1"/>
              <a:t>is</a:t>
            </a:r>
            <a:r>
              <a:rPr lang="es-AR" dirty="0"/>
              <a:t> </a:t>
            </a:r>
            <a:r>
              <a:rPr lang="es-AR" dirty="0" err="1" smtClean="0"/>
              <a:t>malpractice</a:t>
            </a:r>
            <a:r>
              <a:rPr lang="es-AR" dirty="0" smtClean="0"/>
              <a:t>.</a:t>
            </a:r>
          </a:p>
          <a:p>
            <a:pPr lvl="1"/>
            <a:r>
              <a:rPr lang="es-AR" dirty="0" smtClean="0"/>
              <a:t>Inclusive </a:t>
            </a:r>
            <a:r>
              <a:rPr lang="es-AR" dirty="0" err="1"/>
              <a:t>political</a:t>
            </a:r>
            <a:r>
              <a:rPr lang="es-AR" dirty="0"/>
              <a:t> </a:t>
            </a:r>
            <a:r>
              <a:rPr lang="es-AR" dirty="0" err="1"/>
              <a:t>institutions</a:t>
            </a:r>
            <a:r>
              <a:rPr lang="es-AR" dirty="0"/>
              <a:t> are </a:t>
            </a:r>
            <a:r>
              <a:rPr lang="es-AR" dirty="0" err="1"/>
              <a:t>those</a:t>
            </a:r>
            <a:r>
              <a:rPr lang="es-AR" dirty="0"/>
              <a:t> </a:t>
            </a:r>
            <a:r>
              <a:rPr lang="es-AR" dirty="0" err="1"/>
              <a:t>which</a:t>
            </a:r>
            <a:r>
              <a:rPr lang="es-AR" dirty="0"/>
              <a:t> </a:t>
            </a:r>
            <a:r>
              <a:rPr lang="es-AR" dirty="0" err="1"/>
              <a:t>correspond</a:t>
            </a:r>
            <a:r>
              <a:rPr lang="es-AR" dirty="0"/>
              <a:t> </a:t>
            </a:r>
            <a:r>
              <a:rPr lang="es-AR" dirty="0" err="1"/>
              <a:t>to</a:t>
            </a:r>
            <a:r>
              <a:rPr lang="es-AR" dirty="0"/>
              <a:t> </a:t>
            </a:r>
            <a:r>
              <a:rPr lang="es-AR" dirty="0" err="1"/>
              <a:t>the</a:t>
            </a:r>
            <a:r>
              <a:rPr lang="es-AR" dirty="0"/>
              <a:t> </a:t>
            </a:r>
            <a:r>
              <a:rPr lang="es-AR" dirty="0" err="1"/>
              <a:t>republican</a:t>
            </a:r>
            <a:r>
              <a:rPr lang="es-AR" dirty="0"/>
              <a:t> </a:t>
            </a:r>
            <a:r>
              <a:rPr lang="es-AR" dirty="0" err="1"/>
              <a:t>form</a:t>
            </a:r>
            <a:r>
              <a:rPr lang="es-AR" dirty="0"/>
              <a:t> of </a:t>
            </a:r>
            <a:r>
              <a:rPr lang="es-AR" dirty="0" err="1"/>
              <a:t>government</a:t>
            </a:r>
            <a:r>
              <a:rPr lang="es-AR" dirty="0"/>
              <a:t>, and </a:t>
            </a:r>
            <a:r>
              <a:rPr lang="es-AR" dirty="0" err="1"/>
              <a:t>democracy</a:t>
            </a:r>
            <a:r>
              <a:rPr lang="es-AR" dirty="0"/>
              <a:t>. </a:t>
            </a:r>
            <a:r>
              <a:rPr lang="es-AR" dirty="0" err="1"/>
              <a:t>Extractive</a:t>
            </a:r>
            <a:r>
              <a:rPr lang="es-AR" dirty="0"/>
              <a:t> </a:t>
            </a:r>
            <a:r>
              <a:rPr lang="es-AR" dirty="0" err="1"/>
              <a:t>political</a:t>
            </a:r>
            <a:r>
              <a:rPr lang="es-AR" dirty="0"/>
              <a:t> </a:t>
            </a:r>
            <a:r>
              <a:rPr lang="es-AR" dirty="0" err="1"/>
              <a:t>institutions</a:t>
            </a:r>
            <a:r>
              <a:rPr lang="es-AR" dirty="0"/>
              <a:t> </a:t>
            </a:r>
            <a:r>
              <a:rPr lang="es-AR" dirty="0" err="1"/>
              <a:t>correspond</a:t>
            </a:r>
            <a:r>
              <a:rPr lang="es-AR" dirty="0"/>
              <a:t> </a:t>
            </a:r>
            <a:r>
              <a:rPr lang="es-AR" dirty="0" err="1"/>
              <a:t>to</a:t>
            </a:r>
            <a:r>
              <a:rPr lang="es-AR" dirty="0"/>
              <a:t> </a:t>
            </a:r>
            <a:r>
              <a:rPr lang="es-AR" dirty="0" err="1"/>
              <a:t>totalitarian</a:t>
            </a:r>
            <a:r>
              <a:rPr lang="es-AR" dirty="0"/>
              <a:t> and </a:t>
            </a:r>
            <a:r>
              <a:rPr lang="es-AR" dirty="0" err="1"/>
              <a:t>populist</a:t>
            </a:r>
            <a:r>
              <a:rPr lang="es-AR" dirty="0"/>
              <a:t> </a:t>
            </a:r>
            <a:r>
              <a:rPr lang="es-AR" dirty="0" err="1"/>
              <a:t>governments</a:t>
            </a:r>
            <a:r>
              <a:rPr lang="es-AR" dirty="0"/>
              <a:t>. </a:t>
            </a:r>
            <a:endParaRPr lang="es-AR" dirty="0" smtClean="0"/>
          </a:p>
          <a:p>
            <a:pPr lvl="1"/>
            <a:r>
              <a:rPr lang="es-AR" dirty="0" smtClean="0"/>
              <a:t>Inclusive </a:t>
            </a:r>
            <a:r>
              <a:rPr lang="es-AR" dirty="0" err="1"/>
              <a:t>political</a:t>
            </a:r>
            <a:r>
              <a:rPr lang="es-AR" dirty="0"/>
              <a:t> </a:t>
            </a:r>
            <a:r>
              <a:rPr lang="es-AR" dirty="0" err="1"/>
              <a:t>institutions</a:t>
            </a:r>
            <a:r>
              <a:rPr lang="es-AR" dirty="0"/>
              <a:t> </a:t>
            </a:r>
            <a:r>
              <a:rPr lang="es-AR" dirty="0" err="1"/>
              <a:t>generate</a:t>
            </a:r>
            <a:r>
              <a:rPr lang="es-AR" dirty="0"/>
              <a:t> inclusive </a:t>
            </a:r>
            <a:r>
              <a:rPr lang="es-AR" dirty="0" err="1"/>
              <a:t>economic</a:t>
            </a:r>
            <a:r>
              <a:rPr lang="es-AR" dirty="0"/>
              <a:t> </a:t>
            </a:r>
            <a:r>
              <a:rPr lang="es-AR" dirty="0" err="1"/>
              <a:t>institutions</a:t>
            </a:r>
            <a:r>
              <a:rPr lang="es-AR" dirty="0"/>
              <a:t> </a:t>
            </a:r>
            <a:r>
              <a:rPr lang="es-AR" dirty="0" err="1"/>
              <a:t>which</a:t>
            </a:r>
            <a:r>
              <a:rPr lang="es-AR" dirty="0"/>
              <a:t> </a:t>
            </a:r>
            <a:r>
              <a:rPr lang="es-AR" dirty="0" err="1"/>
              <a:t>correspond</a:t>
            </a:r>
            <a:r>
              <a:rPr lang="es-AR" dirty="0"/>
              <a:t> </a:t>
            </a:r>
            <a:r>
              <a:rPr lang="es-AR" dirty="0" err="1"/>
              <a:t>to</a:t>
            </a:r>
            <a:r>
              <a:rPr lang="es-AR" dirty="0"/>
              <a:t> </a:t>
            </a:r>
            <a:r>
              <a:rPr lang="es-AR" dirty="0" err="1"/>
              <a:t>markets</a:t>
            </a:r>
            <a:r>
              <a:rPr lang="es-AR" dirty="0"/>
              <a:t> </a:t>
            </a:r>
            <a:r>
              <a:rPr lang="es-AR" dirty="0" err="1"/>
              <a:t>economies</a:t>
            </a:r>
            <a:r>
              <a:rPr lang="es-AR" dirty="0"/>
              <a:t>, </a:t>
            </a:r>
            <a:r>
              <a:rPr lang="es-AR" dirty="0" err="1"/>
              <a:t>where</a:t>
            </a:r>
            <a:r>
              <a:rPr lang="es-AR" dirty="0"/>
              <a:t> </a:t>
            </a:r>
            <a:r>
              <a:rPr lang="es-AR" dirty="0" err="1"/>
              <a:t>there</a:t>
            </a:r>
            <a:r>
              <a:rPr lang="es-AR" dirty="0"/>
              <a:t> are </a:t>
            </a:r>
            <a:r>
              <a:rPr lang="es-AR" dirty="0" err="1"/>
              <a:t>freedom</a:t>
            </a:r>
            <a:r>
              <a:rPr lang="es-AR" dirty="0"/>
              <a:t> and </a:t>
            </a:r>
            <a:r>
              <a:rPr lang="es-AR" dirty="0" err="1"/>
              <a:t>equal</a:t>
            </a:r>
            <a:r>
              <a:rPr lang="es-AR" dirty="0"/>
              <a:t> </a:t>
            </a:r>
            <a:r>
              <a:rPr lang="es-AR" dirty="0" err="1"/>
              <a:t>opportunities</a:t>
            </a:r>
            <a:r>
              <a:rPr lang="es-AR" dirty="0"/>
              <a:t> </a:t>
            </a:r>
            <a:r>
              <a:rPr lang="es-AR" dirty="0" err="1"/>
              <a:t>to</a:t>
            </a:r>
            <a:r>
              <a:rPr lang="es-AR" dirty="0"/>
              <a:t> </a:t>
            </a:r>
            <a:r>
              <a:rPr lang="es-AR" dirty="0" err="1"/>
              <a:t>exercise</a:t>
            </a:r>
            <a:r>
              <a:rPr lang="es-AR" dirty="0"/>
              <a:t> </a:t>
            </a:r>
            <a:r>
              <a:rPr lang="es-AR" dirty="0" err="1"/>
              <a:t>any</a:t>
            </a:r>
            <a:r>
              <a:rPr lang="es-AR" dirty="0"/>
              <a:t> </a:t>
            </a:r>
            <a:r>
              <a:rPr lang="es-AR" dirty="0" err="1"/>
              <a:t>lawful</a:t>
            </a:r>
            <a:r>
              <a:rPr lang="es-AR" dirty="0"/>
              <a:t> </a:t>
            </a:r>
            <a:r>
              <a:rPr lang="es-AR" dirty="0" err="1"/>
              <a:t>industry</a:t>
            </a:r>
            <a:r>
              <a:rPr lang="es-AR" dirty="0"/>
              <a:t>, </a:t>
            </a:r>
            <a:r>
              <a:rPr lang="es-AR" dirty="0" err="1"/>
              <a:t>protection</a:t>
            </a:r>
            <a:r>
              <a:rPr lang="es-AR" dirty="0"/>
              <a:t> </a:t>
            </a:r>
            <a:r>
              <a:rPr lang="es-AR" dirty="0" err="1"/>
              <a:t>to</a:t>
            </a:r>
            <a:r>
              <a:rPr lang="es-AR" dirty="0"/>
              <a:t> </a:t>
            </a:r>
            <a:r>
              <a:rPr lang="es-AR" dirty="0" err="1"/>
              <a:t>persons</a:t>
            </a:r>
            <a:r>
              <a:rPr lang="es-AR" dirty="0"/>
              <a:t>, </a:t>
            </a:r>
            <a:r>
              <a:rPr lang="es-AR" dirty="0" err="1"/>
              <a:t>guarantee</a:t>
            </a:r>
            <a:r>
              <a:rPr lang="es-AR" dirty="0"/>
              <a:t> of </a:t>
            </a:r>
            <a:r>
              <a:rPr lang="es-AR" dirty="0" err="1"/>
              <a:t>property</a:t>
            </a:r>
            <a:r>
              <a:rPr lang="es-AR" dirty="0"/>
              <a:t> </a:t>
            </a:r>
            <a:r>
              <a:rPr lang="es-AR" dirty="0" err="1"/>
              <a:t>rights</a:t>
            </a:r>
            <a:r>
              <a:rPr lang="es-AR" dirty="0"/>
              <a:t>, </a:t>
            </a:r>
            <a:r>
              <a:rPr lang="es-AR" dirty="0" err="1"/>
              <a:t>freedom</a:t>
            </a:r>
            <a:r>
              <a:rPr lang="es-AR" dirty="0"/>
              <a:t> </a:t>
            </a:r>
            <a:r>
              <a:rPr lang="es-AR" dirty="0" err="1"/>
              <a:t>to</a:t>
            </a:r>
            <a:r>
              <a:rPr lang="es-AR" dirty="0"/>
              <a:t> </a:t>
            </a:r>
            <a:r>
              <a:rPr lang="es-AR" dirty="0" err="1"/>
              <a:t>hire</a:t>
            </a:r>
            <a:r>
              <a:rPr lang="es-AR" dirty="0"/>
              <a:t> </a:t>
            </a:r>
            <a:r>
              <a:rPr lang="es-AR" dirty="0" err="1"/>
              <a:t>production</a:t>
            </a:r>
            <a:r>
              <a:rPr lang="es-AR" dirty="0"/>
              <a:t> </a:t>
            </a:r>
            <a:r>
              <a:rPr lang="es-AR" dirty="0" err="1"/>
              <a:t>factors</a:t>
            </a:r>
            <a:r>
              <a:rPr lang="es-AR" dirty="0"/>
              <a:t>, and </a:t>
            </a:r>
            <a:r>
              <a:rPr lang="es-AR" dirty="0" err="1"/>
              <a:t>freedom</a:t>
            </a:r>
            <a:r>
              <a:rPr lang="es-AR" dirty="0"/>
              <a:t> </a:t>
            </a:r>
            <a:r>
              <a:rPr lang="es-AR" dirty="0" err="1"/>
              <a:t>for</a:t>
            </a:r>
            <a:r>
              <a:rPr lang="es-AR" dirty="0"/>
              <a:t> </a:t>
            </a:r>
            <a:r>
              <a:rPr lang="es-AR" dirty="0" err="1"/>
              <a:t>domestic</a:t>
            </a:r>
            <a:r>
              <a:rPr lang="es-AR" dirty="0"/>
              <a:t> and </a:t>
            </a:r>
            <a:r>
              <a:rPr lang="es-AR" dirty="0" err="1"/>
              <a:t>foreign</a:t>
            </a:r>
            <a:r>
              <a:rPr lang="es-AR" dirty="0"/>
              <a:t> </a:t>
            </a:r>
            <a:r>
              <a:rPr lang="es-AR" dirty="0" err="1"/>
              <a:t>trade</a:t>
            </a:r>
            <a:r>
              <a:rPr lang="es-AR" dirty="0"/>
              <a:t>, etc.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b="1" dirty="0"/>
              <a:t>III. </a:t>
            </a:r>
            <a:r>
              <a:rPr lang="es-AR" b="1" dirty="0" err="1"/>
              <a:t>Institutional</a:t>
            </a:r>
            <a:r>
              <a:rPr lang="es-AR" b="1" dirty="0"/>
              <a:t> </a:t>
            </a:r>
            <a:r>
              <a:rPr lang="es-AR" b="1" dirty="0" err="1"/>
              <a:t>Epochs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8579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AR" b="1" dirty="0" err="1" smtClean="0"/>
              <a:t>First</a:t>
            </a:r>
            <a:r>
              <a:rPr lang="es-AR" b="1" dirty="0" smtClean="0"/>
              <a:t> </a:t>
            </a:r>
            <a:r>
              <a:rPr lang="es-AR" b="1" dirty="0" err="1"/>
              <a:t>Epoch</a:t>
            </a:r>
            <a:r>
              <a:rPr lang="es-AR" b="1" dirty="0"/>
              <a:t> 1853-1930</a:t>
            </a:r>
            <a:endParaRPr lang="es-AR" dirty="0"/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457200" y="2643182"/>
            <a:ext cx="8229600" cy="34829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A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2 Marcador de contenido"/>
          <p:cNvSpPr txBox="1">
            <a:spLocks/>
          </p:cNvSpPr>
          <p:nvPr/>
        </p:nvSpPr>
        <p:spPr>
          <a:xfrm>
            <a:off x="457200" y="2285992"/>
            <a:ext cx="8229600" cy="400052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600" dirty="0" smtClean="0"/>
              <a:t>The democratic and federal republic is established by the Constitution of 1853, with a formal enforcement concerning the presidential succession, the National Congress, Supreme Court, provincial and municipal governments after 1862 for nearly 80 years 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600" dirty="0" smtClean="0"/>
              <a:t>Democracy improves in quality with the </a:t>
            </a:r>
            <a:r>
              <a:rPr lang="en-US" sz="2600" dirty="0" err="1" smtClean="0"/>
              <a:t>Sáenz</a:t>
            </a:r>
            <a:r>
              <a:rPr lang="en-US" sz="2600" dirty="0" smtClean="0"/>
              <a:t> </a:t>
            </a:r>
            <a:r>
              <a:rPr lang="en-US" sz="2600" dirty="0" err="1" smtClean="0"/>
              <a:t>Peña</a:t>
            </a:r>
            <a:r>
              <a:rPr lang="en-US" sz="2600" dirty="0" smtClean="0"/>
              <a:t> Law in 1912.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600" dirty="0" smtClean="0"/>
              <a:t>Economic institutions: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s-AR" sz="2000" dirty="0" smtClean="0"/>
              <a:t>A </a:t>
            </a:r>
            <a:r>
              <a:rPr lang="es-AR" sz="2000" dirty="0" err="1" smtClean="0"/>
              <a:t>decision</a:t>
            </a:r>
            <a:r>
              <a:rPr lang="es-AR" sz="2000" dirty="0" smtClean="0"/>
              <a:t> </a:t>
            </a:r>
            <a:r>
              <a:rPr lang="es-AR" sz="2000" dirty="0" err="1" smtClean="0"/>
              <a:t>to</a:t>
            </a:r>
            <a:r>
              <a:rPr lang="es-AR" sz="2000" dirty="0" smtClean="0"/>
              <a:t> </a:t>
            </a:r>
            <a:r>
              <a:rPr lang="es-AR" sz="2000" dirty="0" err="1" smtClean="0"/>
              <a:t>implement</a:t>
            </a:r>
            <a:r>
              <a:rPr lang="es-AR" sz="2000" dirty="0" smtClean="0"/>
              <a:t> </a:t>
            </a:r>
            <a:r>
              <a:rPr lang="es-AR" sz="2000" dirty="0" err="1" smtClean="0"/>
              <a:t>the</a:t>
            </a:r>
            <a:r>
              <a:rPr lang="es-AR" sz="2000" dirty="0" smtClean="0"/>
              <a:t> </a:t>
            </a:r>
            <a:r>
              <a:rPr lang="es-AR" sz="2000" dirty="0" err="1" smtClean="0"/>
              <a:t>principles</a:t>
            </a:r>
            <a:r>
              <a:rPr lang="es-AR" sz="2000" dirty="0" smtClean="0"/>
              <a:t> set </a:t>
            </a:r>
            <a:r>
              <a:rPr lang="es-AR" sz="2000" dirty="0" err="1" smtClean="0"/>
              <a:t>out</a:t>
            </a:r>
            <a:r>
              <a:rPr lang="es-AR" sz="2000" dirty="0" smtClean="0"/>
              <a:t> in </a:t>
            </a:r>
            <a:r>
              <a:rPr lang="es-AR" sz="2000" dirty="0" err="1" smtClean="0"/>
              <a:t>the</a:t>
            </a:r>
            <a:r>
              <a:rPr lang="es-AR" sz="2000" dirty="0" smtClean="0"/>
              <a:t> </a:t>
            </a:r>
            <a:r>
              <a:rPr lang="es-AR" sz="2000" dirty="0" err="1" smtClean="0"/>
              <a:t>Preamble</a:t>
            </a:r>
            <a:r>
              <a:rPr lang="es-AR" sz="2000" dirty="0" smtClean="0"/>
              <a:t> of 1853 </a:t>
            </a:r>
            <a:r>
              <a:rPr lang="es-AR" sz="2000" dirty="0" err="1" smtClean="0"/>
              <a:t>Constitution</a:t>
            </a:r>
            <a:r>
              <a:rPr lang="es-AR" sz="2300" dirty="0" smtClean="0"/>
              <a:t> "</a:t>
            </a:r>
            <a:r>
              <a:rPr lang="es-AR" sz="2300" dirty="0" err="1" smtClean="0"/>
              <a:t>to</a:t>
            </a:r>
            <a:r>
              <a:rPr lang="es-AR" sz="2300" dirty="0" smtClean="0"/>
              <a:t> </a:t>
            </a:r>
            <a:r>
              <a:rPr lang="es-AR" sz="2300" dirty="0" err="1" smtClean="0"/>
              <a:t>promote</a:t>
            </a:r>
            <a:r>
              <a:rPr lang="es-AR" sz="2300" dirty="0" smtClean="0"/>
              <a:t> </a:t>
            </a:r>
            <a:r>
              <a:rPr lang="es-AR" sz="2300" dirty="0" err="1" smtClean="0"/>
              <a:t>the</a:t>
            </a:r>
            <a:r>
              <a:rPr lang="es-AR" sz="2300" dirty="0" smtClean="0"/>
              <a:t> general </a:t>
            </a:r>
            <a:r>
              <a:rPr lang="es-AR" sz="2300" dirty="0" err="1" smtClean="0"/>
              <a:t>welfare</a:t>
            </a:r>
            <a:r>
              <a:rPr lang="es-AR" sz="2300" dirty="0" smtClean="0"/>
              <a:t>”. </a:t>
            </a:r>
            <a:r>
              <a:rPr lang="es-AR" sz="2300" dirty="0" err="1" smtClean="0"/>
              <a:t>To</a:t>
            </a:r>
            <a:r>
              <a:rPr lang="es-AR" sz="2300" dirty="0" smtClean="0"/>
              <a:t> </a:t>
            </a:r>
            <a:r>
              <a:rPr lang="es-AR" sz="2300" dirty="0" err="1" smtClean="0"/>
              <a:t>this</a:t>
            </a:r>
            <a:r>
              <a:rPr lang="es-AR" sz="2300" dirty="0" smtClean="0"/>
              <a:t> </a:t>
            </a:r>
            <a:r>
              <a:rPr lang="es-AR" sz="2300" dirty="0" err="1" smtClean="0"/>
              <a:t>end</a:t>
            </a:r>
            <a:r>
              <a:rPr lang="es-AR" sz="2300" dirty="0" smtClean="0"/>
              <a:t> </a:t>
            </a:r>
            <a:r>
              <a:rPr lang="es-AR" dirty="0" err="1" smtClean="0"/>
              <a:t>economic</a:t>
            </a:r>
            <a:r>
              <a:rPr lang="es-AR" dirty="0" smtClean="0"/>
              <a:t> </a:t>
            </a:r>
            <a:r>
              <a:rPr lang="es-AR" dirty="0" err="1" smtClean="0"/>
              <a:t>growth</a:t>
            </a:r>
            <a:r>
              <a:rPr lang="es-AR" dirty="0" smtClean="0"/>
              <a:t> </a:t>
            </a:r>
            <a:r>
              <a:rPr lang="es-AR" dirty="0" err="1" smtClean="0"/>
              <a:t>is</a:t>
            </a:r>
            <a:r>
              <a:rPr lang="es-AR" dirty="0" smtClean="0"/>
              <a:t> </a:t>
            </a:r>
            <a:r>
              <a:rPr lang="es-AR" dirty="0" err="1" smtClean="0"/>
              <a:t>necessary</a:t>
            </a:r>
            <a:r>
              <a:rPr lang="es-AR" dirty="0" smtClean="0"/>
              <a:t>; </a:t>
            </a:r>
            <a:r>
              <a:rPr lang="es-AR" dirty="0" err="1" smtClean="0"/>
              <a:t>to</a:t>
            </a:r>
            <a:r>
              <a:rPr lang="es-AR" dirty="0" smtClean="0"/>
              <a:t> </a:t>
            </a:r>
            <a:r>
              <a:rPr lang="es-AR" dirty="0" err="1" smtClean="0"/>
              <a:t>push</a:t>
            </a:r>
            <a:r>
              <a:rPr lang="es-AR" dirty="0" smtClean="0"/>
              <a:t> </a:t>
            </a:r>
            <a:r>
              <a:rPr lang="es-AR" dirty="0" err="1" smtClean="0"/>
              <a:t>it</a:t>
            </a:r>
            <a:r>
              <a:rPr lang="es-AR" dirty="0" smtClean="0"/>
              <a:t> </a:t>
            </a:r>
            <a:r>
              <a:rPr lang="es-AR" dirty="0" err="1" smtClean="0"/>
              <a:t>through</a:t>
            </a:r>
            <a:r>
              <a:rPr lang="es-AR" dirty="0" smtClean="0"/>
              <a:t> </a:t>
            </a:r>
            <a:r>
              <a:rPr lang="es-AR" dirty="0" err="1" smtClean="0"/>
              <a:t>the</a:t>
            </a:r>
            <a:r>
              <a:rPr lang="es-AR" dirty="0" smtClean="0"/>
              <a:t> principal </a:t>
            </a:r>
            <a:r>
              <a:rPr lang="es-AR" dirty="0" err="1" smtClean="0"/>
              <a:t>resource</a:t>
            </a:r>
            <a:r>
              <a:rPr lang="es-AR" dirty="0" smtClean="0"/>
              <a:t>: </a:t>
            </a:r>
            <a:r>
              <a:rPr lang="es-AR" dirty="0" err="1" smtClean="0"/>
              <a:t>the</a:t>
            </a:r>
            <a:r>
              <a:rPr lang="es-AR" dirty="0" smtClean="0"/>
              <a:t> </a:t>
            </a:r>
            <a:r>
              <a:rPr lang="es-AR" dirty="0" err="1" smtClean="0"/>
              <a:t>land</a:t>
            </a:r>
            <a:r>
              <a:rPr lang="es-AR" dirty="0" smtClean="0"/>
              <a:t> factor. </a:t>
            </a:r>
            <a:endParaRPr lang="es-AR" sz="2300" dirty="0" smtClean="0"/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s-AR" sz="2300" dirty="0" err="1" smtClean="0"/>
              <a:t>Freedom</a:t>
            </a:r>
            <a:r>
              <a:rPr lang="es-AR" sz="2300" dirty="0" smtClean="0"/>
              <a:t> </a:t>
            </a:r>
            <a:r>
              <a:rPr lang="es-AR" sz="2300" dirty="0" err="1" smtClean="0"/>
              <a:t>for</a:t>
            </a:r>
            <a:r>
              <a:rPr lang="es-AR" sz="2300" dirty="0" smtClean="0"/>
              <a:t> </a:t>
            </a:r>
            <a:r>
              <a:rPr lang="es-AR" sz="2300" dirty="0" err="1" smtClean="0"/>
              <a:t>domestic</a:t>
            </a:r>
            <a:r>
              <a:rPr lang="es-AR" sz="2300" dirty="0" smtClean="0"/>
              <a:t> and </a:t>
            </a:r>
            <a:r>
              <a:rPr lang="es-AR" sz="2300" dirty="0" err="1" smtClean="0"/>
              <a:t>foreign</a:t>
            </a:r>
            <a:r>
              <a:rPr lang="es-AR" sz="2300" dirty="0" smtClean="0"/>
              <a:t> </a:t>
            </a:r>
            <a:r>
              <a:rPr lang="es-AR" sz="2300" dirty="0" err="1" smtClean="0"/>
              <a:t>trade</a:t>
            </a:r>
            <a:r>
              <a:rPr lang="es-AR" sz="2300" dirty="0" smtClean="0"/>
              <a:t>.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s-AR" sz="2300" dirty="0" err="1" smtClean="0"/>
              <a:t>Ensuring</a:t>
            </a:r>
            <a:r>
              <a:rPr lang="es-AR" sz="2300" dirty="0" smtClean="0"/>
              <a:t> </a:t>
            </a:r>
            <a:r>
              <a:rPr lang="es-AR" sz="2300" dirty="0" err="1" smtClean="0"/>
              <a:t>property</a:t>
            </a:r>
            <a:r>
              <a:rPr lang="es-AR" sz="2300" dirty="0" smtClean="0"/>
              <a:t> </a:t>
            </a:r>
            <a:r>
              <a:rPr lang="es-AR" sz="2300" dirty="0" err="1" smtClean="0"/>
              <a:t>rights</a:t>
            </a:r>
            <a:r>
              <a:rPr lang="es-AR" sz="2300" dirty="0" smtClean="0"/>
              <a:t>.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s-AR" sz="2300" dirty="0" err="1" smtClean="0"/>
              <a:t>Promotion</a:t>
            </a:r>
            <a:r>
              <a:rPr lang="es-AR" sz="2300" dirty="0" smtClean="0"/>
              <a:t> of </a:t>
            </a:r>
            <a:r>
              <a:rPr lang="es-AR" sz="2300" dirty="0" err="1" smtClean="0"/>
              <a:t>equal</a:t>
            </a:r>
            <a:r>
              <a:rPr lang="es-AR" sz="2300" dirty="0" smtClean="0"/>
              <a:t> </a:t>
            </a:r>
            <a:r>
              <a:rPr lang="es-AR" sz="2300" dirty="0" err="1" smtClean="0"/>
              <a:t>opportunities</a:t>
            </a:r>
            <a:r>
              <a:rPr lang="es-AR" sz="2300" dirty="0" smtClean="0"/>
              <a:t> </a:t>
            </a:r>
            <a:r>
              <a:rPr lang="es-AR" sz="2300" dirty="0" err="1" smtClean="0"/>
              <a:t>through</a:t>
            </a:r>
            <a:r>
              <a:rPr lang="es-AR" sz="2300" dirty="0" smtClean="0"/>
              <a:t> </a:t>
            </a:r>
            <a:r>
              <a:rPr lang="es-AR" sz="2300" dirty="0" err="1" smtClean="0"/>
              <a:t>education</a:t>
            </a:r>
            <a:r>
              <a:rPr lang="es-AR" sz="2300" dirty="0" smtClean="0"/>
              <a:t> </a:t>
            </a:r>
            <a:r>
              <a:rPr lang="es-AR" sz="2300" dirty="0" err="1" smtClean="0"/>
              <a:t>policy</a:t>
            </a:r>
            <a:r>
              <a:rPr lang="es-AR" sz="2300" dirty="0" smtClean="0"/>
              <a:t>.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s-AR" sz="2300" dirty="0" err="1" smtClean="0"/>
              <a:t>Promoting</a:t>
            </a:r>
            <a:r>
              <a:rPr lang="es-AR" sz="2300" dirty="0" smtClean="0"/>
              <a:t> </a:t>
            </a:r>
            <a:r>
              <a:rPr lang="es-AR" sz="2300" dirty="0" err="1" smtClean="0"/>
              <a:t>agricultural</a:t>
            </a:r>
            <a:r>
              <a:rPr lang="es-AR" sz="2300" dirty="0" smtClean="0"/>
              <a:t> </a:t>
            </a:r>
            <a:r>
              <a:rPr lang="es-AR" sz="2300" dirty="0" err="1" smtClean="0"/>
              <a:t>development</a:t>
            </a:r>
            <a:r>
              <a:rPr lang="es-AR" sz="2300" dirty="0" smtClean="0"/>
              <a:t> </a:t>
            </a:r>
            <a:r>
              <a:rPr lang="es-AR" sz="2300" dirty="0" err="1" smtClean="0"/>
              <a:t>through</a:t>
            </a:r>
            <a:r>
              <a:rPr lang="es-AR" sz="2300" dirty="0" smtClean="0"/>
              <a:t> </a:t>
            </a:r>
            <a:r>
              <a:rPr lang="es-AR" sz="2300" dirty="0" err="1" smtClean="0"/>
              <a:t>colonization</a:t>
            </a:r>
            <a:r>
              <a:rPr lang="es-AR" sz="2300" dirty="0" smtClean="0"/>
              <a:t> </a:t>
            </a:r>
            <a:r>
              <a:rPr lang="es-AR" sz="2300" dirty="0" err="1" smtClean="0"/>
              <a:t>laws</a:t>
            </a:r>
            <a:r>
              <a:rPr lang="es-AR" sz="2300" dirty="0" smtClean="0"/>
              <a:t>.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s-AR" sz="2300" dirty="0" err="1" smtClean="0"/>
              <a:t>Foundation</a:t>
            </a:r>
            <a:r>
              <a:rPr lang="es-AR" sz="2300" dirty="0" smtClean="0"/>
              <a:t> of inclusive </a:t>
            </a:r>
            <a:r>
              <a:rPr lang="es-AR" sz="2300" dirty="0" err="1" smtClean="0"/>
              <a:t>economic</a:t>
            </a:r>
            <a:r>
              <a:rPr lang="es-AR" sz="2300" dirty="0" smtClean="0"/>
              <a:t> </a:t>
            </a:r>
            <a:r>
              <a:rPr lang="es-AR" sz="2300" dirty="0" err="1" smtClean="0"/>
              <a:t>institutions</a:t>
            </a:r>
            <a:r>
              <a:rPr lang="es-AR" sz="2300" dirty="0" smtClean="0"/>
              <a:t> in </a:t>
            </a:r>
            <a:r>
              <a:rPr lang="es-AR" sz="2300" dirty="0" err="1" smtClean="0"/>
              <a:t>the</a:t>
            </a:r>
            <a:r>
              <a:rPr lang="es-AR" sz="2300" dirty="0" smtClean="0"/>
              <a:t> </a:t>
            </a:r>
            <a:r>
              <a:rPr lang="es-AR" sz="2300" dirty="0" err="1" smtClean="0"/>
              <a:t>period</a:t>
            </a:r>
            <a:r>
              <a:rPr lang="es-AR" sz="2300" dirty="0" smtClean="0"/>
              <a:t> 1880-1930 (BNA and </a:t>
            </a:r>
            <a:r>
              <a:rPr lang="es-AR" sz="2300" dirty="0" err="1" smtClean="0"/>
              <a:t>Conversion</a:t>
            </a:r>
            <a:r>
              <a:rPr lang="es-AR" sz="2300" dirty="0" smtClean="0"/>
              <a:t> Cash)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AR" dirty="0" err="1" smtClean="0"/>
              <a:t>Degradation</a:t>
            </a:r>
            <a:r>
              <a:rPr lang="es-AR" dirty="0" smtClean="0"/>
              <a:t> </a:t>
            </a:r>
            <a:r>
              <a:rPr lang="es-AR" dirty="0" err="1" smtClean="0"/>
              <a:t>process</a:t>
            </a:r>
            <a:r>
              <a:rPr lang="es-AR" dirty="0" smtClean="0"/>
              <a:t> of </a:t>
            </a:r>
            <a:r>
              <a:rPr lang="es-AR" dirty="0" err="1" smtClean="0"/>
              <a:t>political</a:t>
            </a:r>
            <a:r>
              <a:rPr lang="es-AR" dirty="0" smtClean="0"/>
              <a:t> and </a:t>
            </a:r>
            <a:r>
              <a:rPr lang="es-AR" dirty="0" err="1" smtClean="0"/>
              <a:t>economic</a:t>
            </a:r>
            <a:r>
              <a:rPr lang="es-AR" dirty="0" smtClean="0"/>
              <a:t> </a:t>
            </a:r>
            <a:r>
              <a:rPr lang="es-AR" dirty="0" err="1" smtClean="0"/>
              <a:t>institutions</a:t>
            </a:r>
            <a:r>
              <a:rPr lang="es-AR" dirty="0" smtClean="0"/>
              <a:t> </a:t>
            </a:r>
            <a:r>
              <a:rPr lang="es-AR" dirty="0" err="1" smtClean="0"/>
              <a:t>started</a:t>
            </a:r>
            <a:r>
              <a:rPr lang="es-AR" dirty="0" smtClean="0"/>
              <a:t> in 1930 </a:t>
            </a:r>
            <a:r>
              <a:rPr lang="es-AR" dirty="0" err="1" smtClean="0"/>
              <a:t>became</a:t>
            </a:r>
            <a:r>
              <a:rPr lang="es-AR" dirty="0" smtClean="0"/>
              <a:t> </a:t>
            </a:r>
            <a:r>
              <a:rPr lang="es-AR" dirty="0" err="1" smtClean="0"/>
              <a:t>highly</a:t>
            </a:r>
            <a:r>
              <a:rPr lang="es-AR" dirty="0" smtClean="0"/>
              <a:t> </a:t>
            </a:r>
            <a:r>
              <a:rPr lang="es-AR" dirty="0" err="1" smtClean="0"/>
              <a:t>extractives</a:t>
            </a:r>
            <a:r>
              <a:rPr lang="es-AR" dirty="0" smtClean="0"/>
              <a:t> in </a:t>
            </a:r>
            <a:r>
              <a:rPr lang="es-AR" dirty="0" err="1" smtClean="0"/>
              <a:t>the</a:t>
            </a:r>
            <a:r>
              <a:rPr lang="es-AR" dirty="0" smtClean="0"/>
              <a:t> </a:t>
            </a:r>
            <a:r>
              <a:rPr lang="es-AR" dirty="0" err="1" smtClean="0"/>
              <a:t>period</a:t>
            </a:r>
            <a:r>
              <a:rPr lang="es-AR" dirty="0" smtClean="0"/>
              <a:t> 1946-1955.</a:t>
            </a:r>
          </a:p>
          <a:p>
            <a:r>
              <a:rPr lang="es-AR" dirty="0" err="1" smtClean="0"/>
              <a:t>Succession</a:t>
            </a:r>
            <a:r>
              <a:rPr lang="es-AR" dirty="0" smtClean="0"/>
              <a:t> of </a:t>
            </a:r>
            <a:r>
              <a:rPr lang="es-AR" dirty="0" err="1" smtClean="0"/>
              <a:t>constitutional</a:t>
            </a:r>
            <a:r>
              <a:rPr lang="es-AR" dirty="0" smtClean="0"/>
              <a:t> </a:t>
            </a:r>
            <a:r>
              <a:rPr lang="es-AR" dirty="0" err="1" smtClean="0"/>
              <a:t>governments</a:t>
            </a:r>
            <a:r>
              <a:rPr lang="es-AR" dirty="0" smtClean="0"/>
              <a:t> </a:t>
            </a:r>
            <a:r>
              <a:rPr lang="es-AR" dirty="0" err="1" smtClean="0"/>
              <a:t>toppled</a:t>
            </a:r>
            <a:r>
              <a:rPr lang="es-AR" dirty="0" smtClean="0"/>
              <a:t> </a:t>
            </a:r>
            <a:r>
              <a:rPr lang="es-AR" dirty="0" err="1" smtClean="0"/>
              <a:t>by</a:t>
            </a:r>
            <a:r>
              <a:rPr lang="es-AR" dirty="0" smtClean="0"/>
              <a:t> </a:t>
            </a:r>
            <a:r>
              <a:rPr lang="es-AR" dirty="0" err="1" smtClean="0"/>
              <a:t>military-civilian</a:t>
            </a:r>
            <a:r>
              <a:rPr lang="es-AR" dirty="0" smtClean="0"/>
              <a:t> </a:t>
            </a:r>
            <a:r>
              <a:rPr lang="es-AR" dirty="0" err="1" smtClean="0"/>
              <a:t>revolutions</a:t>
            </a:r>
            <a:r>
              <a:rPr lang="es-AR" dirty="0" smtClean="0"/>
              <a:t>, </a:t>
            </a:r>
            <a:r>
              <a:rPr lang="es-AR" dirty="0" err="1" smtClean="0"/>
              <a:t>or</a:t>
            </a:r>
            <a:r>
              <a:rPr lang="es-AR" dirty="0" smtClean="0"/>
              <a:t> </a:t>
            </a:r>
            <a:r>
              <a:rPr lang="es-AR" dirty="0" err="1" smtClean="0"/>
              <a:t>military</a:t>
            </a:r>
            <a:r>
              <a:rPr lang="es-AR" dirty="0" smtClean="0"/>
              <a:t> </a:t>
            </a:r>
            <a:r>
              <a:rPr lang="es-AR" dirty="0" err="1" smtClean="0"/>
              <a:t>coups</a:t>
            </a:r>
            <a:r>
              <a:rPr lang="es-AR" dirty="0" smtClean="0"/>
              <a:t>.</a:t>
            </a:r>
          </a:p>
          <a:p>
            <a:r>
              <a:rPr lang="es-AR" dirty="0" err="1" smtClean="0"/>
              <a:t>Democracy</a:t>
            </a:r>
            <a:r>
              <a:rPr lang="es-AR" dirty="0" smtClean="0"/>
              <a:t> </a:t>
            </a:r>
            <a:r>
              <a:rPr lang="es-AR" dirty="0" err="1" smtClean="0"/>
              <a:t>is</a:t>
            </a:r>
            <a:r>
              <a:rPr lang="es-AR" dirty="0" smtClean="0"/>
              <a:t> </a:t>
            </a:r>
            <a:r>
              <a:rPr lang="es-AR" dirty="0" err="1" smtClean="0"/>
              <a:t>recovered</a:t>
            </a:r>
            <a:r>
              <a:rPr lang="es-AR" dirty="0" smtClean="0"/>
              <a:t> in 1983. </a:t>
            </a:r>
          </a:p>
          <a:p>
            <a:r>
              <a:rPr lang="es-AR" dirty="0" err="1" smtClean="0"/>
              <a:t>There</a:t>
            </a:r>
            <a:r>
              <a:rPr lang="es-AR" dirty="0" smtClean="0"/>
              <a:t> </a:t>
            </a:r>
            <a:r>
              <a:rPr lang="es-AR" dirty="0" err="1" smtClean="0"/>
              <a:t>was</a:t>
            </a:r>
            <a:r>
              <a:rPr lang="es-AR" dirty="0" smtClean="0"/>
              <a:t> a </a:t>
            </a:r>
            <a:r>
              <a:rPr lang="es-AR" dirty="0" err="1" smtClean="0"/>
              <a:t>clear</a:t>
            </a:r>
            <a:r>
              <a:rPr lang="es-AR" dirty="0" smtClean="0"/>
              <a:t> </a:t>
            </a:r>
            <a:r>
              <a:rPr lang="es-AR" dirty="0" err="1" smtClean="0"/>
              <a:t>improvement</a:t>
            </a:r>
            <a:r>
              <a:rPr lang="es-AR" dirty="0" smtClean="0"/>
              <a:t> in </a:t>
            </a:r>
            <a:r>
              <a:rPr lang="es-AR" dirty="0" err="1" smtClean="0"/>
              <a:t>economic</a:t>
            </a:r>
            <a:r>
              <a:rPr lang="es-AR" dirty="0" smtClean="0"/>
              <a:t> </a:t>
            </a:r>
            <a:r>
              <a:rPr lang="es-AR" dirty="0" err="1" smtClean="0"/>
              <a:t>institutions</a:t>
            </a:r>
            <a:r>
              <a:rPr lang="es-AR" dirty="0" smtClean="0"/>
              <a:t> in </a:t>
            </a:r>
            <a:r>
              <a:rPr lang="es-AR" dirty="0" err="1" smtClean="0"/>
              <a:t>the</a:t>
            </a:r>
            <a:r>
              <a:rPr lang="es-AR" dirty="0" smtClean="0"/>
              <a:t> 1990s. </a:t>
            </a:r>
          </a:p>
          <a:p>
            <a:r>
              <a:rPr lang="es-AR" dirty="0" smtClean="0"/>
              <a:t>In </a:t>
            </a:r>
            <a:r>
              <a:rPr lang="es-AR" dirty="0" err="1" smtClean="0"/>
              <a:t>recent</a:t>
            </a:r>
            <a:r>
              <a:rPr lang="es-AR" dirty="0" smtClean="0"/>
              <a:t> </a:t>
            </a:r>
            <a:r>
              <a:rPr lang="es-AR" dirty="0" err="1" smtClean="0"/>
              <a:t>years</a:t>
            </a:r>
            <a:r>
              <a:rPr lang="es-AR" dirty="0" smtClean="0"/>
              <a:t> </a:t>
            </a:r>
            <a:r>
              <a:rPr lang="es-AR" dirty="0" err="1" smtClean="0"/>
              <a:t>the</a:t>
            </a:r>
            <a:r>
              <a:rPr lang="es-AR" dirty="0" smtClean="0"/>
              <a:t> abuse of </a:t>
            </a:r>
            <a:r>
              <a:rPr lang="es-AR" dirty="0" err="1" smtClean="0"/>
              <a:t>decrees</a:t>
            </a:r>
            <a:r>
              <a:rPr lang="es-AR" dirty="0" smtClean="0"/>
              <a:t> of “</a:t>
            </a:r>
            <a:r>
              <a:rPr lang="es-AR" dirty="0" err="1" smtClean="0"/>
              <a:t>necessity</a:t>
            </a:r>
            <a:r>
              <a:rPr lang="es-AR" dirty="0" smtClean="0"/>
              <a:t> and </a:t>
            </a:r>
            <a:r>
              <a:rPr lang="es-AR" dirty="0" err="1" smtClean="0"/>
              <a:t>urgency</a:t>
            </a:r>
            <a:r>
              <a:rPr lang="es-AR" dirty="0" smtClean="0"/>
              <a:t>.</a:t>
            </a:r>
          </a:p>
          <a:p>
            <a:r>
              <a:rPr lang="es-AR" dirty="0" err="1" smtClean="0"/>
              <a:t>Five</a:t>
            </a:r>
            <a:r>
              <a:rPr lang="es-AR" dirty="0" smtClean="0"/>
              <a:t> </a:t>
            </a:r>
            <a:r>
              <a:rPr lang="es-AR" dirty="0" err="1" smtClean="0"/>
              <a:t>periods</a:t>
            </a:r>
            <a:r>
              <a:rPr lang="es-AR" dirty="0" smtClean="0"/>
              <a:t> are </a:t>
            </a:r>
            <a:r>
              <a:rPr lang="es-AR" dirty="0" err="1" smtClean="0"/>
              <a:t>distinguished</a:t>
            </a:r>
            <a:r>
              <a:rPr lang="es-AR" dirty="0" smtClean="0"/>
              <a:t>:</a:t>
            </a:r>
            <a:endParaRPr lang="es-AR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428596" y="714356"/>
            <a:ext cx="8229600" cy="685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14350" lvl="0" indent="-514350">
              <a:spcBef>
                <a:spcPct val="20000"/>
              </a:spcBef>
              <a:buFont typeface="+mj-lt"/>
              <a:buAutoNum type="arabicPeriod" startAt="2"/>
            </a:pPr>
            <a:r>
              <a:rPr lang="es-AR" sz="3200" b="1" dirty="0" err="1" smtClean="0"/>
              <a:t>Second</a:t>
            </a:r>
            <a:r>
              <a:rPr lang="es-AR" sz="3200" b="1" dirty="0" smtClean="0"/>
              <a:t> </a:t>
            </a:r>
            <a:r>
              <a:rPr lang="es-AR" sz="3200" b="1" dirty="0" err="1" smtClean="0"/>
              <a:t>Epoch</a:t>
            </a:r>
            <a:r>
              <a:rPr lang="es-AR" sz="3200" b="1" dirty="0" smtClean="0"/>
              <a:t>: 1930 </a:t>
            </a:r>
            <a:r>
              <a:rPr lang="es-AR" sz="3200" b="1" dirty="0" err="1" smtClean="0"/>
              <a:t>onwards</a:t>
            </a:r>
            <a:endParaRPr kumimoji="0" lang="es-A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lphaLcPeriod"/>
            </a:pPr>
            <a:r>
              <a:rPr lang="es-AR" b="1" dirty="0" err="1" smtClean="0"/>
              <a:t>First</a:t>
            </a:r>
            <a:r>
              <a:rPr lang="es-AR" b="1" dirty="0" smtClean="0"/>
              <a:t> </a:t>
            </a:r>
            <a:r>
              <a:rPr lang="es-AR" b="1" dirty="0" err="1" smtClean="0"/>
              <a:t>Period</a:t>
            </a:r>
            <a:r>
              <a:rPr lang="es-AR" b="1" dirty="0" smtClean="0"/>
              <a:t>. (1930-1945):</a:t>
            </a:r>
          </a:p>
          <a:p>
            <a:pPr marL="914400" lvl="1" indent="-514350">
              <a:buFont typeface="Calibri" pitchFamily="34" charset="0"/>
              <a:buChar char="‒"/>
            </a:pPr>
            <a:r>
              <a:rPr lang="es-AR" dirty="0" smtClean="0"/>
              <a:t>"Acordada" of </a:t>
            </a:r>
            <a:r>
              <a:rPr lang="es-AR" dirty="0" err="1" smtClean="0"/>
              <a:t>the</a:t>
            </a:r>
            <a:r>
              <a:rPr lang="es-AR" dirty="0" smtClean="0"/>
              <a:t> </a:t>
            </a:r>
            <a:r>
              <a:rPr lang="es-AR" dirty="0" err="1" smtClean="0"/>
              <a:t>Supreme</a:t>
            </a:r>
            <a:r>
              <a:rPr lang="es-AR" dirty="0" smtClean="0"/>
              <a:t> </a:t>
            </a:r>
            <a:r>
              <a:rPr lang="es-AR" dirty="0" err="1" smtClean="0"/>
              <a:t>Court</a:t>
            </a:r>
            <a:r>
              <a:rPr lang="es-AR" dirty="0" smtClean="0"/>
              <a:t> of </a:t>
            </a:r>
            <a:r>
              <a:rPr lang="es-AR" dirty="0" err="1" smtClean="0"/>
              <a:t>Justice</a:t>
            </a:r>
            <a:r>
              <a:rPr lang="es-AR" dirty="0" smtClean="0"/>
              <a:t> of </a:t>
            </a:r>
            <a:r>
              <a:rPr lang="es-AR" dirty="0" err="1" smtClean="0"/>
              <a:t>September</a:t>
            </a:r>
            <a:r>
              <a:rPr lang="es-AR" dirty="0" smtClean="0"/>
              <a:t> 10, 1930, </a:t>
            </a:r>
            <a:r>
              <a:rPr lang="es-AR" dirty="0" err="1" smtClean="0"/>
              <a:t>recognizing</a:t>
            </a:r>
            <a:r>
              <a:rPr lang="es-AR" dirty="0" smtClean="0"/>
              <a:t> </a:t>
            </a:r>
            <a:r>
              <a:rPr lang="es-AR" dirty="0" err="1" smtClean="0"/>
              <a:t>the</a:t>
            </a:r>
            <a:r>
              <a:rPr lang="es-AR" dirty="0" smtClean="0"/>
              <a:t> </a:t>
            </a:r>
            <a:r>
              <a:rPr lang="es-AR" dirty="0" err="1" smtClean="0"/>
              <a:t>government</a:t>
            </a:r>
            <a:r>
              <a:rPr lang="es-AR" dirty="0" smtClean="0"/>
              <a:t> of General </a:t>
            </a:r>
            <a:r>
              <a:rPr lang="es-AR" dirty="0" err="1" smtClean="0"/>
              <a:t>Jose</a:t>
            </a:r>
            <a:r>
              <a:rPr lang="es-AR" dirty="0" smtClean="0"/>
              <a:t> </a:t>
            </a:r>
            <a:r>
              <a:rPr lang="es-AR" dirty="0" err="1" smtClean="0"/>
              <a:t>Felix</a:t>
            </a:r>
            <a:r>
              <a:rPr lang="es-AR" dirty="0" smtClean="0"/>
              <a:t> </a:t>
            </a:r>
            <a:r>
              <a:rPr lang="es-AR" dirty="0" err="1" smtClean="0"/>
              <a:t>Uriburu</a:t>
            </a:r>
            <a:r>
              <a:rPr lang="es-AR" dirty="0" smtClean="0"/>
              <a:t>.</a:t>
            </a:r>
          </a:p>
          <a:p>
            <a:pPr marL="914400" lvl="1" indent="-514350">
              <a:buFont typeface="Calibri" pitchFamily="34" charset="0"/>
              <a:buChar char="‒"/>
            </a:pPr>
            <a:r>
              <a:rPr lang="es-AR" dirty="0" err="1" smtClean="0"/>
              <a:t>Beginning</a:t>
            </a:r>
            <a:r>
              <a:rPr lang="es-AR" dirty="0" smtClean="0"/>
              <a:t> of </a:t>
            </a:r>
            <a:r>
              <a:rPr lang="es-AR" dirty="0" err="1" smtClean="0"/>
              <a:t>the</a:t>
            </a:r>
            <a:r>
              <a:rPr lang="es-AR" dirty="0" smtClean="0"/>
              <a:t> (</a:t>
            </a:r>
            <a:r>
              <a:rPr lang="es-AR" dirty="0" err="1" smtClean="0"/>
              <a:t>significant</a:t>
            </a:r>
            <a:r>
              <a:rPr lang="es-AR" dirty="0" smtClean="0"/>
              <a:t>) </a:t>
            </a:r>
            <a:r>
              <a:rPr lang="es-AR" dirty="0" err="1" smtClean="0"/>
              <a:t>state</a:t>
            </a:r>
            <a:r>
              <a:rPr lang="es-AR" dirty="0" smtClean="0"/>
              <a:t> </a:t>
            </a:r>
            <a:r>
              <a:rPr lang="es-AR" dirty="0" err="1" smtClean="0"/>
              <a:t>intervention</a:t>
            </a:r>
            <a:r>
              <a:rPr lang="es-AR" dirty="0" smtClean="0"/>
              <a:t>.</a:t>
            </a:r>
          </a:p>
          <a:p>
            <a:pPr marL="914400" lvl="1" indent="-514350">
              <a:buFont typeface="Calibri" pitchFamily="34" charset="0"/>
              <a:buChar char="‒"/>
            </a:pPr>
            <a:r>
              <a:rPr lang="es-AR" dirty="0" err="1" smtClean="0"/>
              <a:t>Begins</a:t>
            </a:r>
            <a:r>
              <a:rPr lang="es-AR" dirty="0" smtClean="0"/>
              <a:t> </a:t>
            </a:r>
            <a:r>
              <a:rPr lang="es-AR" dirty="0" err="1" smtClean="0"/>
              <a:t>the</a:t>
            </a:r>
            <a:r>
              <a:rPr lang="es-AR" dirty="0" smtClean="0"/>
              <a:t> </a:t>
            </a:r>
            <a:r>
              <a:rPr lang="es-AR" dirty="0" err="1" smtClean="0"/>
              <a:t>closing</a:t>
            </a:r>
            <a:r>
              <a:rPr lang="es-AR" dirty="0" smtClean="0"/>
              <a:t> of </a:t>
            </a:r>
            <a:r>
              <a:rPr lang="es-AR" dirty="0" err="1" smtClean="0"/>
              <a:t>the</a:t>
            </a:r>
            <a:r>
              <a:rPr lang="es-AR" dirty="0" smtClean="0"/>
              <a:t> </a:t>
            </a:r>
            <a:r>
              <a:rPr lang="es-AR" dirty="0" err="1" smtClean="0"/>
              <a:t>economy</a:t>
            </a:r>
            <a:r>
              <a:rPr lang="es-AR" dirty="0" smtClean="0"/>
              <a:t>, and </a:t>
            </a:r>
            <a:r>
              <a:rPr lang="es-AR" dirty="0" err="1" smtClean="0"/>
              <a:t>the</a:t>
            </a:r>
            <a:r>
              <a:rPr lang="es-AR" dirty="0" smtClean="0"/>
              <a:t> </a:t>
            </a:r>
            <a:r>
              <a:rPr lang="es-AR" dirty="0" err="1" smtClean="0"/>
              <a:t>process</a:t>
            </a:r>
            <a:r>
              <a:rPr lang="es-AR" dirty="0" smtClean="0"/>
              <a:t> of </a:t>
            </a:r>
            <a:r>
              <a:rPr lang="es-AR" dirty="0" err="1" smtClean="0"/>
              <a:t>import</a:t>
            </a:r>
            <a:r>
              <a:rPr lang="es-AR" dirty="0" smtClean="0"/>
              <a:t> </a:t>
            </a:r>
            <a:r>
              <a:rPr lang="es-AR" dirty="0" err="1" smtClean="0"/>
              <a:t>substitution</a:t>
            </a:r>
            <a:r>
              <a:rPr lang="es-AR" dirty="0" smtClean="0"/>
              <a:t>.</a:t>
            </a:r>
          </a:p>
          <a:p>
            <a:pPr marL="914400" lvl="1" indent="-514350">
              <a:buFont typeface="Calibri" pitchFamily="34" charset="0"/>
              <a:buChar char="‒"/>
            </a:pPr>
            <a:r>
              <a:rPr lang="es-AR" dirty="0" err="1" smtClean="0"/>
              <a:t>Beginning</a:t>
            </a:r>
            <a:r>
              <a:rPr lang="es-AR" dirty="0" smtClean="0"/>
              <a:t> of </a:t>
            </a:r>
            <a:r>
              <a:rPr lang="es-AR" dirty="0" err="1" smtClean="0"/>
              <a:t>the</a:t>
            </a:r>
            <a:r>
              <a:rPr lang="es-AR" dirty="0" smtClean="0"/>
              <a:t> </a:t>
            </a:r>
            <a:r>
              <a:rPr lang="es-AR" dirty="0" err="1" smtClean="0"/>
              <a:t>agricultural</a:t>
            </a:r>
            <a:r>
              <a:rPr lang="es-AR" dirty="0" smtClean="0"/>
              <a:t> </a:t>
            </a:r>
            <a:r>
              <a:rPr lang="es-AR" dirty="0" err="1" smtClean="0"/>
              <a:t>policy</a:t>
            </a:r>
            <a:r>
              <a:rPr lang="es-AR" dirty="0" smtClean="0"/>
              <a:t>. </a:t>
            </a:r>
            <a:r>
              <a:rPr lang="es-AR" dirty="0" err="1" smtClean="0"/>
              <a:t>Two</a:t>
            </a:r>
            <a:r>
              <a:rPr lang="es-AR" dirty="0" smtClean="0"/>
              <a:t> </a:t>
            </a:r>
            <a:r>
              <a:rPr lang="es-AR" dirty="0" err="1" smtClean="0"/>
              <a:t>key</a:t>
            </a:r>
            <a:r>
              <a:rPr lang="es-AR" dirty="0" smtClean="0"/>
              <a:t> </a:t>
            </a:r>
            <a:r>
              <a:rPr lang="es-AR" dirty="0" err="1" smtClean="0"/>
              <a:t>policies</a:t>
            </a:r>
            <a:r>
              <a:rPr lang="es-AR" dirty="0" smtClean="0"/>
              <a:t>:</a:t>
            </a:r>
          </a:p>
          <a:p>
            <a:pPr marL="1314450" lvl="2" indent="-514350">
              <a:buFont typeface="Wingdings" pitchFamily="2" charset="2"/>
              <a:buChar char="Ø"/>
            </a:pPr>
            <a:r>
              <a:rPr lang="es-AR" dirty="0" smtClean="0"/>
              <a:t>A </a:t>
            </a:r>
            <a:r>
              <a:rPr lang="es-AR" dirty="0" err="1" smtClean="0"/>
              <a:t>direct</a:t>
            </a:r>
            <a:r>
              <a:rPr lang="es-AR" dirty="0" smtClean="0"/>
              <a:t> </a:t>
            </a:r>
            <a:r>
              <a:rPr lang="es-AR" dirty="0" err="1" smtClean="0"/>
              <a:t>policy</a:t>
            </a:r>
            <a:r>
              <a:rPr lang="es-AR" dirty="0" smtClean="0"/>
              <a:t>: </a:t>
            </a:r>
            <a:r>
              <a:rPr lang="es-AR" dirty="0" err="1" smtClean="0"/>
              <a:t>pricing</a:t>
            </a:r>
            <a:r>
              <a:rPr lang="es-AR" dirty="0" smtClean="0"/>
              <a:t> </a:t>
            </a:r>
            <a:r>
              <a:rPr lang="es-AR" dirty="0" err="1" smtClean="0"/>
              <a:t>policy</a:t>
            </a:r>
            <a:r>
              <a:rPr lang="es-AR" dirty="0" smtClean="0"/>
              <a:t>; </a:t>
            </a:r>
            <a:r>
              <a:rPr lang="es-AR" dirty="0" err="1" smtClean="0"/>
              <a:t>setting</a:t>
            </a:r>
            <a:r>
              <a:rPr lang="es-AR" dirty="0" smtClean="0"/>
              <a:t> of "</a:t>
            </a:r>
            <a:r>
              <a:rPr lang="es-AR" dirty="0" err="1" smtClean="0"/>
              <a:t>basic</a:t>
            </a:r>
            <a:r>
              <a:rPr lang="es-AR" dirty="0" smtClean="0"/>
              <a:t> </a:t>
            </a:r>
            <a:r>
              <a:rPr lang="es-AR" dirty="0" err="1" smtClean="0"/>
              <a:t>prices</a:t>
            </a:r>
            <a:r>
              <a:rPr lang="es-AR" dirty="0" smtClean="0"/>
              <a:t>" </a:t>
            </a:r>
            <a:r>
              <a:rPr lang="es-AR" dirty="0" err="1" smtClean="0"/>
              <a:t>for</a:t>
            </a:r>
            <a:r>
              <a:rPr lang="es-AR" dirty="0" smtClean="0"/>
              <a:t> </a:t>
            </a:r>
            <a:r>
              <a:rPr lang="es-AR" dirty="0" err="1" smtClean="0"/>
              <a:t>wheat</a:t>
            </a:r>
            <a:r>
              <a:rPr lang="es-AR" dirty="0" smtClean="0"/>
              <a:t>, </a:t>
            </a:r>
            <a:r>
              <a:rPr lang="es-AR" dirty="0" err="1" smtClean="0"/>
              <a:t>corn</a:t>
            </a:r>
            <a:r>
              <a:rPr lang="es-AR" dirty="0" smtClean="0"/>
              <a:t> and </a:t>
            </a:r>
            <a:r>
              <a:rPr lang="es-AR" dirty="0" err="1" smtClean="0"/>
              <a:t>flax</a:t>
            </a:r>
            <a:r>
              <a:rPr lang="es-AR" dirty="0" smtClean="0"/>
              <a:t>. </a:t>
            </a:r>
          </a:p>
          <a:p>
            <a:pPr marL="1314450" lvl="2" indent="-514350">
              <a:buFont typeface="Wingdings" pitchFamily="2" charset="2"/>
              <a:buChar char="Ø"/>
            </a:pPr>
            <a:r>
              <a:rPr lang="es-AR" dirty="0" err="1" smtClean="0"/>
              <a:t>indirect</a:t>
            </a:r>
            <a:r>
              <a:rPr lang="es-AR" dirty="0" smtClean="0"/>
              <a:t> </a:t>
            </a:r>
            <a:r>
              <a:rPr lang="es-AR" dirty="0" err="1" smtClean="0"/>
              <a:t>policy</a:t>
            </a:r>
            <a:r>
              <a:rPr lang="es-AR" dirty="0" smtClean="0"/>
              <a:t>: </a:t>
            </a:r>
            <a:r>
              <a:rPr lang="es-AR" dirty="0" err="1" smtClean="0"/>
              <a:t>the</a:t>
            </a:r>
            <a:r>
              <a:rPr lang="es-AR" dirty="0" smtClean="0"/>
              <a:t> </a:t>
            </a:r>
            <a:r>
              <a:rPr lang="es-AR" dirty="0" err="1" smtClean="0"/>
              <a:t>exchange</a:t>
            </a:r>
            <a:r>
              <a:rPr lang="es-AR" dirty="0" smtClean="0"/>
              <a:t> </a:t>
            </a:r>
            <a:r>
              <a:rPr lang="es-AR" dirty="0" err="1" smtClean="0"/>
              <a:t>rate</a:t>
            </a:r>
            <a:r>
              <a:rPr lang="es-AR" dirty="0" smtClean="0"/>
              <a:t> </a:t>
            </a:r>
            <a:r>
              <a:rPr lang="es-AR" dirty="0" err="1" smtClean="0"/>
              <a:t>policy</a:t>
            </a:r>
            <a:r>
              <a:rPr lang="es-AR" dirty="0" smtClean="0"/>
              <a:t>. "</a:t>
            </a:r>
            <a:r>
              <a:rPr lang="es-AR" dirty="0" err="1" smtClean="0"/>
              <a:t>Change</a:t>
            </a:r>
            <a:r>
              <a:rPr lang="es-AR" dirty="0" smtClean="0"/>
              <a:t> Control”. </a:t>
            </a:r>
          </a:p>
          <a:p>
            <a:pPr marL="514350" indent="-514350">
              <a:buFont typeface="+mj-lt"/>
              <a:buAutoNum type="alphaLcPeriod"/>
            </a:pPr>
            <a:r>
              <a:rPr lang="es-AR" b="1" dirty="0" err="1" smtClean="0"/>
              <a:t>Second</a:t>
            </a:r>
            <a:r>
              <a:rPr lang="es-AR" b="1" dirty="0" smtClean="0"/>
              <a:t> </a:t>
            </a:r>
            <a:r>
              <a:rPr lang="es-AR" b="1" dirty="0" err="1" smtClean="0"/>
              <a:t>Period</a:t>
            </a:r>
            <a:r>
              <a:rPr lang="es-AR" b="1" dirty="0" smtClean="0"/>
              <a:t> (1946-1955):</a:t>
            </a:r>
          </a:p>
          <a:p>
            <a:pPr marL="914400" lvl="1" indent="-514350">
              <a:buFont typeface="Calibri" pitchFamily="34" charset="0"/>
              <a:buChar char="‒"/>
            </a:pPr>
            <a:r>
              <a:rPr lang="es-AR" dirty="0" smtClean="0"/>
              <a:t>A and R (2012) </a:t>
            </a:r>
            <a:r>
              <a:rPr lang="es-AR" dirty="0" err="1" smtClean="0"/>
              <a:t>say</a:t>
            </a:r>
            <a:r>
              <a:rPr lang="es-AR" dirty="0" smtClean="0"/>
              <a:t>: “</a:t>
            </a:r>
            <a:r>
              <a:rPr lang="es-AR" dirty="0" err="1" smtClean="0"/>
              <a:t>Shortly</a:t>
            </a:r>
            <a:r>
              <a:rPr lang="es-AR" dirty="0" smtClean="0"/>
              <a:t> </a:t>
            </a:r>
            <a:r>
              <a:rPr lang="es-AR" dirty="0" err="1" smtClean="0"/>
              <a:t>after</a:t>
            </a:r>
            <a:r>
              <a:rPr lang="es-AR" dirty="0" smtClean="0"/>
              <a:t> </a:t>
            </a:r>
            <a:r>
              <a:rPr lang="es-AR" dirty="0" err="1" smtClean="0"/>
              <a:t>Peron’s</a:t>
            </a:r>
            <a:r>
              <a:rPr lang="es-AR" dirty="0" smtClean="0"/>
              <a:t> </a:t>
            </a:r>
            <a:r>
              <a:rPr lang="es-AR" dirty="0" err="1" smtClean="0"/>
              <a:t>victory</a:t>
            </a:r>
            <a:r>
              <a:rPr lang="es-AR" dirty="0" smtClean="0"/>
              <a:t>, </a:t>
            </a:r>
            <a:r>
              <a:rPr lang="es-AR" dirty="0" err="1" smtClean="0"/>
              <a:t>his</a:t>
            </a:r>
            <a:r>
              <a:rPr lang="es-AR" dirty="0" smtClean="0"/>
              <a:t> </a:t>
            </a:r>
            <a:r>
              <a:rPr lang="es-AR" dirty="0" err="1" smtClean="0"/>
              <a:t>supporters</a:t>
            </a:r>
            <a:r>
              <a:rPr lang="es-AR" dirty="0" smtClean="0"/>
              <a:t> in </a:t>
            </a:r>
            <a:r>
              <a:rPr lang="es-AR" dirty="0" err="1" smtClean="0"/>
              <a:t>the</a:t>
            </a:r>
            <a:r>
              <a:rPr lang="es-AR" dirty="0" smtClean="0"/>
              <a:t> </a:t>
            </a:r>
            <a:r>
              <a:rPr lang="es-AR" dirty="0" err="1" smtClean="0"/>
              <a:t>Chamber</a:t>
            </a:r>
            <a:r>
              <a:rPr lang="es-AR" dirty="0" smtClean="0"/>
              <a:t> of </a:t>
            </a:r>
            <a:r>
              <a:rPr lang="es-AR" dirty="0" err="1" smtClean="0"/>
              <a:t>Deputies</a:t>
            </a:r>
            <a:r>
              <a:rPr lang="es-AR" dirty="0" smtClean="0"/>
              <a:t> </a:t>
            </a:r>
            <a:r>
              <a:rPr lang="es-AR" dirty="0" err="1" smtClean="0"/>
              <a:t>proposed</a:t>
            </a:r>
            <a:r>
              <a:rPr lang="es-AR" dirty="0" smtClean="0"/>
              <a:t> </a:t>
            </a:r>
            <a:r>
              <a:rPr lang="es-AR" dirty="0" err="1" smtClean="0"/>
              <a:t>the</a:t>
            </a:r>
            <a:r>
              <a:rPr lang="es-AR" dirty="0" smtClean="0"/>
              <a:t> </a:t>
            </a:r>
            <a:r>
              <a:rPr lang="es-AR" dirty="0" err="1" smtClean="0"/>
              <a:t>impeachment</a:t>
            </a:r>
            <a:r>
              <a:rPr lang="es-AR" dirty="0" smtClean="0"/>
              <a:t> of </a:t>
            </a:r>
            <a:r>
              <a:rPr lang="es-AR" dirty="0" err="1" smtClean="0"/>
              <a:t>four</a:t>
            </a:r>
            <a:r>
              <a:rPr lang="es-AR" dirty="0" smtClean="0"/>
              <a:t> of </a:t>
            </a:r>
            <a:r>
              <a:rPr lang="es-AR" dirty="0" err="1" smtClean="0"/>
              <a:t>the</a:t>
            </a:r>
            <a:r>
              <a:rPr lang="es-AR" dirty="0" smtClean="0"/>
              <a:t> </a:t>
            </a:r>
            <a:r>
              <a:rPr lang="es-AR" dirty="0" err="1" smtClean="0"/>
              <a:t>five</a:t>
            </a:r>
            <a:r>
              <a:rPr lang="es-AR" dirty="0" smtClean="0"/>
              <a:t> </a:t>
            </a:r>
            <a:r>
              <a:rPr lang="es-AR" dirty="0" err="1" smtClean="0"/>
              <a:t>members</a:t>
            </a:r>
            <a:r>
              <a:rPr lang="es-AR" dirty="0" smtClean="0"/>
              <a:t> of </a:t>
            </a:r>
            <a:r>
              <a:rPr lang="es-AR" dirty="0" err="1" smtClean="0"/>
              <a:t>the</a:t>
            </a:r>
            <a:r>
              <a:rPr lang="es-AR" dirty="0" smtClean="0"/>
              <a:t> </a:t>
            </a:r>
            <a:r>
              <a:rPr lang="es-AR" dirty="0" err="1" smtClean="0"/>
              <a:t>Court</a:t>
            </a:r>
            <a:r>
              <a:rPr lang="es-AR" dirty="0" smtClean="0"/>
              <a:t>... Perón </a:t>
            </a:r>
            <a:r>
              <a:rPr lang="es-AR" dirty="0" err="1" smtClean="0"/>
              <a:t>then</a:t>
            </a:r>
            <a:r>
              <a:rPr lang="es-AR" dirty="0" smtClean="0"/>
              <a:t> </a:t>
            </a:r>
            <a:r>
              <a:rPr lang="es-AR" dirty="0" err="1" smtClean="0"/>
              <a:t>appointed</a:t>
            </a:r>
            <a:r>
              <a:rPr lang="es-AR" dirty="0" smtClean="0"/>
              <a:t> </a:t>
            </a:r>
            <a:r>
              <a:rPr lang="es-AR" dirty="0" err="1" smtClean="0"/>
              <a:t>four</a:t>
            </a:r>
            <a:r>
              <a:rPr lang="es-AR" dirty="0" smtClean="0"/>
              <a:t> new </a:t>
            </a:r>
            <a:r>
              <a:rPr lang="es-AR" dirty="0" err="1" smtClean="0"/>
              <a:t>justices</a:t>
            </a:r>
            <a:r>
              <a:rPr lang="es-AR" dirty="0" smtClean="0"/>
              <a:t>… Perón </a:t>
            </a:r>
            <a:r>
              <a:rPr lang="es-AR" dirty="0" err="1" smtClean="0"/>
              <a:t>could</a:t>
            </a:r>
            <a:r>
              <a:rPr lang="es-AR" dirty="0" smtClean="0"/>
              <a:t> </a:t>
            </a:r>
            <a:r>
              <a:rPr lang="es-AR" dirty="0" err="1" smtClean="0"/>
              <a:t>effectively</a:t>
            </a:r>
            <a:r>
              <a:rPr lang="es-AR" dirty="0" smtClean="0"/>
              <a:t> rule as a </a:t>
            </a:r>
            <a:r>
              <a:rPr lang="es-AR" dirty="0" err="1" smtClean="0"/>
              <a:t>dictator</a:t>
            </a:r>
            <a:r>
              <a:rPr lang="es-AR" dirty="0" smtClean="0"/>
              <a:t>”.</a:t>
            </a:r>
          </a:p>
          <a:p>
            <a:pPr marL="914400" lvl="1" indent="-514350">
              <a:buFont typeface="Calibri" pitchFamily="34" charset="0"/>
              <a:buChar char="‒"/>
            </a:pPr>
            <a:r>
              <a:rPr lang="es-AR" dirty="0" err="1" smtClean="0"/>
              <a:t>Approved</a:t>
            </a:r>
            <a:r>
              <a:rPr lang="es-AR" dirty="0" smtClean="0"/>
              <a:t> a new </a:t>
            </a:r>
            <a:r>
              <a:rPr lang="es-AR" dirty="0" err="1" smtClean="0"/>
              <a:t>Constitution</a:t>
            </a:r>
            <a:r>
              <a:rPr lang="es-AR" dirty="0" smtClean="0"/>
              <a:t> in 1949, </a:t>
            </a:r>
            <a:r>
              <a:rPr lang="es-AR" dirty="0" err="1" smtClean="0"/>
              <a:t>which</a:t>
            </a:r>
            <a:r>
              <a:rPr lang="es-AR" dirty="0" smtClean="0"/>
              <a:t> </a:t>
            </a:r>
            <a:r>
              <a:rPr lang="es-AR" dirty="0" err="1" smtClean="0"/>
              <a:t>allowed</a:t>
            </a:r>
            <a:r>
              <a:rPr lang="es-AR" dirty="0" smtClean="0"/>
              <a:t> </a:t>
            </a:r>
            <a:r>
              <a:rPr lang="es-AR" dirty="0" err="1" smtClean="0"/>
              <a:t>the</a:t>
            </a:r>
            <a:r>
              <a:rPr lang="es-AR" dirty="0" smtClean="0"/>
              <a:t> </a:t>
            </a:r>
            <a:r>
              <a:rPr lang="es-AR" dirty="0" err="1" smtClean="0"/>
              <a:t>reelection</a:t>
            </a:r>
            <a:r>
              <a:rPr lang="es-AR" dirty="0" smtClean="0"/>
              <a:t> of </a:t>
            </a:r>
            <a:r>
              <a:rPr lang="es-AR" dirty="0" err="1" smtClean="0"/>
              <a:t>President</a:t>
            </a:r>
            <a:r>
              <a:rPr lang="es-AR" dirty="0" smtClean="0"/>
              <a:t> </a:t>
            </a:r>
            <a:r>
              <a:rPr lang="es-AR" dirty="0" err="1" smtClean="0"/>
              <a:t>indefinitely</a:t>
            </a:r>
            <a:r>
              <a:rPr lang="es-AR" dirty="0" smtClean="0"/>
              <a:t>.</a:t>
            </a:r>
          </a:p>
          <a:p>
            <a:pPr marL="914400" lvl="1" indent="-514350">
              <a:buFont typeface="Calibri" pitchFamily="34" charset="0"/>
              <a:buChar char="‒"/>
            </a:pPr>
            <a:r>
              <a:rPr lang="es-AR" dirty="0" err="1" smtClean="0"/>
              <a:t>Strong</a:t>
            </a:r>
            <a:r>
              <a:rPr lang="es-AR" dirty="0" smtClean="0"/>
              <a:t> </a:t>
            </a:r>
            <a:r>
              <a:rPr lang="es-AR" dirty="0" err="1" smtClean="0"/>
              <a:t>state</a:t>
            </a:r>
            <a:r>
              <a:rPr lang="es-AR" dirty="0" smtClean="0"/>
              <a:t> </a:t>
            </a:r>
            <a:r>
              <a:rPr lang="es-AR" dirty="0" err="1" smtClean="0"/>
              <a:t>intervention</a:t>
            </a:r>
            <a:r>
              <a:rPr lang="es-AR" dirty="0" smtClean="0"/>
              <a:t> in </a:t>
            </a:r>
            <a:r>
              <a:rPr lang="es-AR" dirty="0" err="1" smtClean="0"/>
              <a:t>the</a:t>
            </a:r>
            <a:r>
              <a:rPr lang="es-AR" dirty="0" smtClean="0"/>
              <a:t> </a:t>
            </a:r>
            <a:r>
              <a:rPr lang="es-AR" dirty="0" err="1" smtClean="0"/>
              <a:t>economy</a:t>
            </a:r>
            <a:r>
              <a:rPr lang="es-AR" dirty="0" smtClean="0"/>
              <a:t>.</a:t>
            </a:r>
          </a:p>
          <a:p>
            <a:pPr marL="914400" lvl="1" indent="-514350">
              <a:buFont typeface="Calibri" pitchFamily="34" charset="0"/>
              <a:buChar char="‒"/>
            </a:pPr>
            <a:r>
              <a:rPr lang="es-AR" dirty="0" smtClean="0"/>
              <a:t>IAPI </a:t>
            </a:r>
            <a:r>
              <a:rPr lang="es-AR" dirty="0" err="1" smtClean="0"/>
              <a:t>monopolized</a:t>
            </a:r>
            <a:r>
              <a:rPr lang="es-AR" dirty="0" smtClean="0"/>
              <a:t> </a:t>
            </a:r>
            <a:r>
              <a:rPr lang="es-AR" dirty="0" err="1" smtClean="0"/>
              <a:t>the</a:t>
            </a:r>
            <a:r>
              <a:rPr lang="es-AR" dirty="0" smtClean="0"/>
              <a:t> </a:t>
            </a:r>
            <a:r>
              <a:rPr lang="es-AR" dirty="0" err="1" smtClean="0"/>
              <a:t>purchase</a:t>
            </a:r>
            <a:r>
              <a:rPr lang="es-AR" dirty="0" smtClean="0"/>
              <a:t> and </a:t>
            </a:r>
            <a:r>
              <a:rPr lang="es-AR" dirty="0" err="1" smtClean="0"/>
              <a:t>export</a:t>
            </a:r>
            <a:r>
              <a:rPr lang="es-AR" dirty="0" smtClean="0"/>
              <a:t> of </a:t>
            </a:r>
            <a:r>
              <a:rPr lang="es-AR" dirty="0" err="1" smtClean="0"/>
              <a:t>all</a:t>
            </a:r>
            <a:r>
              <a:rPr lang="es-AR" dirty="0" smtClean="0"/>
              <a:t> </a:t>
            </a:r>
            <a:r>
              <a:rPr lang="es-AR" dirty="0" err="1" smtClean="0"/>
              <a:t>agricultural</a:t>
            </a:r>
            <a:r>
              <a:rPr lang="es-AR" dirty="0" smtClean="0"/>
              <a:t> </a:t>
            </a:r>
            <a:r>
              <a:rPr lang="es-AR" dirty="0" err="1" smtClean="0"/>
              <a:t>production</a:t>
            </a:r>
            <a:r>
              <a:rPr lang="es-AR" dirty="0" smtClean="0"/>
              <a:t>.</a:t>
            </a:r>
          </a:p>
          <a:p>
            <a:pPr marL="514350" indent="-514350">
              <a:buFont typeface="Wingdings" pitchFamily="2" charset="2"/>
              <a:buChar char="Ø"/>
            </a:pPr>
            <a:endParaRPr lang="es-AR" dirty="0" smtClean="0"/>
          </a:p>
          <a:p>
            <a:pPr marL="914400" lvl="1" indent="-514350">
              <a:buFont typeface="Calibri" pitchFamily="34" charset="0"/>
              <a:buChar char="‒"/>
            </a:pPr>
            <a:endParaRPr lang="es-AR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1918</Words>
  <Application>Microsoft Office PowerPoint</Application>
  <PresentationFormat>Presentación en pantalla (4:3)</PresentationFormat>
  <Paragraphs>245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Tema de Office</vt:lpstr>
      <vt:lpstr>“Institutions and Economic Growth in Argentina. 1853-2015" </vt:lpstr>
      <vt:lpstr>I. Introduction</vt:lpstr>
      <vt:lpstr>Diapositiva 3</vt:lpstr>
      <vt:lpstr>Diapositiva 4</vt:lpstr>
      <vt:lpstr>II. On institutions and its importance in economic development</vt:lpstr>
      <vt:lpstr>Diapositiva 6</vt:lpstr>
      <vt:lpstr>III. Institutional Epochs</vt:lpstr>
      <vt:lpstr>Diapositiva 8</vt:lpstr>
      <vt:lpstr>Diapositiva 9</vt:lpstr>
      <vt:lpstr>Diapositiva 10</vt:lpstr>
      <vt:lpstr>Diapositiva 11</vt:lpstr>
      <vt:lpstr>Diapositiva 12</vt:lpstr>
      <vt:lpstr>Diapositiva 13</vt:lpstr>
      <vt:lpstr>IV. Some 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“Institutions and Economic Growth in Argentina. 1853-2015" </dc:title>
  <dc:creator>user</dc:creator>
  <cp:lastModifiedBy>Usuario</cp:lastModifiedBy>
  <cp:revision>48</cp:revision>
  <dcterms:created xsi:type="dcterms:W3CDTF">2016-09-27T21:41:31Z</dcterms:created>
  <dcterms:modified xsi:type="dcterms:W3CDTF">2016-10-03T00:13:52Z</dcterms:modified>
</cp:coreProperties>
</file>