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9" r:id="rId5"/>
    <p:sldId id="276" r:id="rId6"/>
    <p:sldId id="260" r:id="rId7"/>
    <p:sldId id="261" r:id="rId8"/>
    <p:sldId id="277" r:id="rId9"/>
    <p:sldId id="273" r:id="rId10"/>
    <p:sldId id="262" r:id="rId11"/>
    <p:sldId id="264" r:id="rId12"/>
    <p:sldId id="278" r:id="rId13"/>
    <p:sldId id="263" r:id="rId14"/>
    <p:sldId id="274" r:id="rId15"/>
    <p:sldId id="279" r:id="rId16"/>
    <p:sldId id="280" r:id="rId17"/>
    <p:sldId id="266" r:id="rId18"/>
    <p:sldId id="281" r:id="rId19"/>
    <p:sldId id="282" r:id="rId20"/>
    <p:sldId id="267" r:id="rId21"/>
    <p:sldId id="270" r:id="rId22"/>
    <p:sldId id="271" r:id="rId23"/>
    <p:sldId id="272" r:id="rId24"/>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uario" initials="U" lastIdx="16"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2" autoAdjust="0"/>
    <p:restoredTop sz="94660"/>
  </p:normalViewPr>
  <p:slideViewPr>
    <p:cSldViewPr>
      <p:cViewPr varScale="1">
        <p:scale>
          <a:sx n="69" d="100"/>
          <a:sy n="69" d="100"/>
        </p:scale>
        <p:origin x="-119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10-03T08:10:26.680" idx="2">
    <p:pos x="2160" y="3378"/>
    <p:text>es lo mismo que el anterior</p:text>
  </p:cm>
  <p:cm authorId="0" dt="2016-10-03T08:13:23.321" idx="1">
    <p:pos x="2670" y="2182"/>
    <p:text>reexpresar asi:
Do the signing of trade agreements lead to changes in specialization and in exports in South America?
In other words, trade agreements have boost the effective exploitation of each country' s potential advantages?</p:text>
  </p:cm>
</p:cmLst>
</file>

<file path=ppt/comments/comment10.xml><?xml version="1.0" encoding="utf-8"?>
<p:cmLst xmlns:a="http://schemas.openxmlformats.org/drawingml/2006/main" xmlns:r="http://schemas.openxmlformats.org/officeDocument/2006/relationships" xmlns:p="http://schemas.openxmlformats.org/presentationml/2006/main">
  <p:cm authorId="0" dt="2016-10-03T08:50:32.352" idx="15">
    <p:pos x="3308" y="2967"/>
    <p:text>refuerza el comentario anterior sobre el desvio de comercio</p:text>
  </p:cm>
  <p:cm authorId="0" dt="2016-10-03T08:50:52.805" idx="14">
    <p:pos x="908" y="602"/>
    <p:text>toda esta ultima diapo la diria verbalmente, no en texto porque repite lo que se vino diciendo.
Te podes llevar tu propio ppt con anotaciones para acotar</p:text>
  </p:cm>
</p:cmLst>
</file>

<file path=ppt/comments/comment11.xml><?xml version="1.0" encoding="utf-8"?>
<p:cmLst xmlns:a="http://schemas.openxmlformats.org/drawingml/2006/main" xmlns:r="http://schemas.openxmlformats.org/officeDocument/2006/relationships" xmlns:p="http://schemas.openxmlformats.org/presentationml/2006/main">
  <p:cm authorId="0" dt="2016-10-03T08:52:03.868" idx="16">
    <p:pos x="5021" y="572"/>
    <p:text>entiendo que de aqui en adelamte no las exhibis, sino que la llevas vos en forma interna</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6-10-03T08:13:33.399" idx="3">
    <p:pos x="10" y="10"/>
    <p:text/>
  </p:cm>
  <p:cm authorId="0" dt="2016-10-03T08:15:45.540" idx="4">
    <p:pos x="2559" y="3689"/>
    <p:text>que es esto?</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6-10-03T08:17:39.212" idx="5">
    <p:pos x="2038" y="3290"/>
    <p:text>eliminar ultima oracion de VCR, mencionarla verbalmente en la presentacion</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6-10-03T08:20:50.149" idx="6">
    <p:pos x="4741" y="2326"/>
    <p:text>lo del parentesis mencionarlo verbalmente. Cada diapo debe tener poco texto</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6-10-03T08:34:10.290" idx="8">
    <p:pos x="3587" y="2976"/>
    <p:text>explicar verbalmente en este punto que se estimaron 2 variantes (estática y dinámica)</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6-10-03T08:39:23.102" idx="9">
    <p:pos x="1894" y="3089"/>
    <p:text>mencionar verbalmente lo de "other factors". Acá te pueden correr con que hay variables omitidas --&gt; sesgo. Decir que eso es parcialmente captado por presencia de efectos fijos en estimacion, que capta factores fijos no observables. Pero tampoco ponerse rigido con que esta estimacion no tiene sesgo, porque cualquier modelo con sólo 1 explicativa es criticable por ello</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6-10-03T08:39:57.962" idx="11">
    <p:pos x="4172" y="1309"/>
    <p:text>esto se contradice con el primer enunciado de los mresultados de esta parte</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6-10-03T08:43:43.133" idx="12">
    <p:pos x="4224" y="3665"/>
    <p:text>ojo, antes se dijo que era la que más quiebres experimentó... Esto no es consistente con decir que fue mas estable que IE</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16-10-03T08:47:56.524" idx="13">
    <p:pos x="4879" y="3055"/>
    <p:text>agregar: esto puede estar en línea con observaciones de algunos autores sobre los acuerdos comerciales como desviadores de comercio (hay mejor aprovechamiento en sectores donde las ventajas son inexistentes)</p:tex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D9913F7B-24E5-4C07-A124-574BC767A42A}" type="datetimeFigureOut">
              <a:rPr lang="es-AR" smtClean="0"/>
              <a:pPr/>
              <a:t>3/10/2016</a:t>
            </a:fld>
            <a:endParaRPr lang="es-AR"/>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AR"/>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B17F73E-0AB9-4B91-BF78-6AE26DB5A14C}" type="slidenum">
              <a:rPr lang="es-AR" smtClean="0"/>
              <a:pPr/>
              <a:t>‹Nº›</a:t>
            </a:fld>
            <a:endParaRPr lang="es-AR"/>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913F7B-24E5-4C07-A124-574BC767A42A}" type="datetimeFigureOut">
              <a:rPr lang="es-AR" smtClean="0"/>
              <a:pPr/>
              <a:t>3/10/2016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s-ES"/>
              <a:t>Haga clic para modificar el estilo de título del patrón</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Date Placeholder 3"/>
          <p:cNvSpPr>
            <a:spLocks noGrp="1"/>
          </p:cNvSpPr>
          <p:nvPr>
            <p:ph type="dt" sz="half" idx="10"/>
          </p:nvPr>
        </p:nvSpPr>
        <p:spPr/>
        <p:txBody>
          <a:bodyPr/>
          <a:lstStyle/>
          <a:p>
            <a:fld id="{D9913F7B-24E5-4C07-A124-574BC767A42A}" type="datetimeFigureOut">
              <a:rPr lang="es-AR" smtClean="0"/>
              <a:pPr/>
              <a:t>3/10/2016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913F7B-24E5-4C07-A124-574BC767A42A}" type="datetimeFigureOut">
              <a:rPr lang="es-AR" smtClean="0"/>
              <a:pPr/>
              <a:t>3/10/2016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D9913F7B-24E5-4C07-A124-574BC767A42A}" type="datetimeFigureOut">
              <a:rPr lang="es-AR" smtClean="0"/>
              <a:pPr/>
              <a:t>3/10/2016</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5" name="Date Placeholder 4"/>
          <p:cNvSpPr>
            <a:spLocks noGrp="1"/>
          </p:cNvSpPr>
          <p:nvPr>
            <p:ph type="dt" sz="half" idx="10"/>
          </p:nvPr>
        </p:nvSpPr>
        <p:spPr/>
        <p:txBody>
          <a:bodyPr/>
          <a:lstStyle/>
          <a:p>
            <a:fld id="{D9913F7B-24E5-4C07-A124-574BC767A42A}" type="datetimeFigureOut">
              <a:rPr lang="es-AR" smtClean="0"/>
              <a:pPr/>
              <a:t>3/10/2016</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DB17F73E-0AB9-4B91-BF78-6AE26DB5A14C}" type="slidenum">
              <a:rPr lang="es-AR" smtClean="0"/>
              <a:pPr/>
              <a:t>‹Nº›</a:t>
            </a:fld>
            <a:endParaRPr lang="es-AR"/>
          </a:p>
        </p:txBody>
      </p:sp>
      <p:sp>
        <p:nvSpPr>
          <p:cNvPr id="9" name="Content Placeholder 8"/>
          <p:cNvSpPr>
            <a:spLocks noGrp="1"/>
          </p:cNvSpPr>
          <p:nvPr>
            <p:ph sz="quarter" idx="13"/>
          </p:nvPr>
        </p:nvSpPr>
        <p:spPr>
          <a:xfrm>
            <a:off x="1042416" y="2313432"/>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913F7B-24E5-4C07-A124-574BC767A42A}" type="datetimeFigureOut">
              <a:rPr lang="es-AR" smtClean="0"/>
              <a:pPr/>
              <a:t>3/10/2016</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a:p>
        </p:txBody>
      </p:sp>
      <p:sp>
        <p:nvSpPr>
          <p:cNvPr id="3" name="Date Placeholder 2"/>
          <p:cNvSpPr>
            <a:spLocks noGrp="1"/>
          </p:cNvSpPr>
          <p:nvPr>
            <p:ph type="dt" sz="half" idx="10"/>
          </p:nvPr>
        </p:nvSpPr>
        <p:spPr/>
        <p:txBody>
          <a:bodyPr/>
          <a:lstStyle/>
          <a:p>
            <a:fld id="{D9913F7B-24E5-4C07-A124-574BC767A42A}" type="datetimeFigureOut">
              <a:rPr lang="es-AR" smtClean="0"/>
              <a:pPr/>
              <a:t>3/10/2016</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913F7B-24E5-4C07-A124-574BC767A42A}" type="datetimeFigureOut">
              <a:rPr lang="es-AR" smtClean="0"/>
              <a:pPr/>
              <a:t>3/10/2016</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9913F7B-24E5-4C07-A124-574BC767A42A}" type="datetimeFigureOut">
              <a:rPr lang="es-AR" smtClean="0"/>
              <a:pPr/>
              <a:t>3/10/2016</a:t>
            </a:fld>
            <a:endParaRPr lang="es-AR"/>
          </a:p>
        </p:txBody>
      </p:sp>
      <p:sp>
        <p:nvSpPr>
          <p:cNvPr id="7" name="Slide Number Placeholder 6"/>
          <p:cNvSpPr>
            <a:spLocks noGrp="1"/>
          </p:cNvSpPr>
          <p:nvPr>
            <p:ph type="sldNum" sz="quarter" idx="12"/>
          </p:nvPr>
        </p:nvSpPr>
        <p:spPr/>
        <p:txBody>
          <a:bodyPr/>
          <a:lstStyle/>
          <a:p>
            <a:fld id="{DB17F73E-0AB9-4B91-BF78-6AE26DB5A14C}" type="slidenum">
              <a:rPr lang="es-AR" smtClean="0"/>
              <a:pPr/>
              <a:t>‹Nº›</a:t>
            </a:fld>
            <a:endParaRPr lang="es-AR"/>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AR"/>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s-ES"/>
              <a:t>Haga clic para modificar el estilo de título del patrón</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s-ES"/>
              <a:t>Haga clic para modificar el estilo de título del patrón</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D9913F7B-24E5-4C07-A124-574BC767A42A}" type="datetimeFigureOut">
              <a:rPr lang="es-AR" smtClean="0"/>
              <a:pPr/>
              <a:t>3/10/2016</a:t>
            </a:fld>
            <a:endParaRPr lang="es-AR"/>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AR"/>
          </a:p>
        </p:txBody>
      </p:sp>
      <p:sp>
        <p:nvSpPr>
          <p:cNvPr id="7" name="Slide Number Placeholder 6"/>
          <p:cNvSpPr>
            <a:spLocks noGrp="1"/>
          </p:cNvSpPr>
          <p:nvPr>
            <p:ph type="sldNum" sz="quarter" idx="12"/>
          </p:nvPr>
        </p:nvSpPr>
        <p:spPr/>
        <p:txBody>
          <a:bodyPr/>
          <a:lstStyle/>
          <a:p>
            <a:fld id="{DB17F73E-0AB9-4B91-BF78-6AE26DB5A14C}" type="slidenum">
              <a:rPr lang="es-AR" smtClean="0"/>
              <a:pPr/>
              <a:t>‹Nº›</a:t>
            </a:fld>
            <a:endParaRPr lang="es-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D9913F7B-24E5-4C07-A124-574BC767A42A}" type="datetimeFigureOut">
              <a:rPr lang="es-AR" smtClean="0"/>
              <a:pPr/>
              <a:t>3/10/2016</a:t>
            </a:fld>
            <a:endParaRPr lang="es-AR"/>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AR"/>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B17F73E-0AB9-4B91-BF78-6AE26DB5A14C}" type="slidenum">
              <a:rPr lang="es-AR" smtClean="0"/>
              <a:pPr/>
              <a:t>‹Nº›</a:t>
            </a:fld>
            <a:endParaRPr lang="es-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omments" Target="../comments/comment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omments" Target="../comments/comment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comments" Target="../comments/comment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comments" Target="../comments/comment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comments" Target="../comments/comment11.xm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72000" y="1988840"/>
            <a:ext cx="3600400" cy="2880320"/>
          </a:xfrm>
        </p:spPr>
        <p:txBody>
          <a:bodyPr anchor="t">
            <a:noAutofit/>
          </a:bodyPr>
          <a:lstStyle/>
          <a:p>
            <a:pPr algn="ctr"/>
            <a:br>
              <a:rPr lang="es-AR" sz="2200" dirty="0"/>
            </a:br>
            <a:r>
              <a:rPr lang="en-US" sz="2200" dirty="0"/>
              <a:t> </a:t>
            </a:r>
            <a:r>
              <a:rPr lang="en-US" sz="2200" b="1" dirty="0"/>
              <a:t>Trade agreements, specialization and exports in South America: analysis based on cointegration tests and stochastic frontier models </a:t>
            </a:r>
            <a:endParaRPr lang="es-AR" sz="2200" dirty="0"/>
          </a:p>
        </p:txBody>
      </p:sp>
      <p:sp>
        <p:nvSpPr>
          <p:cNvPr id="3" name="2 Subtítulo"/>
          <p:cNvSpPr>
            <a:spLocks noGrp="1"/>
          </p:cNvSpPr>
          <p:nvPr>
            <p:ph type="subTitle" idx="1"/>
          </p:nvPr>
        </p:nvSpPr>
        <p:spPr>
          <a:xfrm>
            <a:off x="4644008" y="4797152"/>
            <a:ext cx="3525827" cy="1260629"/>
          </a:xfrm>
        </p:spPr>
        <p:txBody>
          <a:bodyPr>
            <a:normAutofit fontScale="85000" lnSpcReduction="20000"/>
          </a:bodyPr>
          <a:lstStyle/>
          <a:p>
            <a:endParaRPr lang="es-AR" dirty="0"/>
          </a:p>
          <a:p>
            <a:pPr algn="r"/>
            <a:r>
              <a:rPr lang="es-AR" dirty="0"/>
              <a:t> </a:t>
            </a:r>
            <a:r>
              <a:rPr lang="es-AR" i="1" dirty="0"/>
              <a:t>Virginia Corbella </a:t>
            </a:r>
            <a:endParaRPr lang="es-AR" dirty="0"/>
          </a:p>
          <a:p>
            <a:pPr algn="r"/>
            <a:r>
              <a:rPr lang="es-AR" dirty="0" err="1"/>
              <a:t>Economics</a:t>
            </a:r>
            <a:r>
              <a:rPr lang="es-AR" dirty="0"/>
              <a:t> </a:t>
            </a:r>
            <a:r>
              <a:rPr lang="es-AR" dirty="0" err="1"/>
              <a:t>Department</a:t>
            </a:r>
            <a:r>
              <a:rPr lang="es-AR" dirty="0"/>
              <a:t>, UNS </a:t>
            </a:r>
          </a:p>
          <a:p>
            <a:pPr algn="r"/>
            <a:r>
              <a:rPr lang="es-AR" i="1" dirty="0"/>
              <a:t>Valentina </a:t>
            </a:r>
            <a:r>
              <a:rPr lang="es-AR" i="1" dirty="0" err="1"/>
              <a:t>Viego</a:t>
            </a:r>
            <a:r>
              <a:rPr lang="es-AR" i="1" dirty="0"/>
              <a:t> </a:t>
            </a:r>
            <a:endParaRPr lang="es-AR" dirty="0"/>
          </a:p>
          <a:p>
            <a:pPr algn="r"/>
            <a:r>
              <a:rPr lang="es-AR" dirty="0" err="1"/>
              <a:t>Economics</a:t>
            </a:r>
            <a:r>
              <a:rPr lang="es-AR" dirty="0"/>
              <a:t> </a:t>
            </a:r>
            <a:r>
              <a:rPr lang="es-AR" dirty="0" err="1"/>
              <a:t>Department</a:t>
            </a:r>
            <a:r>
              <a:rPr lang="es-AR" dirty="0"/>
              <a:t>, UNS </a:t>
            </a:r>
          </a:p>
        </p:txBody>
      </p:sp>
    </p:spTree>
    <p:extLst>
      <p:ext uri="{BB962C8B-B14F-4D97-AF65-F5344CB8AC3E}">
        <p14:creationId xmlns:p14="http://schemas.microsoft.com/office/powerpoint/2010/main" val="3521335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052736"/>
            <a:ext cx="8064896" cy="1143000"/>
          </a:xfrm>
        </p:spPr>
        <p:txBody>
          <a:bodyPr>
            <a:normAutofit/>
          </a:bodyPr>
          <a:lstStyle/>
          <a:p>
            <a:r>
              <a:rPr lang="en-US" sz="2650" b="1" dirty="0"/>
              <a:t>Specialization and effective trade advantages: a cointegration approach </a:t>
            </a:r>
            <a:endParaRPr lang="es-AR" sz="2650" b="1" dirty="0"/>
          </a:p>
        </p:txBody>
      </p:sp>
      <p:sp>
        <p:nvSpPr>
          <p:cNvPr id="3" name="2 Marcador de contenido"/>
          <p:cNvSpPr>
            <a:spLocks noGrp="1"/>
          </p:cNvSpPr>
          <p:nvPr>
            <p:ph idx="1"/>
          </p:nvPr>
        </p:nvSpPr>
        <p:spPr>
          <a:xfrm>
            <a:off x="899592" y="2323652"/>
            <a:ext cx="7416824" cy="3697636"/>
          </a:xfrm>
        </p:spPr>
        <p:txBody>
          <a:bodyPr>
            <a:normAutofit/>
          </a:bodyPr>
          <a:lstStyle/>
          <a:p>
            <a:pPr algn="just"/>
            <a:r>
              <a:rPr lang="es-AR" dirty="0"/>
              <a:t>IE </a:t>
            </a:r>
            <a:r>
              <a:rPr lang="en-US" dirty="0"/>
              <a:t>provides information about the </a:t>
            </a:r>
            <a:r>
              <a:rPr lang="en-US" b="1" dirty="0"/>
              <a:t>potentiality of a given sector of becoming a net exporter</a:t>
            </a:r>
            <a:r>
              <a:rPr lang="en-US" dirty="0"/>
              <a:t> to the rest of the countries. If it is exploited it should be translated into concrete changes in the country´s pattern of </a:t>
            </a:r>
            <a:r>
              <a:rPr lang="en-US" dirty="0" err="1"/>
              <a:t>trade</a:t>
            </a:r>
            <a:r>
              <a:rPr lang="en-US" dirty="0" err="1">
                <a:sym typeface="Wingdings" panose="05000000000000000000" pitchFamily="2" charset="2"/>
              </a:rPr>
              <a:t></a:t>
            </a:r>
            <a:r>
              <a:rPr lang="en-US" dirty="0" err="1"/>
              <a:t>long</a:t>
            </a:r>
            <a:r>
              <a:rPr lang="en-US" dirty="0"/>
              <a:t>-term relationships (cointegration between IE and VCR)</a:t>
            </a:r>
            <a:endParaRPr lang="es-AR" dirty="0"/>
          </a:p>
        </p:txBody>
      </p:sp>
    </p:spTree>
    <p:extLst>
      <p:ext uri="{BB962C8B-B14F-4D97-AF65-F5344CB8AC3E}">
        <p14:creationId xmlns:p14="http://schemas.microsoft.com/office/powerpoint/2010/main" val="37225888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chor="ctr"/>
          <a:lstStyle/>
          <a:p>
            <a:r>
              <a:rPr lang="en-US" dirty="0"/>
              <a:t>Main</a:t>
            </a:r>
            <a:r>
              <a:rPr lang="es-AR" dirty="0"/>
              <a:t> </a:t>
            </a:r>
            <a:r>
              <a:rPr lang="es-AR" dirty="0" err="1"/>
              <a:t>results</a:t>
            </a:r>
            <a:endParaRPr lang="en-US" dirty="0"/>
          </a:p>
        </p:txBody>
      </p:sp>
      <p:sp>
        <p:nvSpPr>
          <p:cNvPr id="3" name="2 Marcador de contenido"/>
          <p:cNvSpPr>
            <a:spLocks noGrp="1"/>
          </p:cNvSpPr>
          <p:nvPr>
            <p:ph idx="1"/>
          </p:nvPr>
        </p:nvSpPr>
        <p:spPr>
          <a:xfrm>
            <a:off x="1043492" y="1844824"/>
            <a:ext cx="7056900" cy="3987805"/>
          </a:xfrm>
        </p:spPr>
        <p:txBody>
          <a:bodyPr>
            <a:normAutofit/>
          </a:bodyPr>
          <a:lstStyle/>
          <a:p>
            <a:pPr algn="just"/>
            <a:r>
              <a:rPr lang="en-US" dirty="0"/>
              <a:t>The evidence indicate that:</a:t>
            </a:r>
          </a:p>
          <a:p>
            <a:pPr lvl="1" algn="just">
              <a:buFont typeface="Wingdings" panose="05000000000000000000" pitchFamily="2" charset="2"/>
              <a:buChar char="Ø"/>
            </a:pPr>
            <a:r>
              <a:rPr lang="en-US" dirty="0"/>
              <a:t>the VCR series is panel stable while</a:t>
            </a:r>
          </a:p>
          <a:p>
            <a:pPr lvl="1" algn="just">
              <a:buFont typeface="Wingdings" panose="05000000000000000000" pitchFamily="2" charset="2"/>
              <a:buChar char="Ø"/>
            </a:pPr>
            <a:r>
              <a:rPr lang="en-US" dirty="0"/>
              <a:t>IE series supports the existence of a unit root. but,</a:t>
            </a:r>
          </a:p>
          <a:p>
            <a:pPr lvl="1" algn="just">
              <a:buFont typeface="Wingdings" panose="05000000000000000000" pitchFamily="2" charset="2"/>
              <a:buChar char="Ø"/>
            </a:pPr>
            <a:r>
              <a:rPr lang="en-US" dirty="0"/>
              <a:t>second generation tests indicate some panels are stationary in VCR.</a:t>
            </a:r>
            <a:endParaRPr lang="es-AR" dirty="0"/>
          </a:p>
          <a:p>
            <a:pPr marL="68580" indent="0" algn="just">
              <a:buNone/>
            </a:pPr>
            <a:r>
              <a:rPr lang="en-US" dirty="0"/>
              <a:t>We apply the proposal of </a:t>
            </a:r>
            <a:r>
              <a:rPr lang="en-US" dirty="0" err="1"/>
              <a:t>Pedroni</a:t>
            </a:r>
            <a:r>
              <a:rPr lang="en-US" dirty="0"/>
              <a:t> (1999) and </a:t>
            </a:r>
            <a:r>
              <a:rPr lang="en-US" dirty="0" err="1"/>
              <a:t>Westerlund</a:t>
            </a:r>
            <a:r>
              <a:rPr lang="en-US" dirty="0"/>
              <a:t> (2007) taking as VCR as dependent variable and IE as explanatory.</a:t>
            </a:r>
            <a:endParaRPr lang="es-AR" dirty="0"/>
          </a:p>
          <a:p>
            <a:pPr algn="just"/>
            <a:endParaRPr lang="en-US" dirty="0"/>
          </a:p>
        </p:txBody>
      </p:sp>
    </p:spTree>
    <p:extLst>
      <p:ext uri="{BB962C8B-B14F-4D97-AF65-F5344CB8AC3E}">
        <p14:creationId xmlns:p14="http://schemas.microsoft.com/office/powerpoint/2010/main" val="35433649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700808"/>
            <a:ext cx="7272923" cy="4131821"/>
          </a:xfrm>
        </p:spPr>
        <p:txBody>
          <a:bodyPr/>
          <a:lstStyle/>
          <a:p>
            <a:r>
              <a:rPr lang="en-US" dirty="0"/>
              <a:t>Results based on </a:t>
            </a:r>
            <a:r>
              <a:rPr lang="en-US" dirty="0" err="1"/>
              <a:t>Pedroni’s</a:t>
            </a:r>
            <a:r>
              <a:rPr lang="en-US" dirty="0"/>
              <a:t> tests suggest cointegration.</a:t>
            </a:r>
          </a:p>
          <a:p>
            <a:endParaRPr lang="en-US" dirty="0"/>
          </a:p>
          <a:p>
            <a:r>
              <a:rPr lang="en-US" dirty="0" err="1"/>
              <a:t>Westerlund’s</a:t>
            </a:r>
            <a:r>
              <a:rPr lang="en-US" dirty="0"/>
              <a:t> test cointegration as a panel and considering each cross section in particular, but</a:t>
            </a:r>
          </a:p>
          <a:p>
            <a:pPr lvl="1">
              <a:buFont typeface="Wingdings" panose="05000000000000000000" pitchFamily="2" charset="2"/>
              <a:buChar char="Ø"/>
            </a:pPr>
            <a:r>
              <a:rPr lang="en-US" dirty="0"/>
              <a:t>With moderate speed of adjustment (-0,6)</a:t>
            </a:r>
          </a:p>
          <a:p>
            <a:pPr lvl="1">
              <a:buFont typeface="Wingdings" panose="05000000000000000000" pitchFamily="2" charset="2"/>
              <a:buChar char="Ø"/>
            </a:pPr>
            <a:r>
              <a:rPr lang="en-US" dirty="0"/>
              <a:t>Replications decrease the evidence in favor of a long term relationship.</a:t>
            </a:r>
          </a:p>
        </p:txBody>
      </p:sp>
    </p:spTree>
    <p:extLst>
      <p:ext uri="{BB962C8B-B14F-4D97-AF65-F5344CB8AC3E}">
        <p14:creationId xmlns:p14="http://schemas.microsoft.com/office/powerpoint/2010/main" val="12407923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027664"/>
            <a:ext cx="7560840" cy="1143000"/>
          </a:xfrm>
        </p:spPr>
        <p:txBody>
          <a:bodyPr anchor="ctr">
            <a:noAutofit/>
          </a:bodyPr>
          <a:lstStyle/>
          <a:p>
            <a:pPr algn="just"/>
            <a:r>
              <a:rPr lang="en-US" sz="2800" b="1" dirty="0"/>
              <a:t>Comparative advantages and trade: what stochastic frontier models can tell us?</a:t>
            </a:r>
            <a:endParaRPr lang="es-AR" sz="2800" b="1" dirty="0"/>
          </a:p>
        </p:txBody>
      </p:sp>
      <p:sp>
        <p:nvSpPr>
          <p:cNvPr id="3" name="2 Marcador de contenido"/>
          <p:cNvSpPr>
            <a:spLocks noGrp="1"/>
          </p:cNvSpPr>
          <p:nvPr>
            <p:ph idx="1"/>
          </p:nvPr>
        </p:nvSpPr>
        <p:spPr>
          <a:xfrm>
            <a:off x="1115616" y="2780928"/>
            <a:ext cx="6777317" cy="2617516"/>
          </a:xfrm>
        </p:spPr>
        <p:txBody>
          <a:bodyPr/>
          <a:lstStyle/>
          <a:p>
            <a:pPr algn="just"/>
            <a:r>
              <a:rPr lang="en-US" dirty="0"/>
              <a:t>Countries do advantage from a given capability? </a:t>
            </a:r>
          </a:p>
          <a:p>
            <a:pPr algn="just"/>
            <a:r>
              <a:rPr lang="en-US" dirty="0"/>
              <a:t>A country or a given technology is efficient if it can translate its advantages (measured as specialization) into exports. </a:t>
            </a:r>
            <a:r>
              <a:rPr lang="en-US" dirty="0">
                <a:sym typeface="Wingdings" pitchFamily="2" charset="2"/>
              </a:rPr>
              <a:t></a:t>
            </a:r>
            <a:r>
              <a:rPr lang="en-US" dirty="0"/>
              <a:t>stochastic frontier models. </a:t>
            </a:r>
            <a:endParaRPr lang="es-AR" dirty="0"/>
          </a:p>
        </p:txBody>
      </p:sp>
    </p:spTree>
    <p:extLst>
      <p:ext uri="{BB962C8B-B14F-4D97-AF65-F5344CB8AC3E}">
        <p14:creationId xmlns:p14="http://schemas.microsoft.com/office/powerpoint/2010/main" val="1230497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nchor="ctr"/>
          <a:lstStyle/>
          <a:p>
            <a:r>
              <a:rPr lang="es-AR" dirty="0" err="1"/>
              <a:t>Main</a:t>
            </a:r>
            <a:r>
              <a:rPr lang="es-AR" dirty="0"/>
              <a:t> </a:t>
            </a:r>
            <a:r>
              <a:rPr lang="es-AR" dirty="0" err="1"/>
              <a:t>results</a:t>
            </a:r>
            <a:endParaRPr lang="es-AR" dirty="0"/>
          </a:p>
        </p:txBody>
      </p:sp>
      <p:sp>
        <p:nvSpPr>
          <p:cNvPr id="3" name="2 Marcador de contenido"/>
          <p:cNvSpPr>
            <a:spLocks noGrp="1"/>
          </p:cNvSpPr>
          <p:nvPr>
            <p:ph idx="1"/>
          </p:nvPr>
        </p:nvSpPr>
        <p:spPr>
          <a:xfrm>
            <a:off x="1043492" y="1772816"/>
            <a:ext cx="6777317" cy="4392488"/>
          </a:xfrm>
        </p:spPr>
        <p:txBody>
          <a:bodyPr>
            <a:normAutofit fontScale="92500" lnSpcReduction="20000"/>
          </a:bodyPr>
          <a:lstStyle/>
          <a:p>
            <a:pPr algn="just"/>
            <a:r>
              <a:rPr lang="en-US" dirty="0"/>
              <a:t>In 4 of the 8 countries the potential benefits explain the intra-regional export position.</a:t>
            </a:r>
          </a:p>
          <a:p>
            <a:pPr algn="just"/>
            <a:endParaRPr lang="en-US" dirty="0"/>
          </a:p>
          <a:p>
            <a:pPr algn="just"/>
            <a:r>
              <a:rPr lang="en-US" dirty="0"/>
              <a:t>The results from both models do not differ substantially.</a:t>
            </a:r>
          </a:p>
          <a:p>
            <a:pPr algn="just"/>
            <a:endParaRPr lang="en-US" dirty="0"/>
          </a:p>
          <a:p>
            <a:pPr algn="just"/>
            <a:r>
              <a:rPr lang="en-US" dirty="0"/>
              <a:t>Countries’ potentialities in each sector do not appear to be fully exploited by exports; in most cases, </a:t>
            </a:r>
            <a:r>
              <a:rPr lang="en-US" i="1" dirty="0"/>
              <a:t>β </a:t>
            </a:r>
            <a:r>
              <a:rPr lang="en-US" dirty="0"/>
              <a:t>does not exceed 0.3.</a:t>
            </a:r>
          </a:p>
          <a:p>
            <a:pPr algn="just"/>
            <a:endParaRPr lang="en-US" dirty="0"/>
          </a:p>
          <a:p>
            <a:pPr algn="just"/>
            <a:r>
              <a:rPr lang="en-US" dirty="0"/>
              <a:t>Evidence favors temporal variations in inefficiency; except for Argentina, the other countries face a rising inefficiency over time.</a:t>
            </a:r>
            <a:endParaRPr lang="es-AR" dirty="0"/>
          </a:p>
          <a:p>
            <a:endParaRPr lang="es-AR" dirty="0"/>
          </a:p>
        </p:txBody>
      </p:sp>
    </p:spTree>
    <p:extLst>
      <p:ext uri="{BB962C8B-B14F-4D97-AF65-F5344CB8AC3E}">
        <p14:creationId xmlns:p14="http://schemas.microsoft.com/office/powerpoint/2010/main" val="27502711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268760"/>
            <a:ext cx="7272924" cy="4392488"/>
          </a:xfrm>
        </p:spPr>
        <p:txBody>
          <a:bodyPr>
            <a:normAutofit/>
          </a:bodyPr>
          <a:lstStyle/>
          <a:p>
            <a:pPr algn="just"/>
            <a:r>
              <a:rPr lang="en-US" dirty="0"/>
              <a:t>Mid tech and natural resource tech exhibit the highest time variant inefficiency.</a:t>
            </a:r>
          </a:p>
          <a:p>
            <a:pPr algn="just"/>
            <a:endParaRPr lang="en-US" dirty="0"/>
          </a:p>
          <a:p>
            <a:pPr algn="just"/>
            <a:r>
              <a:rPr lang="en-US" dirty="0"/>
              <a:t>Peru is the economy that most exploited its export potential. (</a:t>
            </a:r>
            <a:r>
              <a:rPr lang="en-US" i="1" dirty="0"/>
              <a:t>β </a:t>
            </a:r>
            <a:r>
              <a:rPr lang="en-US" dirty="0"/>
              <a:t>is</a:t>
            </a:r>
            <a:r>
              <a:rPr lang="en-US" i="1" dirty="0"/>
              <a:t> </a:t>
            </a:r>
            <a:r>
              <a:rPr lang="en-US" dirty="0"/>
              <a:t>higher (0.63) than the rest of its partners (</a:t>
            </a:r>
            <a:r>
              <a:rPr lang="en-US" i="1" dirty="0"/>
              <a:t>β</a:t>
            </a:r>
            <a:r>
              <a:rPr lang="en-US" dirty="0"/>
              <a:t> &lt; 0.3) but with growing inefficiency in time.</a:t>
            </a:r>
          </a:p>
          <a:p>
            <a:pPr algn="just"/>
            <a:endParaRPr lang="en-US" dirty="0"/>
          </a:p>
          <a:p>
            <a:pPr algn="just"/>
            <a:r>
              <a:rPr lang="en-US" dirty="0"/>
              <a:t>Some results show an opposite sign than expected.</a:t>
            </a:r>
          </a:p>
          <a:p>
            <a:pPr algn="just"/>
            <a:endParaRPr lang="en-US" dirty="0"/>
          </a:p>
          <a:p>
            <a:pPr algn="just"/>
            <a:endParaRPr lang="en-US" dirty="0"/>
          </a:p>
          <a:p>
            <a:pPr algn="just"/>
            <a:endParaRPr lang="es-AR" dirty="0"/>
          </a:p>
        </p:txBody>
      </p:sp>
    </p:spTree>
    <p:extLst>
      <p:ext uri="{BB962C8B-B14F-4D97-AF65-F5344CB8AC3E}">
        <p14:creationId xmlns:p14="http://schemas.microsoft.com/office/powerpoint/2010/main" val="23925720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492" y="1052736"/>
            <a:ext cx="6984892" cy="4968552"/>
          </a:xfrm>
        </p:spPr>
        <p:txBody>
          <a:bodyPr>
            <a:normAutofit lnSpcReduction="10000"/>
          </a:bodyPr>
          <a:lstStyle/>
          <a:p>
            <a:pPr algn="just"/>
            <a:r>
              <a:rPr lang="en-US" dirty="0"/>
              <a:t>For given sector: coefficient of IE is not significant (except in low technology, at 5%). Effective trade patterns would not driven by potential advantages.</a:t>
            </a:r>
          </a:p>
          <a:p>
            <a:pPr algn="just"/>
            <a:endParaRPr lang="es-AR" dirty="0"/>
          </a:p>
          <a:p>
            <a:pPr algn="just"/>
            <a:r>
              <a:rPr lang="en-US" dirty="0"/>
              <a:t>Contrary to expectations: sectors which exploit the advantages and transform them into exports do not record a particular specialization. And, </a:t>
            </a:r>
          </a:p>
          <a:p>
            <a:pPr algn="just"/>
            <a:endParaRPr lang="en-US" dirty="0"/>
          </a:p>
          <a:p>
            <a:pPr algn="just"/>
            <a:r>
              <a:rPr lang="en-US" dirty="0"/>
              <a:t>The sectors with greater inefficiency are those where the specialization index was greater than 1 (potential net exporters).</a:t>
            </a:r>
          </a:p>
          <a:p>
            <a:pPr algn="just"/>
            <a:endParaRPr lang="en-US" dirty="0"/>
          </a:p>
        </p:txBody>
      </p:sp>
    </p:spTree>
    <p:extLst>
      <p:ext uri="{BB962C8B-B14F-4D97-AF65-F5344CB8AC3E}">
        <p14:creationId xmlns:p14="http://schemas.microsoft.com/office/powerpoint/2010/main" val="40683733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620688"/>
            <a:ext cx="7024744" cy="1143000"/>
          </a:xfrm>
        </p:spPr>
        <p:txBody>
          <a:bodyPr anchor="ctr"/>
          <a:lstStyle/>
          <a:p>
            <a:r>
              <a:rPr lang="es-AR" dirty="0"/>
              <a:t>Final </a:t>
            </a:r>
            <a:r>
              <a:rPr lang="en-US" dirty="0"/>
              <a:t>remarks</a:t>
            </a:r>
          </a:p>
        </p:txBody>
      </p:sp>
      <p:sp>
        <p:nvSpPr>
          <p:cNvPr id="3" name="2 Marcador de contenido"/>
          <p:cNvSpPr>
            <a:spLocks noGrp="1"/>
          </p:cNvSpPr>
          <p:nvPr>
            <p:ph idx="1"/>
          </p:nvPr>
        </p:nvSpPr>
        <p:spPr>
          <a:xfrm>
            <a:off x="611560" y="1484784"/>
            <a:ext cx="7632848" cy="4968552"/>
          </a:xfrm>
        </p:spPr>
        <p:txBody>
          <a:bodyPr anchor="ctr">
            <a:normAutofit/>
          </a:bodyPr>
          <a:lstStyle/>
          <a:p>
            <a:pPr algn="just"/>
            <a:r>
              <a:rPr lang="en-US" dirty="0"/>
              <a:t>Changes in countries’ export structure or specialization, if there are any, </a:t>
            </a:r>
            <a:r>
              <a:rPr lang="en-US" b="1" dirty="0"/>
              <a:t>have been weak</a:t>
            </a:r>
            <a:r>
              <a:rPr lang="en-US" dirty="0"/>
              <a:t>. </a:t>
            </a:r>
          </a:p>
          <a:p>
            <a:pPr algn="just"/>
            <a:r>
              <a:rPr lang="en-US" dirty="0"/>
              <a:t>Breaks in the series may also have been associated with other factors (e.g. macroeconomic reforms). </a:t>
            </a:r>
          </a:p>
          <a:p>
            <a:pPr algn="just"/>
            <a:r>
              <a:rPr lang="en-US" dirty="0"/>
              <a:t>There is </a:t>
            </a:r>
            <a:r>
              <a:rPr lang="en-US" b="1" dirty="0"/>
              <a:t>no strong contemporaneity </a:t>
            </a:r>
            <a:r>
              <a:rPr lang="en-US" dirty="0"/>
              <a:t>between specialization and revealed comparative advantage or between both and the dates of the signing of trade agreements except in the case of </a:t>
            </a:r>
            <a:r>
              <a:rPr lang="en-US" b="1" i="1" dirty="0"/>
              <a:t>Uruguay in the low-tech sector</a:t>
            </a:r>
            <a:r>
              <a:rPr lang="en-US"/>
              <a:t>.  </a:t>
            </a:r>
            <a:endParaRPr lang="en-US" dirty="0"/>
          </a:p>
        </p:txBody>
      </p:sp>
    </p:spTree>
    <p:extLst>
      <p:ext uri="{BB962C8B-B14F-4D97-AF65-F5344CB8AC3E}">
        <p14:creationId xmlns:p14="http://schemas.microsoft.com/office/powerpoint/2010/main" val="1579207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908720"/>
            <a:ext cx="7416824" cy="5328592"/>
          </a:xfrm>
        </p:spPr>
        <p:txBody>
          <a:bodyPr>
            <a:normAutofit fontScale="92500" lnSpcReduction="10000"/>
          </a:bodyPr>
          <a:lstStyle/>
          <a:p>
            <a:pPr algn="just"/>
            <a:r>
              <a:rPr lang="en-US" dirty="0"/>
              <a:t>Some support in favor of </a:t>
            </a:r>
            <a:r>
              <a:rPr lang="en-US" b="1" dirty="0"/>
              <a:t>panel</a:t>
            </a:r>
            <a:r>
              <a:rPr lang="en-US" dirty="0"/>
              <a:t> </a:t>
            </a:r>
            <a:r>
              <a:rPr lang="en-US" b="1" dirty="0" err="1"/>
              <a:t>cointegration</a:t>
            </a:r>
            <a:r>
              <a:rPr lang="en-US" b="1" dirty="0"/>
              <a:t> </a:t>
            </a:r>
            <a:r>
              <a:rPr lang="en-US" dirty="0"/>
              <a:t>but with moderate speed of adjustment. Bootstrapping weakens this result.</a:t>
            </a:r>
          </a:p>
          <a:p>
            <a:pPr algn="just"/>
            <a:r>
              <a:rPr lang="en-US" dirty="0"/>
              <a:t>Most </a:t>
            </a:r>
            <a:r>
              <a:rPr lang="en-US" b="1" dirty="0"/>
              <a:t>countries exploited moderately their export potential</a:t>
            </a:r>
            <a:r>
              <a:rPr lang="en-US" dirty="0"/>
              <a:t> with also </a:t>
            </a:r>
            <a:r>
              <a:rPr lang="en-US" b="1" dirty="0"/>
              <a:t>growing inefficiency </a:t>
            </a:r>
            <a:r>
              <a:rPr lang="en-US" dirty="0"/>
              <a:t>(except Argentina).</a:t>
            </a:r>
          </a:p>
          <a:p>
            <a:pPr algn="just"/>
            <a:r>
              <a:rPr lang="en-US" dirty="0"/>
              <a:t>Considering sectors instead of countries: exploitation of the advantages were not significant </a:t>
            </a:r>
            <a:r>
              <a:rPr lang="en-US" dirty="0">
                <a:sym typeface="Wingdings" pitchFamily="2" charset="2"/>
              </a:rPr>
              <a:t> </a:t>
            </a:r>
            <a:r>
              <a:rPr lang="en-US" b="1" dirty="0"/>
              <a:t>specialization does not boost trade patterns</a:t>
            </a:r>
            <a:r>
              <a:rPr lang="en-US" dirty="0"/>
              <a:t>.</a:t>
            </a:r>
          </a:p>
          <a:p>
            <a:r>
              <a:rPr lang="en-US" dirty="0"/>
              <a:t>Contrary to expectations:</a:t>
            </a:r>
          </a:p>
          <a:p>
            <a:pPr lvl="1">
              <a:buFont typeface="Wingdings" panose="05000000000000000000" pitchFamily="2" charset="2"/>
              <a:buChar char="Ø"/>
            </a:pPr>
            <a:r>
              <a:rPr lang="en-US" sz="2400" dirty="0"/>
              <a:t>Sectors where </a:t>
            </a:r>
            <a:r>
              <a:rPr lang="en-US" sz="2400" b="1" dirty="0"/>
              <a:t>exploitation is higher </a:t>
            </a:r>
            <a:r>
              <a:rPr lang="en-US" sz="2400" dirty="0"/>
              <a:t>are those where countries do </a:t>
            </a:r>
            <a:r>
              <a:rPr lang="en-US" sz="2400" b="1" dirty="0"/>
              <a:t>not exhibit specialization</a:t>
            </a:r>
            <a:r>
              <a:rPr lang="en-US" sz="2400" dirty="0"/>
              <a:t>.</a:t>
            </a:r>
          </a:p>
          <a:p>
            <a:pPr lvl="1">
              <a:buFont typeface="Wingdings" panose="05000000000000000000" pitchFamily="2" charset="2"/>
              <a:buChar char="Ø"/>
            </a:pPr>
            <a:r>
              <a:rPr lang="en-US" sz="2400" b="1" dirty="0"/>
              <a:t>Most inefficient </a:t>
            </a:r>
            <a:r>
              <a:rPr lang="en-US" sz="2400" dirty="0"/>
              <a:t>sectors are those with high </a:t>
            </a:r>
            <a:r>
              <a:rPr lang="en-US" sz="2400" b="1" dirty="0"/>
              <a:t>specialization</a:t>
            </a:r>
            <a:r>
              <a:rPr lang="en-US" sz="2400" dirty="0"/>
              <a:t>.</a:t>
            </a:r>
          </a:p>
          <a:p>
            <a:pPr algn="just"/>
            <a:endParaRPr lang="en-US" dirty="0"/>
          </a:p>
          <a:p>
            <a:pPr algn="just"/>
            <a:endParaRPr lang="es-AR" dirty="0"/>
          </a:p>
        </p:txBody>
      </p:sp>
    </p:spTree>
    <p:extLst>
      <p:ext uri="{BB962C8B-B14F-4D97-AF65-F5344CB8AC3E}">
        <p14:creationId xmlns:p14="http://schemas.microsoft.com/office/powerpoint/2010/main" val="8551252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99592" y="908720"/>
            <a:ext cx="7416824" cy="5328592"/>
          </a:xfrm>
        </p:spPr>
        <p:txBody>
          <a:bodyPr>
            <a:normAutofit fontScale="92500" lnSpcReduction="10000"/>
          </a:bodyPr>
          <a:lstStyle/>
          <a:p>
            <a:pPr algn="just"/>
            <a:r>
              <a:rPr lang="en-US" dirty="0"/>
              <a:t>The potential of each country/sector to export certain manufactures to regional partners have been exploited in some cases although inefficiently. </a:t>
            </a:r>
          </a:p>
          <a:p>
            <a:pPr algn="just"/>
            <a:r>
              <a:rPr lang="en-US" dirty="0"/>
              <a:t>The changes have been weak and although they may be associated with the signing of a regional trade agreement, evidence also suggests that it may be caused by other forces. </a:t>
            </a:r>
          </a:p>
          <a:p>
            <a:pPr algn="just"/>
            <a:r>
              <a:rPr lang="en-US" dirty="0"/>
              <a:t>While the region does not specialize in high-tech products, high tech exports reacted the most to regional trade alliances and have gained proportionally more importance in trade among members of South America. </a:t>
            </a:r>
          </a:p>
          <a:p>
            <a:pPr algn="just"/>
            <a:r>
              <a:rPr lang="en-US" dirty="0"/>
              <a:t>Changes in location/specialization following trade acts were not frequent but, when occurred, concentrated in mid tech manufacturing</a:t>
            </a:r>
          </a:p>
          <a:p>
            <a:endParaRPr lang="es-AR" dirty="0"/>
          </a:p>
        </p:txBody>
      </p:sp>
    </p:spTree>
    <p:extLst>
      <p:ext uri="{BB962C8B-B14F-4D97-AF65-F5344CB8AC3E}">
        <p14:creationId xmlns:p14="http://schemas.microsoft.com/office/powerpoint/2010/main" val="16837027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AR" dirty="0"/>
              <a:t>Objetive</a:t>
            </a:r>
          </a:p>
        </p:txBody>
      </p:sp>
      <p:sp>
        <p:nvSpPr>
          <p:cNvPr id="3" name="2 Marcador de contenido"/>
          <p:cNvSpPr>
            <a:spLocks noGrp="1"/>
          </p:cNvSpPr>
          <p:nvPr>
            <p:ph idx="1"/>
          </p:nvPr>
        </p:nvSpPr>
        <p:spPr/>
        <p:txBody>
          <a:bodyPr>
            <a:normAutofit/>
          </a:bodyPr>
          <a:lstStyle/>
          <a:p>
            <a:pPr algn="just"/>
            <a:r>
              <a:rPr lang="es-CO" dirty="0"/>
              <a:t>Do </a:t>
            </a:r>
            <a:r>
              <a:rPr lang="es-CO" dirty="0" err="1"/>
              <a:t>the</a:t>
            </a:r>
            <a:r>
              <a:rPr lang="es-CO" dirty="0"/>
              <a:t> </a:t>
            </a:r>
            <a:r>
              <a:rPr lang="es-CO" dirty="0" err="1"/>
              <a:t>signing</a:t>
            </a:r>
            <a:r>
              <a:rPr lang="es-CO" dirty="0"/>
              <a:t> of </a:t>
            </a:r>
            <a:r>
              <a:rPr lang="es-CO" dirty="0" err="1"/>
              <a:t>trade</a:t>
            </a:r>
            <a:r>
              <a:rPr lang="es-CO" dirty="0"/>
              <a:t> </a:t>
            </a:r>
            <a:r>
              <a:rPr lang="es-CO" dirty="0" err="1"/>
              <a:t>agreements</a:t>
            </a:r>
            <a:r>
              <a:rPr lang="es-CO" dirty="0"/>
              <a:t> lead to </a:t>
            </a:r>
            <a:r>
              <a:rPr lang="es-CO" dirty="0" err="1"/>
              <a:t>chanages</a:t>
            </a:r>
            <a:r>
              <a:rPr lang="es-CO" dirty="0"/>
              <a:t> in </a:t>
            </a:r>
            <a:r>
              <a:rPr lang="es-CO" dirty="0" err="1"/>
              <a:t>specialization</a:t>
            </a:r>
            <a:r>
              <a:rPr lang="es-CO" dirty="0"/>
              <a:t> and in </a:t>
            </a:r>
            <a:r>
              <a:rPr lang="es-CO" dirty="0" err="1"/>
              <a:t>exports</a:t>
            </a:r>
            <a:r>
              <a:rPr lang="es-CO" dirty="0"/>
              <a:t> in South </a:t>
            </a:r>
            <a:r>
              <a:rPr lang="es-CO" dirty="0" err="1"/>
              <a:t>America</a:t>
            </a:r>
            <a:r>
              <a:rPr lang="es-CO" dirty="0"/>
              <a:t>? </a:t>
            </a:r>
          </a:p>
          <a:p>
            <a:pPr algn="just"/>
            <a:endParaRPr lang="es-CO" dirty="0"/>
          </a:p>
          <a:p>
            <a:pPr algn="just"/>
            <a:r>
              <a:rPr lang="es-CO" dirty="0"/>
              <a:t>In </a:t>
            </a:r>
            <a:r>
              <a:rPr lang="es-CO" dirty="0" err="1"/>
              <a:t>other</a:t>
            </a:r>
            <a:r>
              <a:rPr lang="es-CO" dirty="0"/>
              <a:t> </a:t>
            </a:r>
            <a:r>
              <a:rPr lang="es-CO" dirty="0" err="1"/>
              <a:t>words</a:t>
            </a:r>
            <a:r>
              <a:rPr lang="es-CO" dirty="0"/>
              <a:t>, </a:t>
            </a:r>
            <a:r>
              <a:rPr lang="es-CO" dirty="0" err="1"/>
              <a:t>trade</a:t>
            </a:r>
            <a:r>
              <a:rPr lang="es-CO" dirty="0"/>
              <a:t> </a:t>
            </a:r>
            <a:r>
              <a:rPr lang="es-CO" dirty="0" err="1"/>
              <a:t>agreements</a:t>
            </a:r>
            <a:r>
              <a:rPr lang="es-CO" dirty="0"/>
              <a:t> </a:t>
            </a:r>
            <a:r>
              <a:rPr lang="es-CO" dirty="0" err="1"/>
              <a:t>have</a:t>
            </a:r>
            <a:r>
              <a:rPr lang="es-CO" dirty="0"/>
              <a:t> </a:t>
            </a:r>
            <a:r>
              <a:rPr lang="es-CO" dirty="0" err="1"/>
              <a:t>boost</a:t>
            </a:r>
            <a:r>
              <a:rPr lang="es-CO" dirty="0"/>
              <a:t> </a:t>
            </a:r>
            <a:r>
              <a:rPr lang="es-CO" dirty="0" err="1"/>
              <a:t>the</a:t>
            </a:r>
            <a:r>
              <a:rPr lang="es-CO" dirty="0"/>
              <a:t> </a:t>
            </a:r>
            <a:r>
              <a:rPr lang="es-CO" dirty="0" err="1"/>
              <a:t>effective</a:t>
            </a:r>
            <a:r>
              <a:rPr lang="es-CO" dirty="0"/>
              <a:t> </a:t>
            </a:r>
            <a:r>
              <a:rPr lang="es-CO" dirty="0" err="1"/>
              <a:t>exploitation</a:t>
            </a:r>
            <a:r>
              <a:rPr lang="es-CO" dirty="0"/>
              <a:t> of </a:t>
            </a:r>
            <a:r>
              <a:rPr lang="es-CO" dirty="0" err="1"/>
              <a:t>each</a:t>
            </a:r>
            <a:r>
              <a:rPr lang="es-CO" dirty="0"/>
              <a:t>  </a:t>
            </a:r>
            <a:r>
              <a:rPr lang="es-CO" dirty="0" err="1"/>
              <a:t>country`s</a:t>
            </a:r>
            <a:r>
              <a:rPr lang="es-CO" dirty="0"/>
              <a:t> potencial </a:t>
            </a:r>
            <a:r>
              <a:rPr lang="es-CO" dirty="0" err="1"/>
              <a:t>advantages</a:t>
            </a:r>
            <a:r>
              <a:rPr lang="es-CO" dirty="0"/>
              <a:t>?</a:t>
            </a:r>
            <a:r>
              <a:rPr lang="en-US" dirty="0"/>
              <a:t>.</a:t>
            </a:r>
            <a:endParaRPr lang="es-AR" dirty="0"/>
          </a:p>
        </p:txBody>
      </p:sp>
    </p:spTree>
    <p:extLst>
      <p:ext uri="{BB962C8B-B14F-4D97-AF65-F5344CB8AC3E}">
        <p14:creationId xmlns:p14="http://schemas.microsoft.com/office/powerpoint/2010/main" val="2707410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624" y="2492896"/>
            <a:ext cx="7024744" cy="1143000"/>
          </a:xfrm>
        </p:spPr>
        <p:txBody>
          <a:bodyPr/>
          <a:lstStyle/>
          <a:p>
            <a:pPr algn="ctr"/>
            <a:r>
              <a:rPr lang="en-US" dirty="0"/>
              <a:t>Thank</a:t>
            </a:r>
            <a:r>
              <a:rPr lang="es-AR" dirty="0"/>
              <a:t> </a:t>
            </a:r>
            <a:r>
              <a:rPr lang="en-US" dirty="0"/>
              <a:t>you</a:t>
            </a:r>
          </a:p>
        </p:txBody>
      </p:sp>
      <p:pic>
        <p:nvPicPr>
          <p:cNvPr id="1026" name="Picture 2" descr="Resultado de imagen para aplaus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3909297"/>
            <a:ext cx="2085975" cy="2190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4282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1043492" y="908720"/>
                <a:ext cx="6912884" cy="5112568"/>
              </a:xfrm>
            </p:spPr>
            <p:txBody>
              <a:bodyPr>
                <a:normAutofit fontScale="77500" lnSpcReduction="20000"/>
              </a:bodyPr>
              <a:lstStyle/>
              <a:p>
                <a:pPr marL="68580" indent="0" algn="just">
                  <a:buNone/>
                </a:pPr>
                <a:r>
                  <a:rPr lang="en-US" dirty="0"/>
                  <a:t>In order to capture specialization we compute the location quotient proposed by Hoover (1936). The index is considered both as location and specialization indicator of a given country/region in a certain sector. The index is computed as:</a:t>
                </a:r>
                <a:endParaRPr lang="es-AR" dirty="0"/>
              </a:p>
              <a:p>
                <a:pPr marL="68580" indent="0" algn="just">
                  <a:buNone/>
                </a:pPr>
                <a14:m>
                  <m:oMathPara xmlns:m="http://schemas.openxmlformats.org/officeDocument/2006/math">
                    <m:oMathParaPr>
                      <m:jc m:val="centerGroup"/>
                    </m:oMathParaPr>
                    <m:oMath xmlns:m="http://schemas.openxmlformats.org/officeDocument/2006/math">
                      <m:sSub>
                        <m:sSubPr>
                          <m:ctrlPr>
                            <a:rPr lang="es-AR" i="1">
                              <a:latin typeface="Cambria Math" panose="02040503050406030204" pitchFamily="18" charset="0"/>
                            </a:rPr>
                          </m:ctrlPr>
                        </m:sSubPr>
                        <m:e>
                          <m:r>
                            <m:rPr>
                              <m:sty m:val="p"/>
                            </m:rPr>
                            <a:rPr lang="en-US">
                              <a:latin typeface="Cambria Math"/>
                            </a:rPr>
                            <m:t>Specialization</m:t>
                          </m:r>
                          <m:r>
                            <a:rPr lang="en-US">
                              <a:latin typeface="Cambria Math"/>
                            </a:rPr>
                            <m:t> </m:t>
                          </m:r>
                          <m:r>
                            <m:rPr>
                              <m:sty m:val="p"/>
                            </m:rPr>
                            <a:rPr lang="en-US">
                              <a:latin typeface="Cambria Math"/>
                            </a:rPr>
                            <m:t>index</m:t>
                          </m:r>
                          <m:r>
                            <a:rPr lang="en-US">
                              <a:latin typeface="Cambria Math"/>
                            </a:rPr>
                            <m:t> </m:t>
                          </m:r>
                          <m:r>
                            <a:rPr lang="es-ES" i="1">
                              <a:latin typeface="Cambria Math"/>
                            </a:rPr>
                            <m:t>(</m:t>
                          </m:r>
                          <m:r>
                            <a:rPr lang="es-ES" i="1">
                              <a:latin typeface="Cambria Math"/>
                            </a:rPr>
                            <m:t>𝐼𝐸</m:t>
                          </m:r>
                          <m:r>
                            <a:rPr lang="es-ES" i="1">
                              <a:latin typeface="Cambria Math"/>
                            </a:rPr>
                            <m:t>)</m:t>
                          </m:r>
                        </m:e>
                        <m:sub>
                          <m:r>
                            <a:rPr lang="es-ES" i="1">
                              <a:latin typeface="Cambria Math"/>
                            </a:rPr>
                            <m:t> </m:t>
                          </m:r>
                          <m:r>
                            <a:rPr lang="es-ES" i="1">
                              <a:latin typeface="Cambria Math"/>
                            </a:rPr>
                            <m:t>𝑗</m:t>
                          </m:r>
                        </m:sub>
                      </m:sSub>
                      <m:r>
                        <a:rPr lang="es-ES" i="1">
                          <a:latin typeface="Cambria Math"/>
                        </a:rPr>
                        <m:t>=</m:t>
                      </m:r>
                      <m:f>
                        <m:fPr>
                          <m:ctrlPr>
                            <a:rPr lang="es-AR" i="1">
                              <a:latin typeface="Cambria Math" panose="02040503050406030204" pitchFamily="18" charset="0"/>
                            </a:rPr>
                          </m:ctrlPr>
                        </m:fPr>
                        <m:num>
                          <m:f>
                            <m:fPr>
                              <m:ctrlPr>
                                <a:rPr lang="es-AR" i="1">
                                  <a:latin typeface="Cambria Math" panose="02040503050406030204" pitchFamily="18" charset="0"/>
                                </a:rPr>
                              </m:ctrlPr>
                            </m:fPr>
                            <m:num>
                              <m:sSub>
                                <m:sSubPr>
                                  <m:ctrlPr>
                                    <a:rPr lang="es-AR" i="1">
                                      <a:latin typeface="Cambria Math" panose="02040503050406030204" pitchFamily="18" charset="0"/>
                                    </a:rPr>
                                  </m:ctrlPr>
                                </m:sSubPr>
                                <m:e>
                                  <m:r>
                                    <a:rPr lang="es-ES" i="1">
                                      <a:latin typeface="Cambria Math"/>
                                    </a:rPr>
                                    <m:t>𝑉𝐴</m:t>
                                  </m:r>
                                  <m:r>
                                    <a:rPr lang="es-ES" i="1">
                                      <a:latin typeface="Cambria Math"/>
                                    </a:rPr>
                                    <m:t> </m:t>
                                  </m:r>
                                </m:e>
                                <m:sub>
                                  <m:r>
                                    <a:rPr lang="es-ES" i="1">
                                      <a:latin typeface="Cambria Math"/>
                                    </a:rPr>
                                    <m:t>𝑖𝑗</m:t>
                                  </m:r>
                                </m:sub>
                              </m:sSub>
                            </m:num>
                            <m:den>
                              <m:nary>
                                <m:naryPr>
                                  <m:chr m:val="∑"/>
                                  <m:limLoc m:val="undOvr"/>
                                  <m:supHide m:val="on"/>
                                  <m:ctrlPr>
                                    <a:rPr lang="es-AR" i="1">
                                      <a:latin typeface="Cambria Math" panose="02040503050406030204" pitchFamily="18" charset="0"/>
                                    </a:rPr>
                                  </m:ctrlPr>
                                </m:naryPr>
                                <m:sub>
                                  <m:r>
                                    <a:rPr lang="es-ES" i="1">
                                      <a:latin typeface="Cambria Math"/>
                                    </a:rPr>
                                    <m:t>𝑖</m:t>
                                  </m:r>
                                </m:sub>
                                <m:sup/>
                                <m:e>
                                  <m:sSub>
                                    <m:sSubPr>
                                      <m:ctrlPr>
                                        <a:rPr lang="es-AR" i="1">
                                          <a:latin typeface="Cambria Math" panose="02040503050406030204" pitchFamily="18" charset="0"/>
                                        </a:rPr>
                                      </m:ctrlPr>
                                    </m:sSubPr>
                                    <m:e>
                                      <m:r>
                                        <a:rPr lang="es-ES" i="1">
                                          <a:latin typeface="Cambria Math"/>
                                        </a:rPr>
                                        <m:t>𝑉𝐴</m:t>
                                      </m:r>
                                    </m:e>
                                    <m:sub>
                                      <m:r>
                                        <a:rPr lang="es-ES" i="1">
                                          <a:latin typeface="Cambria Math"/>
                                        </a:rPr>
                                        <m:t>𝑖𝑗</m:t>
                                      </m:r>
                                    </m:sub>
                                  </m:sSub>
                                  <m:r>
                                    <a:rPr lang="es-ES" i="1">
                                      <a:latin typeface="Cambria Math"/>
                                    </a:rPr>
                                    <m:t> </m:t>
                                  </m:r>
                                </m:e>
                              </m:nary>
                            </m:den>
                          </m:f>
                        </m:num>
                        <m:den>
                          <m:f>
                            <m:fPr>
                              <m:ctrlPr>
                                <a:rPr lang="es-AR" i="1">
                                  <a:latin typeface="Cambria Math" panose="02040503050406030204" pitchFamily="18" charset="0"/>
                                </a:rPr>
                              </m:ctrlPr>
                            </m:fPr>
                            <m:num>
                              <m:nary>
                                <m:naryPr>
                                  <m:chr m:val="∑"/>
                                  <m:limLoc m:val="undOvr"/>
                                  <m:supHide m:val="on"/>
                                  <m:ctrlPr>
                                    <a:rPr lang="es-AR" i="1">
                                      <a:latin typeface="Cambria Math" panose="02040503050406030204" pitchFamily="18" charset="0"/>
                                    </a:rPr>
                                  </m:ctrlPr>
                                </m:naryPr>
                                <m:sub>
                                  <m:r>
                                    <a:rPr lang="es-ES" i="1">
                                      <a:latin typeface="Cambria Math"/>
                                    </a:rPr>
                                    <m:t>𝑗</m:t>
                                  </m:r>
                                </m:sub>
                                <m:sup/>
                                <m:e>
                                  <m:sSub>
                                    <m:sSubPr>
                                      <m:ctrlPr>
                                        <a:rPr lang="es-AR" i="1">
                                          <a:latin typeface="Cambria Math" panose="02040503050406030204" pitchFamily="18" charset="0"/>
                                        </a:rPr>
                                      </m:ctrlPr>
                                    </m:sSubPr>
                                    <m:e>
                                      <m:r>
                                        <a:rPr lang="es-ES" i="1">
                                          <a:latin typeface="Cambria Math"/>
                                        </a:rPr>
                                        <m:t>𝑉𝐴</m:t>
                                      </m:r>
                                    </m:e>
                                    <m:sub>
                                      <m:r>
                                        <a:rPr lang="es-ES" i="1">
                                          <a:latin typeface="Cambria Math"/>
                                        </a:rPr>
                                        <m:t>𝑖𝑗</m:t>
                                      </m:r>
                                    </m:sub>
                                  </m:sSub>
                                  <m:r>
                                    <a:rPr lang="es-ES" i="1">
                                      <a:latin typeface="Cambria Math"/>
                                    </a:rPr>
                                    <m:t> </m:t>
                                  </m:r>
                                </m:e>
                              </m:nary>
                            </m:num>
                            <m:den>
                              <m:nary>
                                <m:naryPr>
                                  <m:chr m:val="∑"/>
                                  <m:limLoc m:val="undOvr"/>
                                  <m:supHide m:val="on"/>
                                  <m:ctrlPr>
                                    <a:rPr lang="es-AR" i="1">
                                      <a:latin typeface="Cambria Math" panose="02040503050406030204" pitchFamily="18" charset="0"/>
                                    </a:rPr>
                                  </m:ctrlPr>
                                </m:naryPr>
                                <m:sub>
                                  <m:r>
                                    <a:rPr lang="es-ES" i="1">
                                      <a:latin typeface="Cambria Math"/>
                                    </a:rPr>
                                    <m:t>𝑖</m:t>
                                  </m:r>
                                </m:sub>
                                <m:sup/>
                                <m:e>
                                  <m:nary>
                                    <m:naryPr>
                                      <m:chr m:val="∑"/>
                                      <m:limLoc m:val="undOvr"/>
                                      <m:supHide m:val="on"/>
                                      <m:ctrlPr>
                                        <a:rPr lang="es-AR" i="1">
                                          <a:latin typeface="Cambria Math" panose="02040503050406030204" pitchFamily="18" charset="0"/>
                                        </a:rPr>
                                      </m:ctrlPr>
                                    </m:naryPr>
                                    <m:sub>
                                      <m:r>
                                        <a:rPr lang="es-ES" i="1">
                                          <a:latin typeface="Cambria Math"/>
                                        </a:rPr>
                                        <m:t>𝑗</m:t>
                                      </m:r>
                                    </m:sub>
                                    <m:sup/>
                                    <m:e>
                                      <m:sSub>
                                        <m:sSubPr>
                                          <m:ctrlPr>
                                            <a:rPr lang="es-AR" i="1">
                                              <a:latin typeface="Cambria Math" panose="02040503050406030204" pitchFamily="18" charset="0"/>
                                            </a:rPr>
                                          </m:ctrlPr>
                                        </m:sSubPr>
                                        <m:e>
                                          <m:r>
                                            <a:rPr lang="es-ES" i="1">
                                              <a:latin typeface="Cambria Math"/>
                                            </a:rPr>
                                            <m:t>𝑉𝐴</m:t>
                                          </m:r>
                                        </m:e>
                                        <m:sub>
                                          <m:r>
                                            <a:rPr lang="es-ES" i="1">
                                              <a:latin typeface="Cambria Math"/>
                                            </a:rPr>
                                            <m:t>𝑖𝑗</m:t>
                                          </m:r>
                                        </m:sub>
                                      </m:sSub>
                                    </m:e>
                                  </m:nary>
                                </m:e>
                              </m:nary>
                            </m:den>
                          </m:f>
                        </m:den>
                      </m:f>
                      <m:r>
                        <a:rPr lang="es-ES" i="1">
                          <a:latin typeface="Cambria Math"/>
                        </a:rPr>
                        <m:t>                       </m:t>
                      </m:r>
                    </m:oMath>
                  </m:oMathPara>
                </a14:m>
                <a:endParaRPr lang="es-AR" dirty="0"/>
              </a:p>
              <a:p>
                <a:pPr marL="68580" indent="0" algn="just">
                  <a:buNone/>
                </a:pPr>
                <a:r>
                  <a:rPr lang="en-US" dirty="0"/>
                  <a:t> </a:t>
                </a:r>
                <a:endParaRPr lang="es-AR" dirty="0"/>
              </a:p>
              <a:p>
                <a:pPr marL="68580" indent="0" algn="just">
                  <a:buNone/>
                </a:pPr>
                <a:r>
                  <a:rPr lang="en-US" dirty="0"/>
                  <a:t>where </a:t>
                </a:r>
                <a:r>
                  <a:rPr lang="en-US" dirty="0" err="1"/>
                  <a:t>VA</a:t>
                </a:r>
                <a:r>
                  <a:rPr lang="en-US" baseline="-25000" dirty="0" err="1"/>
                  <a:t>ij</a:t>
                </a:r>
                <a:r>
                  <a:rPr lang="en-US" dirty="0"/>
                  <a:t> denotes value added in sector </a:t>
                </a:r>
                <a:r>
                  <a:rPr lang="en-US" i="1" dirty="0" err="1"/>
                  <a:t>i</a:t>
                </a:r>
                <a:r>
                  <a:rPr lang="en-US" dirty="0"/>
                  <a:t> in country </a:t>
                </a:r>
                <a:r>
                  <a:rPr lang="en-US" i="1" dirty="0"/>
                  <a:t>j</a:t>
                </a:r>
                <a:r>
                  <a:rPr lang="en-US" dirty="0"/>
                  <a:t>.</a:t>
                </a:r>
                <a:endParaRPr lang="es-AR" dirty="0"/>
              </a:p>
              <a:p>
                <a:pPr marL="68580" indent="0" algn="just">
                  <a:buNone/>
                </a:pPr>
                <a:r>
                  <a:rPr lang="en-US" dirty="0"/>
                  <a:t>If the ratio is greater than unity the country in question specializes in the production of goods offered by sector </a:t>
                </a:r>
                <a:r>
                  <a:rPr lang="en-US" i="1" dirty="0" err="1"/>
                  <a:t>i</a:t>
                </a:r>
                <a:r>
                  <a:rPr lang="en-US" dirty="0"/>
                  <a:t> and therefore that sector has greater export potential in that country to the rest of the region. If </a:t>
                </a:r>
                <a:r>
                  <a:rPr lang="en-US" i="1" dirty="0" err="1"/>
                  <a:t>IE</a:t>
                </a:r>
                <a:r>
                  <a:rPr lang="en-US" i="1" baseline="-25000" dirty="0" err="1"/>
                  <a:t>j</a:t>
                </a:r>
                <a:r>
                  <a:rPr lang="en-US" i="1" dirty="0"/>
                  <a:t> </a:t>
                </a:r>
                <a:r>
                  <a:rPr lang="en-US" dirty="0"/>
                  <a:t>&lt; 1, the country </a:t>
                </a:r>
                <a:r>
                  <a:rPr lang="en-US" i="1" dirty="0"/>
                  <a:t>j</a:t>
                </a:r>
                <a:r>
                  <a:rPr lang="en-US" dirty="0"/>
                  <a:t> is not specialized in this sector and is likely to be a net importer of products of the sector. When </a:t>
                </a:r>
                <a:r>
                  <a:rPr lang="en-US" i="1" dirty="0" err="1"/>
                  <a:t>IE</a:t>
                </a:r>
                <a:r>
                  <a:rPr lang="en-US" i="1" baseline="-25000" dirty="0" err="1"/>
                  <a:t>j</a:t>
                </a:r>
                <a:r>
                  <a:rPr lang="en-US" dirty="0"/>
                  <a:t> equals the unit, there is not a clear pattern of specialization in the sector. </a:t>
                </a:r>
                <a:endParaRPr lang="es-AR"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1043492" y="908720"/>
                <a:ext cx="6912884" cy="5112568"/>
              </a:xfrm>
              <a:blipFill rotWithShape="1">
                <a:blip r:embed="rId2" cstate="print"/>
                <a:stretch>
                  <a:fillRect t="-1788" r="-882" b="-358"/>
                </a:stretch>
              </a:blipFill>
            </p:spPr>
            <p:txBody>
              <a:bodyPr/>
              <a:lstStyle/>
              <a:p>
                <a:r>
                  <a:rPr lang="es-AR">
                    <a:noFill/>
                  </a:rPr>
                  <a:t> </a:t>
                </a:r>
              </a:p>
            </p:txBody>
          </p:sp>
        </mc:Fallback>
      </mc:AlternateContent>
    </p:spTree>
    <p:extLst>
      <p:ext uri="{BB962C8B-B14F-4D97-AF65-F5344CB8AC3E}">
        <p14:creationId xmlns:p14="http://schemas.microsoft.com/office/powerpoint/2010/main" val="2962076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2 Marcador de contenido"/>
              <p:cNvSpPr>
                <a:spLocks noGrp="1"/>
              </p:cNvSpPr>
              <p:nvPr>
                <p:ph idx="1"/>
              </p:nvPr>
            </p:nvSpPr>
            <p:spPr>
              <a:xfrm>
                <a:off x="755576" y="764704"/>
                <a:ext cx="7416824" cy="5616624"/>
              </a:xfrm>
            </p:spPr>
            <p:txBody>
              <a:bodyPr>
                <a:normAutofit fontScale="62500" lnSpcReduction="20000"/>
              </a:bodyPr>
              <a:lstStyle/>
              <a:p>
                <a:pPr marL="68580" indent="0" algn="just">
                  <a:buNone/>
                </a:pPr>
                <a:r>
                  <a:rPr lang="en-US" dirty="0"/>
                  <a:t>Our index reports the involvement of k's exports from the </a:t>
                </a:r>
                <a:r>
                  <a:rPr lang="en-US" i="1" dirty="0" err="1"/>
                  <a:t>i</a:t>
                </a:r>
                <a:r>
                  <a:rPr lang="en-US" dirty="0" err="1"/>
                  <a:t>-th</a:t>
                </a:r>
                <a:r>
                  <a:rPr lang="en-US" dirty="0"/>
                  <a:t> country with respect to the participation of that sector in regional exports; it indicates the relative position of each country of the block in each of the industrial sectors within the region.</a:t>
                </a:r>
                <a:endParaRPr lang="es-AR" dirty="0"/>
              </a:p>
              <a:p>
                <a:pPr marL="68580" indent="0">
                  <a:buNone/>
                </a:pPr>
                <a:r>
                  <a:rPr lang="en-US" dirty="0"/>
                  <a:t>VCR index is performed according to the following formula:</a:t>
                </a:r>
                <a:endParaRPr lang="es-AR" dirty="0"/>
              </a:p>
              <a:p>
                <a:pPr marL="68580" indent="0">
                  <a:buNone/>
                </a:pPr>
                <a14:m>
                  <m:oMathPara xmlns:m="http://schemas.openxmlformats.org/officeDocument/2006/math">
                    <m:oMathParaPr>
                      <m:jc m:val="centerGroup"/>
                    </m:oMathParaPr>
                    <m:oMath xmlns:m="http://schemas.openxmlformats.org/officeDocument/2006/math">
                      <m:sSub>
                        <m:sSubPr>
                          <m:ctrlPr>
                            <a:rPr lang="es-AR" i="1">
                              <a:latin typeface="Cambria Math" panose="02040503050406030204" pitchFamily="18" charset="0"/>
                            </a:rPr>
                          </m:ctrlPr>
                        </m:sSubPr>
                        <m:e>
                          <m:r>
                            <a:rPr lang="es-ES" i="1">
                              <a:latin typeface="Cambria Math"/>
                            </a:rPr>
                            <m:t>𝑉𝐶𝑅</m:t>
                          </m:r>
                        </m:e>
                        <m:sub>
                          <m:r>
                            <a:rPr lang="es-ES" i="1">
                              <a:latin typeface="Cambria Math"/>
                            </a:rPr>
                            <m:t>𝑖𝑘</m:t>
                          </m:r>
                        </m:sub>
                      </m:sSub>
                      <m:r>
                        <a:rPr lang="es-ES" i="1">
                          <a:latin typeface="Cambria Math"/>
                        </a:rPr>
                        <m:t>=</m:t>
                      </m:r>
                      <m:f>
                        <m:fPr>
                          <m:ctrlPr>
                            <a:rPr lang="es-AR" i="1">
                              <a:latin typeface="Cambria Math" panose="02040503050406030204" pitchFamily="18" charset="0"/>
                            </a:rPr>
                          </m:ctrlPr>
                        </m:fPr>
                        <m:num>
                          <m:d>
                            <m:dPr>
                              <m:begChr m:val="["/>
                              <m:endChr m:val="]"/>
                              <m:ctrlPr>
                                <a:rPr lang="es-AR" i="1">
                                  <a:latin typeface="Cambria Math" panose="02040503050406030204" pitchFamily="18" charset="0"/>
                                </a:rPr>
                              </m:ctrlPr>
                            </m:dPr>
                            <m:e>
                              <m:f>
                                <m:fPr>
                                  <m:ctrlPr>
                                    <a:rPr lang="es-AR" i="1">
                                      <a:latin typeface="Cambria Math" panose="02040503050406030204" pitchFamily="18" charset="0"/>
                                    </a:rPr>
                                  </m:ctrlPr>
                                </m:fPr>
                                <m:num>
                                  <m:f>
                                    <m:fPr>
                                      <m:ctrlPr>
                                        <a:rPr lang="es-AR" i="1">
                                          <a:latin typeface="Cambria Math" panose="02040503050406030204" pitchFamily="18" charset="0"/>
                                        </a:rPr>
                                      </m:ctrlPr>
                                    </m:fPr>
                                    <m:num>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num>
                                    <m:den>
                                      <m:nary>
                                        <m:naryPr>
                                          <m:chr m:val="∑"/>
                                          <m:limLoc m:val="undOvr"/>
                                          <m:ctrlPr>
                                            <a:rPr lang="es-AR" i="1">
                                              <a:latin typeface="Cambria Math" panose="02040503050406030204" pitchFamily="18" charset="0"/>
                                            </a:rPr>
                                          </m:ctrlPr>
                                        </m:naryPr>
                                        <m:sub>
                                          <m:r>
                                            <a:rPr lang="es-ES" i="1">
                                              <a:latin typeface="Cambria Math"/>
                                            </a:rPr>
                                            <m:t>𝑘</m:t>
                                          </m:r>
                                          <m:r>
                                            <a:rPr lang="es-ES" i="1">
                                              <a:latin typeface="Cambria Math"/>
                                            </a:rPr>
                                            <m:t>=1</m:t>
                                          </m:r>
                                        </m:sub>
                                        <m:sup>
                                          <m:r>
                                            <a:rPr lang="es-ES" i="1">
                                              <a:latin typeface="Cambria Math"/>
                                            </a:rPr>
                                            <m:t>𝑠</m:t>
                                          </m:r>
                                        </m:sup>
                                        <m:e>
                                          <m:r>
                                            <a:rPr lang="es-ES" i="1">
                                              <a:latin typeface="Cambria Math"/>
                                            </a:rPr>
                                            <m:t>𝑥𝑖𝑘</m:t>
                                          </m:r>
                                        </m:e>
                                      </m:nary>
                                    </m:den>
                                  </m:f>
                                </m:num>
                                <m:den>
                                  <m:f>
                                    <m:fPr>
                                      <m:ctrlPr>
                                        <a:rPr lang="es-AR" i="1">
                                          <a:latin typeface="Cambria Math" panose="02040503050406030204" pitchFamily="18" charset="0"/>
                                        </a:rPr>
                                      </m:ctrlPr>
                                    </m:fPr>
                                    <m:num>
                                      <m:nary>
                                        <m:naryPr>
                                          <m:chr m:val="∑"/>
                                          <m:limLoc m:val="undOvr"/>
                                          <m:ctrlPr>
                                            <a:rPr lang="es-AR" i="1">
                                              <a:latin typeface="Cambria Math" panose="02040503050406030204" pitchFamily="18" charset="0"/>
                                            </a:rPr>
                                          </m:ctrlPr>
                                        </m:naryPr>
                                        <m:sub>
                                          <m:r>
                                            <a:rPr lang="es-ES" i="1">
                                              <a:latin typeface="Cambria Math"/>
                                            </a:rPr>
                                            <m:t>𝑖</m:t>
                                          </m:r>
                                          <m:r>
                                            <a:rPr lang="es-E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e>
                                      </m:nary>
                                    </m:num>
                                    <m:den>
                                      <m:nary>
                                        <m:naryPr>
                                          <m:chr m:val="∑"/>
                                          <m:limLoc m:val="undOvr"/>
                                          <m:ctrlPr>
                                            <a:rPr lang="es-AR" i="1">
                                              <a:latin typeface="Cambria Math" panose="02040503050406030204" pitchFamily="18" charset="0"/>
                                            </a:rPr>
                                          </m:ctrlPr>
                                        </m:naryPr>
                                        <m:sub>
                                          <m:r>
                                            <a:rPr lang="es-ES" i="1">
                                              <a:latin typeface="Cambria Math"/>
                                            </a:rPr>
                                            <m:t>𝑖</m:t>
                                          </m:r>
                                          <m:r>
                                            <a:rPr lang="es-E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m:t>
                                              </m:r>
                                            </m:sub>
                                          </m:sSub>
                                        </m:e>
                                      </m:nary>
                                    </m:den>
                                  </m:f>
                                </m:den>
                              </m:f>
                              <m:r>
                                <a:rPr lang="es-ES" i="1">
                                  <a:latin typeface="Cambria Math"/>
                                </a:rPr>
                                <m:t>−1</m:t>
                              </m:r>
                            </m:e>
                          </m:d>
                        </m:num>
                        <m:den>
                          <m:d>
                            <m:dPr>
                              <m:begChr m:val="["/>
                              <m:endChr m:val="]"/>
                              <m:ctrlPr>
                                <a:rPr lang="es-AR" i="1">
                                  <a:latin typeface="Cambria Math" panose="02040503050406030204" pitchFamily="18" charset="0"/>
                                </a:rPr>
                              </m:ctrlPr>
                            </m:dPr>
                            <m:e>
                              <m:f>
                                <m:fPr>
                                  <m:ctrlPr>
                                    <a:rPr lang="es-AR" i="1">
                                      <a:latin typeface="Cambria Math" panose="02040503050406030204" pitchFamily="18" charset="0"/>
                                    </a:rPr>
                                  </m:ctrlPr>
                                </m:fPr>
                                <m:num>
                                  <m:f>
                                    <m:fPr>
                                      <m:ctrlPr>
                                        <a:rPr lang="es-AR" i="1">
                                          <a:latin typeface="Cambria Math" panose="02040503050406030204" pitchFamily="18" charset="0"/>
                                        </a:rPr>
                                      </m:ctrlPr>
                                    </m:fPr>
                                    <m:num>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num>
                                    <m:den>
                                      <m:nary>
                                        <m:naryPr>
                                          <m:chr m:val="∑"/>
                                          <m:limLoc m:val="undOvr"/>
                                          <m:ctrlPr>
                                            <a:rPr lang="es-AR" i="1">
                                              <a:latin typeface="Cambria Math" panose="02040503050406030204" pitchFamily="18" charset="0"/>
                                            </a:rPr>
                                          </m:ctrlPr>
                                        </m:naryPr>
                                        <m:sub>
                                          <m:r>
                                            <a:rPr lang="es-ES" i="1">
                                              <a:latin typeface="Cambria Math"/>
                                            </a:rPr>
                                            <m:t>𝑘</m:t>
                                          </m:r>
                                          <m:r>
                                            <a:rPr lang="es-ES" i="1">
                                              <a:latin typeface="Cambria Math"/>
                                            </a:rPr>
                                            <m:t>=1</m:t>
                                          </m:r>
                                        </m:sub>
                                        <m:sup>
                                          <m:r>
                                            <a:rPr lang="es-ES" i="1">
                                              <a:latin typeface="Cambria Math"/>
                                            </a:rPr>
                                            <m:t>𝑠</m:t>
                                          </m:r>
                                        </m:sup>
                                        <m:e>
                                          <m:r>
                                            <a:rPr lang="es-ES" i="1">
                                              <a:latin typeface="Cambria Math"/>
                                            </a:rPr>
                                            <m:t>𝑥𝑖𝑘</m:t>
                                          </m:r>
                                        </m:e>
                                      </m:nary>
                                    </m:den>
                                  </m:f>
                                </m:num>
                                <m:den>
                                  <m:f>
                                    <m:fPr>
                                      <m:ctrlPr>
                                        <a:rPr lang="es-AR" i="1">
                                          <a:latin typeface="Cambria Math" panose="02040503050406030204" pitchFamily="18" charset="0"/>
                                        </a:rPr>
                                      </m:ctrlPr>
                                    </m:fPr>
                                    <m:num>
                                      <m:nary>
                                        <m:naryPr>
                                          <m:chr m:val="∑"/>
                                          <m:limLoc m:val="undOvr"/>
                                          <m:ctrlPr>
                                            <a:rPr lang="es-AR" i="1">
                                              <a:latin typeface="Cambria Math" panose="02040503050406030204" pitchFamily="18" charset="0"/>
                                            </a:rPr>
                                          </m:ctrlPr>
                                        </m:naryPr>
                                        <m:sub>
                                          <m:r>
                                            <a:rPr lang="es-ES" i="1">
                                              <a:latin typeface="Cambria Math"/>
                                            </a:rPr>
                                            <m:t>𝑖</m:t>
                                          </m:r>
                                          <m:r>
                                            <a:rPr lang="es-E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e>
                                      </m:nary>
                                    </m:num>
                                    <m:den>
                                      <m:nary>
                                        <m:naryPr>
                                          <m:chr m:val="∑"/>
                                          <m:limLoc m:val="undOvr"/>
                                          <m:ctrlPr>
                                            <a:rPr lang="es-AR" i="1">
                                              <a:latin typeface="Cambria Math" panose="02040503050406030204" pitchFamily="18" charset="0"/>
                                            </a:rPr>
                                          </m:ctrlPr>
                                        </m:naryPr>
                                        <m:sub>
                                          <m:r>
                                            <a:rPr lang="es-ES" i="1">
                                              <a:latin typeface="Cambria Math"/>
                                            </a:rPr>
                                            <m:t>𝑖</m:t>
                                          </m:r>
                                          <m:r>
                                            <a:rPr lang="es-E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m:t>
                                              </m:r>
                                            </m:sub>
                                          </m:sSub>
                                        </m:e>
                                      </m:nary>
                                    </m:den>
                                  </m:f>
                                </m:den>
                              </m:f>
                              <m:r>
                                <a:rPr lang="es-ES" i="1">
                                  <a:latin typeface="Cambria Math"/>
                                </a:rPr>
                                <m:t>+1</m:t>
                              </m:r>
                            </m:e>
                          </m:d>
                        </m:den>
                      </m:f>
                      <m:r>
                        <a:rPr lang="es-ES" i="1">
                          <a:latin typeface="Cambria Math"/>
                        </a:rPr>
                        <m:t>                                      </m:t>
                      </m:r>
                    </m:oMath>
                  </m:oMathPara>
                </a14:m>
                <a:endParaRPr lang="es-AR" dirty="0"/>
              </a:p>
              <a:p>
                <a:pPr marL="68580" indent="0" algn="just">
                  <a:buNone/>
                </a:pPr>
                <a:r>
                  <a:rPr lang="en-US" dirty="0"/>
                  <a:t>The reason </a:t>
                </a:r>
                <a14:m>
                  <m:oMath xmlns:m="http://schemas.openxmlformats.org/officeDocument/2006/math">
                    <m:f>
                      <m:fPr>
                        <m:ctrlPr>
                          <a:rPr lang="es-AR" i="1">
                            <a:latin typeface="Cambria Math" panose="02040503050406030204" pitchFamily="18" charset="0"/>
                          </a:rPr>
                        </m:ctrlPr>
                      </m:fPr>
                      <m:num>
                        <m:f>
                          <m:fPr>
                            <m:ctrlPr>
                              <a:rPr lang="es-AR" i="1">
                                <a:latin typeface="Cambria Math" panose="02040503050406030204" pitchFamily="18" charset="0"/>
                              </a:rPr>
                            </m:ctrlPr>
                          </m:fPr>
                          <m:num>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num>
                          <m:den>
                            <m:nary>
                              <m:naryPr>
                                <m:chr m:val="∑"/>
                                <m:limLoc m:val="undOvr"/>
                                <m:ctrlPr>
                                  <a:rPr lang="es-AR" i="1">
                                    <a:latin typeface="Cambria Math" panose="02040503050406030204" pitchFamily="18" charset="0"/>
                                  </a:rPr>
                                </m:ctrlPr>
                              </m:naryPr>
                              <m:sub>
                                <m:r>
                                  <a:rPr lang="es-ES" i="1">
                                    <a:latin typeface="Cambria Math"/>
                                  </a:rPr>
                                  <m:t>𝑘</m:t>
                                </m:r>
                                <m:r>
                                  <a:rPr lang="en-US" i="1">
                                    <a:latin typeface="Cambria Math"/>
                                  </a:rPr>
                                  <m:t>=1</m:t>
                                </m:r>
                              </m:sub>
                              <m:sup>
                                <m:r>
                                  <a:rPr lang="es-ES" i="1">
                                    <a:latin typeface="Cambria Math"/>
                                  </a:rPr>
                                  <m:t>𝑠</m:t>
                                </m:r>
                              </m:sup>
                              <m:e>
                                <m:r>
                                  <a:rPr lang="es-ES" i="1">
                                    <a:latin typeface="Cambria Math"/>
                                  </a:rPr>
                                  <m:t>𝑥𝑖𝑘</m:t>
                                </m:r>
                              </m:e>
                            </m:nary>
                          </m:den>
                        </m:f>
                      </m:num>
                      <m:den>
                        <m:f>
                          <m:fPr>
                            <m:ctrlPr>
                              <a:rPr lang="es-AR" i="1">
                                <a:latin typeface="Cambria Math" panose="02040503050406030204" pitchFamily="18" charset="0"/>
                              </a:rPr>
                            </m:ctrlPr>
                          </m:fPr>
                          <m:num>
                            <m:nary>
                              <m:naryPr>
                                <m:chr m:val="∑"/>
                                <m:limLoc m:val="undOvr"/>
                                <m:ctrlPr>
                                  <a:rPr lang="es-AR" i="1">
                                    <a:latin typeface="Cambria Math" panose="02040503050406030204" pitchFamily="18" charset="0"/>
                                  </a:rPr>
                                </m:ctrlPr>
                              </m:naryPr>
                              <m:sub>
                                <m:r>
                                  <a:rPr lang="es-ES" i="1">
                                    <a:latin typeface="Cambria Math"/>
                                  </a:rPr>
                                  <m:t>𝑖</m:t>
                                </m:r>
                                <m:r>
                                  <a:rPr lang="en-U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e>
                            </m:nary>
                          </m:num>
                          <m:den>
                            <m:nary>
                              <m:naryPr>
                                <m:chr m:val="∑"/>
                                <m:limLoc m:val="undOvr"/>
                                <m:ctrlPr>
                                  <a:rPr lang="es-AR" i="1">
                                    <a:latin typeface="Cambria Math" panose="02040503050406030204" pitchFamily="18" charset="0"/>
                                  </a:rPr>
                                </m:ctrlPr>
                              </m:naryPr>
                              <m:sub>
                                <m:r>
                                  <a:rPr lang="es-ES" i="1">
                                    <a:latin typeface="Cambria Math"/>
                                  </a:rPr>
                                  <m:t>𝑖</m:t>
                                </m:r>
                                <m:r>
                                  <a:rPr lang="en-U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m:t>
                                    </m:r>
                                  </m:sub>
                                </m:sSub>
                              </m:e>
                            </m:nary>
                          </m:den>
                        </m:f>
                      </m:den>
                    </m:f>
                  </m:oMath>
                </a14:m>
                <a:r>
                  <a:rPr lang="en-US" dirty="0"/>
                  <a:t>represents the proportion of exports of the </a:t>
                </a:r>
                <a:r>
                  <a:rPr lang="en-US" i="1" dirty="0"/>
                  <a:t>k</a:t>
                </a:r>
                <a:r>
                  <a:rPr lang="en-US" dirty="0"/>
                  <a:t>-</a:t>
                </a:r>
                <a:r>
                  <a:rPr lang="en-US" dirty="0" err="1"/>
                  <a:t>th</a:t>
                </a:r>
                <a:r>
                  <a:rPr lang="en-US" dirty="0"/>
                  <a:t> sector in the </a:t>
                </a:r>
                <a:r>
                  <a:rPr lang="en-US" i="1" dirty="0" err="1"/>
                  <a:t>i</a:t>
                </a:r>
                <a:r>
                  <a:rPr lang="en-US" dirty="0" err="1"/>
                  <a:t>-th</a:t>
                </a:r>
                <a:r>
                  <a:rPr lang="en-US" dirty="0"/>
                  <a:t> country, of total exports to South America. While the relationship </a:t>
                </a:r>
                <a14:m>
                  <m:oMath xmlns:m="http://schemas.openxmlformats.org/officeDocument/2006/math">
                    <m:f>
                      <m:fPr>
                        <m:ctrlPr>
                          <a:rPr lang="es-AR" i="1">
                            <a:latin typeface="Cambria Math" panose="02040503050406030204" pitchFamily="18" charset="0"/>
                          </a:rPr>
                        </m:ctrlPr>
                      </m:fPr>
                      <m:num>
                        <m:nary>
                          <m:naryPr>
                            <m:chr m:val="∑"/>
                            <m:limLoc m:val="undOvr"/>
                            <m:ctrlPr>
                              <a:rPr lang="es-AR" i="1">
                                <a:latin typeface="Cambria Math" panose="02040503050406030204" pitchFamily="18" charset="0"/>
                              </a:rPr>
                            </m:ctrlPr>
                          </m:naryPr>
                          <m:sub>
                            <m:r>
                              <a:rPr lang="es-ES" i="1">
                                <a:latin typeface="Cambria Math"/>
                              </a:rPr>
                              <m:t>𝑖</m:t>
                            </m:r>
                            <m:r>
                              <a:rPr lang="en-U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𝑖𝑘</m:t>
                                </m:r>
                              </m:sub>
                            </m:sSub>
                          </m:e>
                        </m:nary>
                      </m:num>
                      <m:den>
                        <m:nary>
                          <m:naryPr>
                            <m:chr m:val="∑"/>
                            <m:limLoc m:val="undOvr"/>
                            <m:ctrlPr>
                              <a:rPr lang="es-AR" i="1">
                                <a:latin typeface="Cambria Math" panose="02040503050406030204" pitchFamily="18" charset="0"/>
                              </a:rPr>
                            </m:ctrlPr>
                          </m:naryPr>
                          <m:sub>
                            <m:r>
                              <a:rPr lang="es-ES" i="1">
                                <a:latin typeface="Cambria Math"/>
                              </a:rPr>
                              <m:t>𝑖</m:t>
                            </m:r>
                            <m:r>
                              <a:rPr lang="en-US" i="1">
                                <a:latin typeface="Cambria Math"/>
                              </a:rPr>
                              <m:t>=1</m:t>
                            </m:r>
                          </m:sub>
                          <m:sup>
                            <m:r>
                              <a:rPr lang="es-ES" i="1">
                                <a:latin typeface="Cambria Math"/>
                              </a:rPr>
                              <m:t>𝑟</m:t>
                            </m:r>
                          </m:sup>
                          <m:e>
                            <m:sSub>
                              <m:sSubPr>
                                <m:ctrlPr>
                                  <a:rPr lang="es-AR" i="1">
                                    <a:latin typeface="Cambria Math" panose="02040503050406030204" pitchFamily="18" charset="0"/>
                                  </a:rPr>
                                </m:ctrlPr>
                              </m:sSubPr>
                              <m:e>
                                <m:r>
                                  <a:rPr lang="es-ES" i="1">
                                    <a:latin typeface="Cambria Math"/>
                                  </a:rPr>
                                  <m:t>𝑥</m:t>
                                </m:r>
                              </m:e>
                              <m:sub>
                                <m:r>
                                  <a:rPr lang="es-ES" i="1">
                                    <a:latin typeface="Cambria Math"/>
                                  </a:rPr>
                                  <m:t>𝑖</m:t>
                                </m:r>
                              </m:sub>
                            </m:sSub>
                          </m:e>
                        </m:nary>
                      </m:den>
                    </m:f>
                  </m:oMath>
                </a14:m>
                <a:r>
                  <a:rPr lang="es-ES" dirty="0"/>
                  <a:t> </a:t>
                </a:r>
                <a:r>
                  <a:rPr lang="en-US" dirty="0"/>
                  <a:t>exhibits the proportion of exports of sector </a:t>
                </a:r>
                <a:r>
                  <a:rPr lang="en-US" i="1" dirty="0"/>
                  <a:t>k</a:t>
                </a:r>
                <a:r>
                  <a:rPr lang="en-US" dirty="0"/>
                  <a:t> of total exports of all countries to region. The index is standardized terms in order to be symmetrical, so values are within a range of -1 and 1. Positive index values suggest a revealed comparative advantage in the specific sector negative values indicate a disadvantage. A null value would exhibit an indifference situation.</a:t>
                </a:r>
                <a:endParaRPr lang="es-AR" dirty="0"/>
              </a:p>
            </p:txBody>
          </p:sp>
        </mc:Choice>
        <mc:Fallback xmlns="">
          <p:sp>
            <p:nvSpPr>
              <p:cNvPr id="3" name="2 Marcador de contenido"/>
              <p:cNvSpPr>
                <a:spLocks noGrp="1" noRot="1" noChangeAspect="1" noMove="1" noResize="1" noEditPoints="1" noAdjustHandles="1" noChangeArrowheads="1" noChangeShapeType="1" noTextEdit="1"/>
              </p:cNvSpPr>
              <p:nvPr>
                <p:ph idx="1"/>
              </p:nvPr>
            </p:nvSpPr>
            <p:spPr>
              <a:xfrm>
                <a:off x="755576" y="764704"/>
                <a:ext cx="7416824" cy="5616624"/>
              </a:xfrm>
              <a:blipFill rotWithShape="1">
                <a:blip r:embed="rId2" cstate="print"/>
                <a:stretch>
                  <a:fillRect t="-1193" r="-411" b="-651"/>
                </a:stretch>
              </a:blipFill>
            </p:spPr>
            <p:txBody>
              <a:bodyPr/>
              <a:lstStyle/>
              <a:p>
                <a:r>
                  <a:rPr lang="es-AR">
                    <a:noFill/>
                  </a:rPr>
                  <a:t> </a:t>
                </a:r>
              </a:p>
            </p:txBody>
          </p:sp>
        </mc:Fallback>
      </mc:AlternateContent>
    </p:spTree>
    <p:extLst>
      <p:ext uri="{BB962C8B-B14F-4D97-AF65-F5344CB8AC3E}">
        <p14:creationId xmlns:p14="http://schemas.microsoft.com/office/powerpoint/2010/main" val="529074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836712"/>
            <a:ext cx="7200800" cy="5400600"/>
          </a:xfrm>
        </p:spPr>
        <p:txBody>
          <a:bodyPr>
            <a:normAutofit fontScale="92500"/>
          </a:bodyPr>
          <a:lstStyle/>
          <a:p>
            <a:pPr algn="just"/>
            <a:r>
              <a:rPr lang="en-US" dirty="0"/>
              <a:t>ZA tests the null hypothesis that the series has a unit root with no breaks, which implies that </a:t>
            </a:r>
            <a:r>
              <a:rPr lang="en-US" i="1" dirty="0"/>
              <a:t>α</a:t>
            </a:r>
            <a:r>
              <a:rPr lang="en-US" dirty="0"/>
              <a:t> = 0 against the alternative that </a:t>
            </a:r>
            <a:r>
              <a:rPr lang="en-US" i="1" dirty="0"/>
              <a:t>α</a:t>
            </a:r>
            <a:r>
              <a:rPr lang="en-US" dirty="0"/>
              <a:t> &lt;1. </a:t>
            </a:r>
          </a:p>
          <a:p>
            <a:pPr algn="just"/>
            <a:r>
              <a:rPr lang="en-US" dirty="0"/>
              <a:t>In this context, rejecting the null implies that the series follows a stationary process with a break. In turn, the break is located at the time period for which the ADF test statistic </a:t>
            </a:r>
            <a:r>
              <a:rPr lang="en-US" i="1" dirty="0"/>
              <a:t>t</a:t>
            </a:r>
            <a:r>
              <a:rPr lang="en-US" dirty="0"/>
              <a:t> is at a minimum, usually assuming a negative value. Consequently, the break date is selected when the evidence is less favorable to the null. If rejected, the series would remain stationary but exhibit a break in period </a:t>
            </a:r>
            <a:r>
              <a:rPr lang="en-US" i="1" dirty="0"/>
              <a:t>t</a:t>
            </a:r>
            <a:r>
              <a:rPr lang="en-US" dirty="0"/>
              <a:t>, in the intercept, the trend or both, depending on the selected specification. We examined the 3 specifications in order to assess the robustness of the findings.</a:t>
            </a:r>
            <a:endParaRPr lang="es-AR" dirty="0"/>
          </a:p>
          <a:p>
            <a:pPr algn="just"/>
            <a:endParaRPr lang="es-AR" dirty="0"/>
          </a:p>
        </p:txBody>
      </p:sp>
    </p:spTree>
    <p:extLst>
      <p:ext uri="{BB962C8B-B14F-4D97-AF65-F5344CB8AC3E}">
        <p14:creationId xmlns:p14="http://schemas.microsoft.com/office/powerpoint/2010/main" val="590136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08720"/>
            <a:ext cx="7024744" cy="910318"/>
          </a:xfrm>
        </p:spPr>
        <p:txBody>
          <a:bodyPr anchor="t"/>
          <a:lstStyle/>
          <a:p>
            <a:r>
              <a:rPr lang="en-US" dirty="0"/>
              <a:t>Data</a:t>
            </a:r>
            <a:r>
              <a:rPr lang="es-AR" dirty="0"/>
              <a:t> and </a:t>
            </a:r>
            <a:r>
              <a:rPr lang="en-US" dirty="0"/>
              <a:t>materials</a:t>
            </a:r>
          </a:p>
        </p:txBody>
      </p:sp>
      <p:sp>
        <p:nvSpPr>
          <p:cNvPr id="3" name="2 Marcador de contenido"/>
          <p:cNvSpPr>
            <a:spLocks noGrp="1"/>
          </p:cNvSpPr>
          <p:nvPr>
            <p:ph idx="1"/>
          </p:nvPr>
        </p:nvSpPr>
        <p:spPr>
          <a:xfrm>
            <a:off x="899592" y="1772816"/>
            <a:ext cx="7416824" cy="4464496"/>
          </a:xfrm>
        </p:spPr>
        <p:txBody>
          <a:bodyPr anchor="ctr">
            <a:normAutofit fontScale="92500" lnSpcReduction="20000"/>
          </a:bodyPr>
          <a:lstStyle/>
          <a:p>
            <a:pPr algn="just"/>
            <a:r>
              <a:rPr lang="es-CO" dirty="0" err="1"/>
              <a:t>We</a:t>
            </a:r>
            <a:r>
              <a:rPr lang="es-CO" dirty="0"/>
              <a:t> </a:t>
            </a:r>
            <a:r>
              <a:rPr lang="en-US" dirty="0"/>
              <a:t>performed:</a:t>
            </a:r>
          </a:p>
          <a:p>
            <a:pPr lvl="1" algn="just">
              <a:buFont typeface="Wingdings" panose="05000000000000000000" pitchFamily="2" charset="2"/>
              <a:buChar char="Ø"/>
            </a:pPr>
            <a:r>
              <a:rPr lang="en-US" dirty="0"/>
              <a:t> unit root tests with endogenous breaks (ZA),</a:t>
            </a:r>
          </a:p>
          <a:p>
            <a:pPr lvl="1" algn="just">
              <a:buFont typeface="Wingdings" panose="05000000000000000000" pitchFamily="2" charset="2"/>
              <a:buChar char="Ø"/>
            </a:pPr>
            <a:r>
              <a:rPr lang="en-US" dirty="0"/>
              <a:t>cointegration tests and </a:t>
            </a:r>
          </a:p>
          <a:p>
            <a:pPr lvl="1" algn="just">
              <a:buFont typeface="Wingdings" panose="05000000000000000000" pitchFamily="2" charset="2"/>
              <a:buChar char="Ø"/>
            </a:pPr>
            <a:r>
              <a:rPr lang="en-US" dirty="0"/>
              <a:t>stochastic frontier models</a:t>
            </a:r>
          </a:p>
          <a:p>
            <a:pPr marL="68580" indent="0" algn="just">
              <a:buNone/>
            </a:pPr>
            <a:r>
              <a:rPr lang="en-US" dirty="0"/>
              <a:t>on manufacturing production and exports series by country and type of technology for the period 1985-2008.</a:t>
            </a:r>
          </a:p>
          <a:p>
            <a:pPr algn="just"/>
            <a:r>
              <a:rPr lang="es-AR" dirty="0" err="1"/>
              <a:t>Source</a:t>
            </a:r>
            <a:r>
              <a:rPr lang="es-AR" dirty="0"/>
              <a:t>:</a:t>
            </a:r>
          </a:p>
          <a:p>
            <a:pPr lvl="1" algn="just">
              <a:buFont typeface="Wingdings" panose="05000000000000000000" pitchFamily="2" charset="2"/>
              <a:buChar char="Ø"/>
            </a:pPr>
            <a:r>
              <a:rPr lang="es-AR" dirty="0"/>
              <a:t>PADI, data base of CEPAL</a:t>
            </a:r>
            <a:endParaRPr lang="es-CO" dirty="0"/>
          </a:p>
          <a:p>
            <a:pPr lvl="1" algn="just">
              <a:buFont typeface="Wingdings" panose="05000000000000000000" pitchFamily="2" charset="2"/>
              <a:buChar char="Ø"/>
            </a:pPr>
            <a:r>
              <a:rPr lang="en-US" dirty="0"/>
              <a:t>UN-Comtrade data</a:t>
            </a:r>
            <a:endParaRPr lang="es-AR" dirty="0"/>
          </a:p>
          <a:p>
            <a:pPr lvl="1" algn="just">
              <a:buFont typeface="Wingdings" panose="05000000000000000000" pitchFamily="2" charset="2"/>
              <a:buChar char="Ø"/>
            </a:pPr>
            <a:r>
              <a:rPr lang="en-US" dirty="0"/>
              <a:t>supplemented in some cases by data from official statistics bureaus of each country</a:t>
            </a:r>
            <a:r>
              <a:rPr lang="es-CO" dirty="0"/>
              <a:t>.</a:t>
            </a:r>
            <a:endParaRPr lang="en-US" dirty="0"/>
          </a:p>
          <a:p>
            <a:pPr algn="just"/>
            <a:r>
              <a:rPr lang="en-US" dirty="0"/>
              <a:t>Classified according to the international classification system ISIC, Revision 2.</a:t>
            </a:r>
          </a:p>
        </p:txBody>
      </p:sp>
    </p:spTree>
    <p:extLst>
      <p:ext uri="{BB962C8B-B14F-4D97-AF65-F5344CB8AC3E}">
        <p14:creationId xmlns:p14="http://schemas.microsoft.com/office/powerpoint/2010/main" val="37514024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836712"/>
            <a:ext cx="7024744" cy="1143000"/>
          </a:xfrm>
        </p:spPr>
        <p:txBody>
          <a:bodyPr/>
          <a:lstStyle/>
          <a:p>
            <a:r>
              <a:rPr lang="en-US" dirty="0"/>
              <a:t>Data</a:t>
            </a:r>
            <a:r>
              <a:rPr lang="es-AR" dirty="0"/>
              <a:t> and </a:t>
            </a:r>
            <a:r>
              <a:rPr lang="en-US" dirty="0"/>
              <a:t>materials</a:t>
            </a:r>
          </a:p>
        </p:txBody>
      </p:sp>
      <p:sp>
        <p:nvSpPr>
          <p:cNvPr id="3" name="2 Marcador de contenido"/>
          <p:cNvSpPr>
            <a:spLocks noGrp="1"/>
          </p:cNvSpPr>
          <p:nvPr>
            <p:ph idx="1"/>
          </p:nvPr>
        </p:nvSpPr>
        <p:spPr>
          <a:xfrm>
            <a:off x="1043492" y="2132856"/>
            <a:ext cx="7056900" cy="4032448"/>
          </a:xfrm>
        </p:spPr>
        <p:txBody>
          <a:bodyPr anchor="ctr">
            <a:normAutofit/>
          </a:bodyPr>
          <a:lstStyle/>
          <a:p>
            <a:pPr algn="just"/>
            <a:r>
              <a:rPr lang="en-US" dirty="0"/>
              <a:t>In order to capture Specialization:</a:t>
            </a:r>
            <a:r>
              <a:rPr lang="es-CO" dirty="0"/>
              <a:t> </a:t>
            </a:r>
            <a:r>
              <a:rPr lang="es-CO" dirty="0" err="1"/>
              <a:t>based</a:t>
            </a:r>
            <a:r>
              <a:rPr lang="es-CO" dirty="0"/>
              <a:t> </a:t>
            </a:r>
            <a:r>
              <a:rPr lang="es-CO" dirty="0" err="1"/>
              <a:t>on</a:t>
            </a:r>
            <a:r>
              <a:rPr lang="en-US" dirty="0"/>
              <a:t> the location quotient proposed by Hoover (1936).</a:t>
            </a:r>
          </a:p>
          <a:p>
            <a:pPr algn="just"/>
            <a:r>
              <a:rPr lang="en-US" dirty="0"/>
              <a:t>Effective exports: based on</a:t>
            </a:r>
            <a:r>
              <a:rPr lang="es-CO" dirty="0"/>
              <a:t> </a:t>
            </a:r>
            <a:r>
              <a:rPr lang="en-US" dirty="0"/>
              <a:t>the revealed comparative advantage index, VCR proposed by Balassa (1965). </a:t>
            </a:r>
            <a:r>
              <a:rPr lang="es-CO" dirty="0"/>
              <a:t>T</a:t>
            </a:r>
            <a:r>
              <a:rPr lang="en-US" dirty="0"/>
              <a:t>his indicator has been modified so that it becomes an index of regional comparative advantage. </a:t>
            </a:r>
          </a:p>
          <a:p>
            <a:pPr algn="just"/>
            <a:endParaRPr lang="es-AR" dirty="0"/>
          </a:p>
        </p:txBody>
      </p:sp>
    </p:spTree>
    <p:extLst>
      <p:ext uri="{BB962C8B-B14F-4D97-AF65-F5344CB8AC3E}">
        <p14:creationId xmlns:p14="http://schemas.microsoft.com/office/powerpoint/2010/main" val="2864262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980728"/>
            <a:ext cx="7024744" cy="1143000"/>
          </a:xfrm>
        </p:spPr>
        <p:txBody>
          <a:bodyPr anchor="ctr"/>
          <a:lstStyle/>
          <a:p>
            <a:r>
              <a:rPr lang="en-US" dirty="0"/>
              <a:t>Introduction</a:t>
            </a:r>
          </a:p>
        </p:txBody>
      </p:sp>
      <p:sp>
        <p:nvSpPr>
          <p:cNvPr id="3" name="2 Marcador de contenido"/>
          <p:cNvSpPr>
            <a:spLocks noGrp="1"/>
          </p:cNvSpPr>
          <p:nvPr>
            <p:ph idx="1"/>
          </p:nvPr>
        </p:nvSpPr>
        <p:spPr>
          <a:xfrm>
            <a:off x="683568" y="1484784"/>
            <a:ext cx="7776864" cy="4824536"/>
          </a:xfrm>
        </p:spPr>
        <p:txBody>
          <a:bodyPr anchor="ctr">
            <a:normAutofit/>
          </a:bodyPr>
          <a:lstStyle/>
          <a:p>
            <a:pPr algn="just"/>
            <a:r>
              <a:rPr lang="en-US" dirty="0"/>
              <a:t>Economic integration brings benefits that may be appropriated asymmetrically by countries</a:t>
            </a:r>
          </a:p>
          <a:p>
            <a:pPr algn="just"/>
            <a:r>
              <a:rPr lang="en-US" dirty="0"/>
              <a:t>RIAs has consequences on the behavior of industrial activities (including their location)</a:t>
            </a:r>
          </a:p>
          <a:p>
            <a:pPr algn="just"/>
            <a:r>
              <a:rPr lang="en-US" dirty="0"/>
              <a:t>Asymmetries in economic structure affect the capacity of appropriation of trade benefits and may set up an obstacle to further integration.</a:t>
            </a:r>
            <a:endParaRPr lang="es-AR" dirty="0"/>
          </a:p>
        </p:txBody>
      </p:sp>
    </p:spTree>
    <p:extLst>
      <p:ext uri="{BB962C8B-B14F-4D97-AF65-F5344CB8AC3E}">
        <p14:creationId xmlns:p14="http://schemas.microsoft.com/office/powerpoint/2010/main" val="3912036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55576" y="764704"/>
            <a:ext cx="7632848" cy="1405960"/>
          </a:xfrm>
        </p:spPr>
        <p:txBody>
          <a:bodyPr>
            <a:noAutofit/>
          </a:bodyPr>
          <a:lstStyle/>
          <a:p>
            <a:pPr algn="just"/>
            <a:r>
              <a:rPr lang="en-US" sz="2600" b="1" dirty="0"/>
              <a:t>Variations in specialization index and revealed advantages: analysis based on unit root tests with endogenous breaks </a:t>
            </a:r>
            <a:endParaRPr lang="es-AR" sz="2600" b="1" dirty="0"/>
          </a:p>
        </p:txBody>
      </p:sp>
      <p:sp>
        <p:nvSpPr>
          <p:cNvPr id="3" name="2 Marcador de contenido"/>
          <p:cNvSpPr>
            <a:spLocks noGrp="1"/>
          </p:cNvSpPr>
          <p:nvPr>
            <p:ph idx="1"/>
          </p:nvPr>
        </p:nvSpPr>
        <p:spPr>
          <a:xfrm>
            <a:off x="1043492" y="2323652"/>
            <a:ext cx="7200916" cy="3841652"/>
          </a:xfrm>
        </p:spPr>
        <p:txBody>
          <a:bodyPr>
            <a:normAutofit/>
          </a:bodyPr>
          <a:lstStyle/>
          <a:p>
            <a:pPr algn="just"/>
            <a:r>
              <a:rPr lang="es-CO" dirty="0"/>
              <a:t>T</a:t>
            </a:r>
            <a:r>
              <a:rPr lang="en-US" dirty="0"/>
              <a:t>esting the presence of breaks in the series of specialization and revealed regional advantages.</a:t>
            </a:r>
          </a:p>
          <a:p>
            <a:pPr algn="just"/>
            <a:r>
              <a:rPr lang="en-US" dirty="0"/>
              <a:t>Trade agreements are contemporary with structural breaks in the series if the identified break matches or it occurred 2-3 years after the signing of the agreement.</a:t>
            </a:r>
            <a:endParaRPr lang="es-AR" dirty="0"/>
          </a:p>
          <a:p>
            <a:pPr algn="just"/>
            <a:endParaRPr lang="es-AR" dirty="0"/>
          </a:p>
        </p:txBody>
      </p:sp>
    </p:spTree>
    <p:extLst>
      <p:ext uri="{BB962C8B-B14F-4D97-AF65-F5344CB8AC3E}">
        <p14:creationId xmlns:p14="http://schemas.microsoft.com/office/powerpoint/2010/main" val="1356482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43608" y="764704"/>
            <a:ext cx="7024744" cy="1143000"/>
          </a:xfrm>
        </p:spPr>
        <p:txBody>
          <a:bodyPr/>
          <a:lstStyle/>
          <a:p>
            <a:r>
              <a:rPr lang="es-AR" dirty="0" err="1"/>
              <a:t>Main</a:t>
            </a:r>
            <a:r>
              <a:rPr lang="es-AR" dirty="0"/>
              <a:t> </a:t>
            </a:r>
            <a:r>
              <a:rPr lang="es-AR" dirty="0" err="1"/>
              <a:t>results</a:t>
            </a:r>
            <a:endParaRPr lang="es-AR" dirty="0"/>
          </a:p>
        </p:txBody>
      </p:sp>
      <p:sp>
        <p:nvSpPr>
          <p:cNvPr id="3" name="2 Marcador de contenido"/>
          <p:cNvSpPr>
            <a:spLocks noGrp="1"/>
          </p:cNvSpPr>
          <p:nvPr>
            <p:ph idx="1"/>
          </p:nvPr>
        </p:nvSpPr>
        <p:spPr>
          <a:xfrm>
            <a:off x="1115616" y="2276872"/>
            <a:ext cx="7128792" cy="3240360"/>
          </a:xfrm>
        </p:spPr>
        <p:txBody>
          <a:bodyPr>
            <a:normAutofit/>
          </a:bodyPr>
          <a:lstStyle/>
          <a:p>
            <a:pPr algn="just"/>
            <a:r>
              <a:rPr lang="en-US" dirty="0"/>
              <a:t>The ZA test shows evidence of breaks in some series, especially VCR. </a:t>
            </a:r>
          </a:p>
          <a:p>
            <a:pPr algn="just"/>
            <a:endParaRPr lang="en-US" dirty="0"/>
          </a:p>
          <a:p>
            <a:pPr algn="just"/>
            <a:r>
              <a:rPr lang="en-US" dirty="0"/>
              <a:t>The test leads to consistent results under any specification, except for some cases in which specifications identify different dates for breaks for the same series (ZA supports only one break)</a:t>
            </a:r>
          </a:p>
        </p:txBody>
      </p:sp>
    </p:spTree>
    <p:extLst>
      <p:ext uri="{BB962C8B-B14F-4D97-AF65-F5344CB8AC3E}">
        <p14:creationId xmlns:p14="http://schemas.microsoft.com/office/powerpoint/2010/main" val="738625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27584" y="980728"/>
            <a:ext cx="7344816" cy="5256584"/>
          </a:xfrm>
        </p:spPr>
        <p:txBody>
          <a:bodyPr>
            <a:normAutofit lnSpcReduction="10000"/>
          </a:bodyPr>
          <a:lstStyle/>
          <a:p>
            <a:r>
              <a:rPr lang="es-AR" dirty="0" err="1"/>
              <a:t>Breaks</a:t>
            </a:r>
            <a:r>
              <a:rPr lang="es-AR" dirty="0"/>
              <a:t> </a:t>
            </a:r>
            <a:r>
              <a:rPr lang="es-AR" dirty="0" err="1"/>
              <a:t>by</a:t>
            </a:r>
            <a:r>
              <a:rPr lang="es-AR" dirty="0"/>
              <a:t> sector: </a:t>
            </a:r>
          </a:p>
          <a:p>
            <a:pPr lvl="1">
              <a:buFont typeface="Wingdings" panose="05000000000000000000" pitchFamily="2" charset="2"/>
              <a:buChar char="Ø"/>
            </a:pPr>
            <a:r>
              <a:rPr lang="es-AR" dirty="0"/>
              <a:t>IE </a:t>
            </a:r>
            <a:r>
              <a:rPr lang="es-AR" dirty="0" err="1"/>
              <a:t>concentrates</a:t>
            </a:r>
            <a:r>
              <a:rPr lang="es-AR" dirty="0"/>
              <a:t> </a:t>
            </a:r>
            <a:r>
              <a:rPr lang="es-AR" dirty="0" err="1"/>
              <a:t>breaks</a:t>
            </a:r>
            <a:r>
              <a:rPr lang="es-AR" dirty="0"/>
              <a:t> in </a:t>
            </a:r>
            <a:r>
              <a:rPr lang="es-AR" dirty="0" err="1"/>
              <a:t>mid</a:t>
            </a:r>
            <a:r>
              <a:rPr lang="es-AR" dirty="0"/>
              <a:t> </a:t>
            </a:r>
            <a:r>
              <a:rPr lang="es-AR" dirty="0" err="1"/>
              <a:t>tech</a:t>
            </a:r>
            <a:r>
              <a:rPr lang="es-AR" dirty="0"/>
              <a:t> </a:t>
            </a:r>
            <a:r>
              <a:rPr lang="es-AR" dirty="0" err="1"/>
              <a:t>while</a:t>
            </a:r>
            <a:endParaRPr lang="es-AR" dirty="0"/>
          </a:p>
          <a:p>
            <a:pPr lvl="1">
              <a:buFont typeface="Wingdings" panose="05000000000000000000" pitchFamily="2" charset="2"/>
              <a:buChar char="Ø"/>
            </a:pPr>
            <a:r>
              <a:rPr lang="es-AR" dirty="0"/>
              <a:t>VCR </a:t>
            </a:r>
            <a:r>
              <a:rPr lang="es-AR" dirty="0" err="1"/>
              <a:t>experienced</a:t>
            </a:r>
            <a:r>
              <a:rPr lang="es-AR" dirty="0"/>
              <a:t> more in </a:t>
            </a:r>
            <a:r>
              <a:rPr lang="es-AR" dirty="0" err="1"/>
              <a:t>high</a:t>
            </a:r>
            <a:r>
              <a:rPr lang="es-AR" dirty="0"/>
              <a:t> </a:t>
            </a:r>
            <a:r>
              <a:rPr lang="es-AR" dirty="0" err="1"/>
              <a:t>tec</a:t>
            </a:r>
            <a:r>
              <a:rPr lang="es-AR" dirty="0"/>
              <a:t>.</a:t>
            </a:r>
          </a:p>
          <a:p>
            <a:pPr lvl="1">
              <a:buFont typeface="Wingdings" panose="05000000000000000000" pitchFamily="2" charset="2"/>
              <a:buChar char="Ø"/>
            </a:pPr>
            <a:r>
              <a:rPr lang="es-AR" dirty="0"/>
              <a:t>Natural </a:t>
            </a:r>
            <a:r>
              <a:rPr lang="es-AR" dirty="0" err="1"/>
              <a:t>resource</a:t>
            </a:r>
            <a:r>
              <a:rPr lang="es-AR" dirty="0"/>
              <a:t> base </a:t>
            </a:r>
            <a:r>
              <a:rPr lang="es-AR" dirty="0" err="1"/>
              <a:t>manufacturing</a:t>
            </a:r>
            <a:r>
              <a:rPr lang="es-AR" dirty="0"/>
              <a:t> </a:t>
            </a:r>
            <a:r>
              <a:rPr lang="es-AR" dirty="0" err="1"/>
              <a:t>tech</a:t>
            </a:r>
            <a:r>
              <a:rPr lang="es-AR" dirty="0"/>
              <a:t> </a:t>
            </a:r>
            <a:r>
              <a:rPr lang="es-AR" dirty="0" err="1"/>
              <a:t>exhibit</a:t>
            </a:r>
            <a:r>
              <a:rPr lang="es-AR" dirty="0"/>
              <a:t> </a:t>
            </a:r>
            <a:r>
              <a:rPr lang="es-AR" dirty="0" err="1"/>
              <a:t>the</a:t>
            </a:r>
            <a:r>
              <a:rPr lang="es-AR" dirty="0"/>
              <a:t> </a:t>
            </a:r>
            <a:r>
              <a:rPr lang="es-AR" dirty="0" err="1"/>
              <a:t>least</a:t>
            </a:r>
            <a:r>
              <a:rPr lang="es-AR" dirty="0"/>
              <a:t> </a:t>
            </a:r>
            <a:r>
              <a:rPr lang="es-AR" dirty="0" err="1"/>
              <a:t>number</a:t>
            </a:r>
            <a:r>
              <a:rPr lang="es-AR" dirty="0"/>
              <a:t> of </a:t>
            </a:r>
            <a:r>
              <a:rPr lang="es-AR" dirty="0" err="1"/>
              <a:t>breaks</a:t>
            </a:r>
            <a:r>
              <a:rPr lang="es-AR" dirty="0"/>
              <a:t>.</a:t>
            </a:r>
          </a:p>
          <a:p>
            <a:pPr lvl="1">
              <a:buFont typeface="Wingdings" panose="05000000000000000000" pitchFamily="2" charset="2"/>
              <a:buChar char="Ø"/>
            </a:pPr>
            <a:endParaRPr lang="es-AR" dirty="0"/>
          </a:p>
          <a:p>
            <a:r>
              <a:rPr lang="es-AR" dirty="0"/>
              <a:t>Time </a:t>
            </a:r>
            <a:r>
              <a:rPr lang="es-AR" dirty="0" err="1"/>
              <a:t>concentration</a:t>
            </a:r>
            <a:r>
              <a:rPr lang="es-AR" dirty="0"/>
              <a:t> of </a:t>
            </a:r>
            <a:r>
              <a:rPr lang="es-AR" dirty="0" err="1"/>
              <a:t>breaks</a:t>
            </a:r>
            <a:r>
              <a:rPr lang="es-AR" dirty="0"/>
              <a:t>:</a:t>
            </a:r>
          </a:p>
          <a:p>
            <a:pPr lvl="1">
              <a:buFont typeface="Wingdings" panose="05000000000000000000" pitchFamily="2" charset="2"/>
              <a:buChar char="Ø"/>
            </a:pPr>
            <a:r>
              <a:rPr lang="es-AR" dirty="0"/>
              <a:t>VCR: 1990-2002 (</a:t>
            </a:r>
            <a:r>
              <a:rPr lang="es-AR" dirty="0" err="1"/>
              <a:t>with</a:t>
            </a:r>
            <a:r>
              <a:rPr lang="es-AR" dirty="0"/>
              <a:t> </a:t>
            </a:r>
            <a:r>
              <a:rPr lang="es-AR" dirty="0" err="1"/>
              <a:t>higher</a:t>
            </a:r>
            <a:r>
              <a:rPr lang="es-AR" dirty="0"/>
              <a:t> </a:t>
            </a:r>
            <a:r>
              <a:rPr lang="es-AR" dirty="0" err="1"/>
              <a:t>occurrence</a:t>
            </a:r>
            <a:r>
              <a:rPr lang="es-AR" dirty="0"/>
              <a:t> in </a:t>
            </a:r>
            <a:r>
              <a:rPr lang="es-AR" dirty="0" err="1"/>
              <a:t>the</a:t>
            </a:r>
            <a:r>
              <a:rPr lang="es-AR" dirty="0"/>
              <a:t> 90s)</a:t>
            </a:r>
          </a:p>
          <a:p>
            <a:pPr lvl="1">
              <a:buFont typeface="Wingdings" panose="05000000000000000000" pitchFamily="2" charset="2"/>
              <a:buChar char="Ø"/>
            </a:pPr>
            <a:r>
              <a:rPr lang="es-AR" dirty="0"/>
              <a:t>IE: 1988-1989-1999 and </a:t>
            </a:r>
            <a:r>
              <a:rPr lang="es-AR" dirty="0" err="1"/>
              <a:t>some</a:t>
            </a:r>
            <a:r>
              <a:rPr lang="es-AR" dirty="0"/>
              <a:t> individual </a:t>
            </a:r>
            <a:r>
              <a:rPr lang="es-AR" dirty="0" err="1"/>
              <a:t>years</a:t>
            </a:r>
            <a:r>
              <a:rPr lang="es-AR" dirty="0"/>
              <a:t> </a:t>
            </a:r>
            <a:r>
              <a:rPr lang="es-AR" dirty="0" err="1"/>
              <a:t>during</a:t>
            </a:r>
            <a:r>
              <a:rPr lang="es-AR" dirty="0"/>
              <a:t> 90’s</a:t>
            </a:r>
          </a:p>
          <a:p>
            <a:pPr lvl="1">
              <a:buFont typeface="Wingdings" panose="05000000000000000000" pitchFamily="2" charset="2"/>
              <a:buChar char="Ø"/>
            </a:pPr>
            <a:endParaRPr lang="es-AR" dirty="0"/>
          </a:p>
          <a:p>
            <a:r>
              <a:rPr lang="es-AR" dirty="0" err="1"/>
              <a:t>Breaks</a:t>
            </a:r>
            <a:r>
              <a:rPr lang="es-AR" dirty="0"/>
              <a:t> </a:t>
            </a:r>
            <a:r>
              <a:rPr lang="es-AR" dirty="0" err="1"/>
              <a:t>rarely</a:t>
            </a:r>
            <a:r>
              <a:rPr lang="es-AR" dirty="0"/>
              <a:t> </a:t>
            </a:r>
            <a:r>
              <a:rPr lang="es-AR" dirty="0" err="1"/>
              <a:t>present</a:t>
            </a:r>
            <a:r>
              <a:rPr lang="es-AR" dirty="0"/>
              <a:t> in </a:t>
            </a:r>
            <a:r>
              <a:rPr lang="es-AR" dirty="0" err="1"/>
              <a:t>both</a:t>
            </a:r>
            <a:r>
              <a:rPr lang="es-AR" dirty="0"/>
              <a:t> series in </a:t>
            </a:r>
            <a:r>
              <a:rPr lang="es-AR" dirty="0" err="1"/>
              <a:t>the</a:t>
            </a:r>
            <a:r>
              <a:rPr lang="es-AR" dirty="0"/>
              <a:t> </a:t>
            </a:r>
            <a:r>
              <a:rPr lang="es-AR" dirty="0" err="1"/>
              <a:t>same</a:t>
            </a:r>
            <a:r>
              <a:rPr lang="es-AR" dirty="0"/>
              <a:t> sector</a:t>
            </a:r>
          </a:p>
        </p:txBody>
      </p:sp>
    </p:spTree>
    <p:extLst>
      <p:ext uri="{BB962C8B-B14F-4D97-AF65-F5344CB8AC3E}">
        <p14:creationId xmlns:p14="http://schemas.microsoft.com/office/powerpoint/2010/main" val="27165265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43608" y="1052736"/>
            <a:ext cx="7056784" cy="4896544"/>
          </a:xfrm>
        </p:spPr>
        <p:txBody>
          <a:bodyPr>
            <a:normAutofit/>
          </a:bodyPr>
          <a:lstStyle/>
          <a:p>
            <a:pPr algn="just"/>
            <a:r>
              <a:rPr lang="en-US" dirty="0"/>
              <a:t>The found result indicates that specialization and revealed advantage figures are not stable but cannot also be univocally associated with trade agreements. </a:t>
            </a:r>
          </a:p>
          <a:p>
            <a:pPr algn="just"/>
            <a:endParaRPr lang="en-US" dirty="0"/>
          </a:p>
          <a:p>
            <a:pPr algn="just"/>
            <a:r>
              <a:rPr lang="en-US" dirty="0"/>
              <a:t>Also, when structural breaks in their process emerge, </a:t>
            </a:r>
            <a:r>
              <a:rPr lang="en-US" b="1" i="1" dirty="0"/>
              <a:t>the evidence in favor of them as trade acts reactions are mixed</a:t>
            </a:r>
            <a:r>
              <a:rPr lang="en-US" dirty="0"/>
              <a:t>; breaks may have </a:t>
            </a:r>
            <a:r>
              <a:rPr lang="en-US" b="1" dirty="0"/>
              <a:t>multiple origins </a:t>
            </a:r>
            <a:r>
              <a:rPr lang="en-US" dirty="0"/>
              <a:t>and do not reproduce a succession of locational change followed by variations in exports intensity.</a:t>
            </a:r>
          </a:p>
          <a:p>
            <a:pPr algn="just"/>
            <a:endParaRPr lang="en-US" dirty="0"/>
          </a:p>
          <a:p>
            <a:pPr algn="just"/>
            <a:endParaRPr lang="es-AR" dirty="0"/>
          </a:p>
        </p:txBody>
      </p:sp>
    </p:spTree>
    <p:extLst>
      <p:ext uri="{BB962C8B-B14F-4D97-AF65-F5344CB8AC3E}">
        <p14:creationId xmlns:p14="http://schemas.microsoft.com/office/powerpoint/2010/main" val="31885486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1736</TotalTime>
  <Words>1351</Words>
  <Application>Microsoft Office PowerPoint</Application>
  <PresentationFormat>Presentación en pantalla (4:3)</PresentationFormat>
  <Paragraphs>102</Paragraphs>
  <Slides>23</Slides>
  <Notes>0</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Austin</vt:lpstr>
      <vt:lpstr>  Trade agreements, specialization and exports in South America: analysis based on cointegration tests and stochastic frontier models </vt:lpstr>
      <vt:lpstr>Objetive</vt:lpstr>
      <vt:lpstr>Data and materials</vt:lpstr>
      <vt:lpstr>Data and materials</vt:lpstr>
      <vt:lpstr>Introduction</vt:lpstr>
      <vt:lpstr>Variations in specialization index and revealed advantages: analysis based on unit root tests with endogenous breaks </vt:lpstr>
      <vt:lpstr>Main results</vt:lpstr>
      <vt:lpstr>Presentación de PowerPoint</vt:lpstr>
      <vt:lpstr>Presentación de PowerPoint</vt:lpstr>
      <vt:lpstr>Specialization and effective trade advantages: a cointegration approach </vt:lpstr>
      <vt:lpstr>Main results</vt:lpstr>
      <vt:lpstr>Presentación de PowerPoint</vt:lpstr>
      <vt:lpstr>Comparative advantages and trade: what stochastic frontier models can tell us?</vt:lpstr>
      <vt:lpstr>Main results</vt:lpstr>
      <vt:lpstr>Presentación de PowerPoint</vt:lpstr>
      <vt:lpstr>Presentación de PowerPoint</vt:lpstr>
      <vt:lpstr>Final remarks</vt:lpstr>
      <vt:lpstr>Presentación de PowerPoint</vt:lpstr>
      <vt:lpstr>Presentación de PowerPoint</vt:lpstr>
      <vt:lpstr>Thank you</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Trade agreements, specialization and exports in South America: analysis based on cointegration tests and stochastic frontier models</dc:title>
  <dc:creator>.</dc:creator>
  <cp:lastModifiedBy>Usuario</cp:lastModifiedBy>
  <cp:revision>64</cp:revision>
  <dcterms:created xsi:type="dcterms:W3CDTF">2016-09-19T03:23:44Z</dcterms:created>
  <dcterms:modified xsi:type="dcterms:W3CDTF">2016-10-03T22:30:05Z</dcterms:modified>
</cp:coreProperties>
</file>