
<file path=[Content_Types].xml><?xml version="1.0" encoding="utf-8"?>
<Types xmlns="http://schemas.openxmlformats.org/package/2006/content-types">
  <Default Extension="jpeg" ContentType="image/jpe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notesMasterIdLst>
    <p:notesMasterId r:id="rId18"/>
  </p:notesMasterIdLst>
  <p:sldIdLst>
    <p:sldId id="256" r:id="rId2"/>
    <p:sldId id="265" r:id="rId3"/>
    <p:sldId id="267" r:id="rId4"/>
    <p:sldId id="266" r:id="rId5"/>
    <p:sldId id="269" r:id="rId6"/>
    <p:sldId id="273" r:id="rId7"/>
    <p:sldId id="272" r:id="rId8"/>
    <p:sldId id="262" r:id="rId9"/>
    <p:sldId id="275" r:id="rId10"/>
    <p:sldId id="268" r:id="rId11"/>
    <p:sldId id="260" r:id="rId12"/>
    <p:sldId id="280" r:id="rId13"/>
    <p:sldId id="277" r:id="rId14"/>
    <p:sldId id="278" r:id="rId15"/>
    <p:sldId id="279" r:id="rId16"/>
    <p:sldId id="281"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87011" autoAdjust="0"/>
  </p:normalViewPr>
  <p:slideViewPr>
    <p:cSldViewPr>
      <p:cViewPr>
        <p:scale>
          <a:sx n="110" d="100"/>
          <a:sy n="110" d="100"/>
        </p:scale>
        <p:origin x="-204" y="192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AR"/>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11BCB3D-F80E-4058-8A73-F5B771795175}" type="datetimeFigureOut">
              <a:rPr lang="es-AR" smtClean="0"/>
              <a:t>4/10/2016</a:t>
            </a:fld>
            <a:endParaRPr lang="es-AR"/>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AR"/>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AR"/>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E89C015-2541-4EFC-9801-1548B4D301A4}" type="slidenum">
              <a:rPr lang="es-AR" smtClean="0"/>
              <a:t>‹Nº›</a:t>
            </a:fld>
            <a:endParaRPr lang="es-AR"/>
          </a:p>
        </p:txBody>
      </p:sp>
    </p:spTree>
    <p:extLst>
      <p:ext uri="{BB962C8B-B14F-4D97-AF65-F5344CB8AC3E}">
        <p14:creationId xmlns:p14="http://schemas.microsoft.com/office/powerpoint/2010/main" val="316614734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pPr algn="just" eaLnBrk="1" hangingPunct="1">
              <a:spcBef>
                <a:spcPts val="3600"/>
              </a:spcBef>
            </a:pPr>
            <a:r>
              <a:rPr lang="es-AR" altLang="es-AR" sz="1200" b="1" dirty="0" smtClean="0"/>
              <a:t>n el primer caso</a:t>
            </a:r>
            <a:r>
              <a:rPr lang="es-AR" altLang="es-AR" sz="1200" dirty="0" smtClean="0"/>
              <a:t>, se estaría frente a un similar salario a lo ancho del territorio. Es decir, podría hablarse de una “convergencia” en salario, y una divergencia de empleo (o desempleo). Podría teorizarse que si hay, como la evidencia lo señala, diferencias de productividad, </a:t>
            </a:r>
            <a:r>
              <a:rPr lang="es-AR" altLang="es-AR" sz="1200" b="1" dirty="0" smtClean="0"/>
              <a:t>cuanto mayor sea el nivel de convergencia en salarios, </a:t>
            </a:r>
            <a:r>
              <a:rPr lang="es-AR" altLang="es-AR" sz="1200" dirty="0" smtClean="0"/>
              <a:t>menor será el nivel de convergencia en empleo y eventualmente en nivel de producto </a:t>
            </a:r>
          </a:p>
          <a:p>
            <a:pPr eaLnBrk="1" hangingPunct="1"/>
            <a:endParaRPr lang="es-AR" altLang="es-AR" sz="1200" dirty="0" smtClean="0"/>
          </a:p>
          <a:p>
            <a:pPr algn="just" eaLnBrk="1" hangingPunct="1">
              <a:spcBef>
                <a:spcPts val="3600"/>
              </a:spcBef>
            </a:pPr>
            <a:r>
              <a:rPr lang="es-AR" altLang="es-AR" sz="1200" b="1" dirty="0" smtClean="0"/>
              <a:t>n  </a:t>
            </a:r>
            <a:endParaRPr lang="es-AR" dirty="0"/>
          </a:p>
        </p:txBody>
      </p:sp>
      <p:sp>
        <p:nvSpPr>
          <p:cNvPr id="4" name="3 Marcador de número de diapositiva"/>
          <p:cNvSpPr>
            <a:spLocks noGrp="1"/>
          </p:cNvSpPr>
          <p:nvPr>
            <p:ph type="sldNum" sz="quarter" idx="10"/>
          </p:nvPr>
        </p:nvSpPr>
        <p:spPr/>
        <p:txBody>
          <a:bodyPr/>
          <a:lstStyle/>
          <a:p>
            <a:fld id="{4E89C015-2541-4EFC-9801-1548B4D301A4}" type="slidenum">
              <a:rPr lang="es-AR" smtClean="0"/>
              <a:t>2</a:t>
            </a:fld>
            <a:endParaRPr lang="es-AR"/>
          </a:p>
        </p:txBody>
      </p:sp>
    </p:spTree>
    <p:extLst>
      <p:ext uri="{BB962C8B-B14F-4D97-AF65-F5344CB8AC3E}">
        <p14:creationId xmlns:p14="http://schemas.microsoft.com/office/powerpoint/2010/main" val="251961932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Calibri" panose="020F0502020204030204" pitchFamily="34" charset="0"/>
                <a:cs typeface="Calibri" panose="020F0502020204030204" pitchFamily="34" charset="0"/>
              </a:rPr>
              <a:t>In short, if the connection between wages and regional unemployment rate, provincial wages and regional productivity, etc. is high, then it might suggest, at least on first analysis, that the results would reveal the existence of a high degree of wage flexibility. On the contrary, if there is no relationship between these variables the conclusion would be different: the labor market is characterized by the existence of wage rigidity. In this case, wages would not respond to provincial labor market itself but to a “single large market " (</a:t>
            </a:r>
            <a:r>
              <a:rPr lang="en-US" sz="1200" dirty="0" err="1" smtClean="0">
                <a:latin typeface="Calibri" panose="020F0502020204030204" pitchFamily="34" charset="0"/>
                <a:cs typeface="Calibri" panose="020F0502020204030204" pitchFamily="34" charset="0"/>
              </a:rPr>
              <a:t>baumolian</a:t>
            </a:r>
            <a:r>
              <a:rPr lang="en-US" sz="1200" dirty="0" smtClean="0">
                <a:latin typeface="Calibri" panose="020F0502020204030204" pitchFamily="34" charset="0"/>
                <a:cs typeface="Calibri" panose="020F0502020204030204" pitchFamily="34" charset="0"/>
              </a:rPr>
              <a:t>).</a:t>
            </a:r>
            <a:endParaRPr kumimoji="0" lang="en-US" sz="3200" b="0" i="0" u="none" strike="noStrike" kern="1200" cap="none" spc="0" normalizeH="0" baseline="0" noProof="0" dirty="0" smtClean="0">
              <a:ln>
                <a:noFill/>
              </a:ln>
              <a:solidFill>
                <a:schemeClr val="tx1"/>
              </a:solidFill>
              <a:effectLst/>
              <a:uLnTx/>
              <a:uFillTx/>
              <a:latin typeface="Calibri" panose="020F0502020204030204" pitchFamily="34" charset="0"/>
              <a:cs typeface="Calibri" panose="020F0502020204030204" pitchFamily="34" charset="0"/>
            </a:endParaRPr>
          </a:p>
          <a:p>
            <a:endParaRPr lang="es-AR" dirty="0"/>
          </a:p>
        </p:txBody>
      </p:sp>
      <p:sp>
        <p:nvSpPr>
          <p:cNvPr id="4" name="3 Marcador de número de diapositiva"/>
          <p:cNvSpPr>
            <a:spLocks noGrp="1"/>
          </p:cNvSpPr>
          <p:nvPr>
            <p:ph type="sldNum" sz="quarter" idx="10"/>
          </p:nvPr>
        </p:nvSpPr>
        <p:spPr/>
        <p:txBody>
          <a:bodyPr/>
          <a:lstStyle/>
          <a:p>
            <a:fld id="{4E89C015-2541-4EFC-9801-1548B4D301A4}" type="slidenum">
              <a:rPr lang="es-AR" smtClean="0"/>
              <a:t>3</a:t>
            </a:fld>
            <a:endParaRPr lang="es-AR"/>
          </a:p>
        </p:txBody>
      </p:sp>
    </p:spTree>
    <p:extLst>
      <p:ext uri="{BB962C8B-B14F-4D97-AF65-F5344CB8AC3E}">
        <p14:creationId xmlns:p14="http://schemas.microsoft.com/office/powerpoint/2010/main" val="611993909"/>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sp>
        <p:nvSpPr>
          <p:cNvPr id="10" name="9 Triángulo rectángulo"/>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8 Título"/>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s-ES" smtClean="0"/>
              <a:t>Haga clic para modificar el estilo de título del patrón</a:t>
            </a:r>
            <a:endParaRPr kumimoji="0" lang="en-US"/>
          </a:p>
        </p:txBody>
      </p:sp>
      <p:sp>
        <p:nvSpPr>
          <p:cNvPr id="17" name="16 Subtítulo"/>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s-ES" smtClean="0"/>
              <a:t>Haga clic para modificar el estilo de subtítulo del patrón</a:t>
            </a:r>
            <a:endParaRPr kumimoji="0" lang="en-US"/>
          </a:p>
        </p:txBody>
      </p:sp>
      <p:grpSp>
        <p:nvGrpSpPr>
          <p:cNvPr id="2" name="1 Grupo"/>
          <p:cNvGrpSpPr/>
          <p:nvPr/>
        </p:nvGrpSpPr>
        <p:grpSpPr>
          <a:xfrm>
            <a:off x="-3765" y="4953000"/>
            <a:ext cx="9147765" cy="1912088"/>
            <a:chOff x="-3765" y="4832896"/>
            <a:chExt cx="9147765" cy="2032192"/>
          </a:xfrm>
        </p:grpSpPr>
        <p:sp>
          <p:nvSpPr>
            <p:cNvPr id="7" name="6 Forma libre"/>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7 Forma libre"/>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10 Forma libre"/>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11 Conector recto"/>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29 Marcador de fecha"/>
          <p:cNvSpPr>
            <a:spLocks noGrp="1"/>
          </p:cNvSpPr>
          <p:nvPr>
            <p:ph type="dt" sz="half" idx="10"/>
          </p:nvPr>
        </p:nvSpPr>
        <p:spPr/>
        <p:txBody>
          <a:bodyPr/>
          <a:lstStyle>
            <a:lvl1pPr>
              <a:defRPr>
                <a:solidFill>
                  <a:srgbClr val="FFFFFF"/>
                </a:solidFill>
              </a:defRPr>
            </a:lvl1pPr>
            <a:extLst/>
          </a:lstStyle>
          <a:p>
            <a:fld id="{E6E9E19A-4839-4D3A-B4C8-2C26ACE5B100}" type="datetimeFigureOut">
              <a:rPr lang="en-US" smtClean="0"/>
              <a:t>10/4/2016</a:t>
            </a:fld>
            <a:endParaRPr lang="en-US"/>
          </a:p>
        </p:txBody>
      </p:sp>
      <p:sp>
        <p:nvSpPr>
          <p:cNvPr id="19" name="18 Marcador de pie de página"/>
          <p:cNvSpPr>
            <a:spLocks noGrp="1"/>
          </p:cNvSpPr>
          <p:nvPr>
            <p:ph type="ftr" sz="quarter" idx="11"/>
          </p:nvPr>
        </p:nvSpPr>
        <p:spPr/>
        <p:txBody>
          <a:bodyPr/>
          <a:lstStyle>
            <a:lvl1pPr>
              <a:defRPr>
                <a:solidFill>
                  <a:schemeClr val="accent1">
                    <a:tint val="20000"/>
                  </a:schemeClr>
                </a:solidFill>
              </a:defRPr>
            </a:lvl1pPr>
            <a:extLst/>
          </a:lstStyle>
          <a:p>
            <a:endParaRPr lang="en-US"/>
          </a:p>
        </p:txBody>
      </p:sp>
      <p:sp>
        <p:nvSpPr>
          <p:cNvPr id="27" name="26 Marcador de número de diapositiva"/>
          <p:cNvSpPr>
            <a:spLocks noGrp="1"/>
          </p:cNvSpPr>
          <p:nvPr>
            <p:ph type="sldNum" sz="quarter" idx="12"/>
          </p:nvPr>
        </p:nvSpPr>
        <p:spPr/>
        <p:txBody>
          <a:bodyPr/>
          <a:lstStyle>
            <a:lvl1pPr>
              <a:defRPr>
                <a:solidFill>
                  <a:srgbClr val="FFFFFF"/>
                </a:solidFill>
              </a:defRPr>
            </a:lvl1pPr>
            <a:extLst/>
          </a:lstStyle>
          <a:p>
            <a:fld id="{629EB078-4955-4BBA-BD6E-DD48428A1A74}" type="slidenum">
              <a:rPr lang="en-US" smtClean="0"/>
              <a:t>‹Nº›</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1481329"/>
            <a:ext cx="8229600" cy="4386071"/>
          </a:xfrm>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E6E9E19A-4839-4D3A-B4C8-2C26ACE5B100}" type="datetimeFigureOut">
              <a:rPr lang="en-US" smtClean="0"/>
              <a:t>10/4/2016</a:t>
            </a:fld>
            <a:endParaRPr lang="en-US"/>
          </a:p>
        </p:txBody>
      </p:sp>
      <p:sp>
        <p:nvSpPr>
          <p:cNvPr id="5" name="4 Marcador de pie de página"/>
          <p:cNvSpPr>
            <a:spLocks noGrp="1"/>
          </p:cNvSpPr>
          <p:nvPr>
            <p:ph type="ftr" sz="quarter" idx="11"/>
          </p:nvPr>
        </p:nvSpPr>
        <p:spPr/>
        <p:txBody>
          <a:bodyPr/>
          <a:lstStyle>
            <a:extLst/>
          </a:lstStyle>
          <a:p>
            <a:endParaRPr lang="en-US"/>
          </a:p>
        </p:txBody>
      </p:sp>
      <p:sp>
        <p:nvSpPr>
          <p:cNvPr id="6" name="5 Marcador de número de diapositiva"/>
          <p:cNvSpPr>
            <a:spLocks noGrp="1"/>
          </p:cNvSpPr>
          <p:nvPr>
            <p:ph type="sldNum" sz="quarter" idx="12"/>
          </p:nvPr>
        </p:nvSpPr>
        <p:spPr/>
        <p:txBody>
          <a:bodyPr/>
          <a:lstStyle>
            <a:extLst/>
          </a:lstStyle>
          <a:p>
            <a:fld id="{629EB078-4955-4BBA-BD6E-DD48428A1A74}" type="slidenum">
              <a:rPr lang="en-US" smtClean="0"/>
              <a:t>‹Nº›</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844013" y="274640"/>
            <a:ext cx="1777470" cy="5592761"/>
          </a:xfrm>
        </p:spPr>
        <p:txBody>
          <a:bodyPr vert="eaVert"/>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274641"/>
            <a:ext cx="6324600" cy="5592760"/>
          </a:xfrm>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E6E9E19A-4839-4D3A-B4C8-2C26ACE5B100}" type="datetimeFigureOut">
              <a:rPr lang="en-US" smtClean="0"/>
              <a:t>10/4/2016</a:t>
            </a:fld>
            <a:endParaRPr lang="en-US"/>
          </a:p>
        </p:txBody>
      </p:sp>
      <p:sp>
        <p:nvSpPr>
          <p:cNvPr id="5" name="4 Marcador de pie de página"/>
          <p:cNvSpPr>
            <a:spLocks noGrp="1"/>
          </p:cNvSpPr>
          <p:nvPr>
            <p:ph type="ftr" sz="quarter" idx="11"/>
          </p:nvPr>
        </p:nvSpPr>
        <p:spPr/>
        <p:txBody>
          <a:bodyPr/>
          <a:lstStyle>
            <a:extLst/>
          </a:lstStyle>
          <a:p>
            <a:endParaRPr lang="en-US"/>
          </a:p>
        </p:txBody>
      </p:sp>
      <p:sp>
        <p:nvSpPr>
          <p:cNvPr id="6" name="5 Marcador de número de diapositiva"/>
          <p:cNvSpPr>
            <a:spLocks noGrp="1"/>
          </p:cNvSpPr>
          <p:nvPr>
            <p:ph type="sldNum" sz="quarter" idx="12"/>
          </p:nvPr>
        </p:nvSpPr>
        <p:spPr/>
        <p:txBody>
          <a:bodyPr/>
          <a:lstStyle>
            <a:extLst/>
          </a:lstStyle>
          <a:p>
            <a:fld id="{629EB078-4955-4BBA-BD6E-DD48428A1A74}" type="slidenum">
              <a:rPr lang="en-US" smtClean="0"/>
              <a:t>‹Nº›</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3" name="2 Marcador de contenido"/>
          <p:cNvSpPr>
            <a:spLocks noGrp="1"/>
          </p:cNvSpPr>
          <p:nvPr>
            <p:ph idx="1"/>
          </p:nvPr>
        </p:nvSpPr>
        <p:spPr/>
        <p:txBody>
          <a:bodyPr/>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extLst/>
          </a:lstStyle>
          <a:p>
            <a:fld id="{E6E9E19A-4839-4D3A-B4C8-2C26ACE5B100}" type="datetimeFigureOut">
              <a:rPr lang="en-US" smtClean="0"/>
              <a:t>10/4/2016</a:t>
            </a:fld>
            <a:endParaRPr lang="en-US"/>
          </a:p>
        </p:txBody>
      </p:sp>
      <p:sp>
        <p:nvSpPr>
          <p:cNvPr id="5" name="4 Marcador de pie de página"/>
          <p:cNvSpPr>
            <a:spLocks noGrp="1"/>
          </p:cNvSpPr>
          <p:nvPr>
            <p:ph type="ftr" sz="quarter" idx="11"/>
          </p:nvPr>
        </p:nvSpPr>
        <p:spPr/>
        <p:txBody>
          <a:bodyPr/>
          <a:lstStyle>
            <a:extLst/>
          </a:lstStyle>
          <a:p>
            <a:endParaRPr lang="en-US"/>
          </a:p>
        </p:txBody>
      </p:sp>
      <p:sp>
        <p:nvSpPr>
          <p:cNvPr id="6" name="5 Marcador de número de diapositiva"/>
          <p:cNvSpPr>
            <a:spLocks noGrp="1"/>
          </p:cNvSpPr>
          <p:nvPr>
            <p:ph type="sldNum" sz="quarter" idx="12"/>
          </p:nvPr>
        </p:nvSpPr>
        <p:spPr/>
        <p:txBody>
          <a:bodyPr/>
          <a:lstStyle>
            <a:extLst/>
          </a:lstStyle>
          <a:p>
            <a:fld id="{629EB078-4955-4BBA-BD6E-DD48428A1A74}" type="slidenum">
              <a:rPr lang="en-US" smtClean="0"/>
              <a:t>‹Nº›</a:t>
            </a:fld>
            <a:endParaRPr lang="en-US"/>
          </a:p>
        </p:txBody>
      </p:sp>
      <p:sp>
        <p:nvSpPr>
          <p:cNvPr id="7" name="6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bg>
      <p:bgRef idx="1002">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p:txBody>
          <a:bodyPr/>
          <a:lstStyle>
            <a:extLst/>
          </a:lstStyle>
          <a:p>
            <a:fld id="{E6E9E19A-4839-4D3A-B4C8-2C26ACE5B100}" type="datetimeFigureOut">
              <a:rPr lang="en-US" smtClean="0"/>
              <a:t>10/4/2016</a:t>
            </a:fld>
            <a:endParaRPr lang="en-US"/>
          </a:p>
        </p:txBody>
      </p:sp>
      <p:sp>
        <p:nvSpPr>
          <p:cNvPr id="5" name="4 Marcador de pie de página"/>
          <p:cNvSpPr>
            <a:spLocks noGrp="1"/>
          </p:cNvSpPr>
          <p:nvPr>
            <p:ph type="ftr" sz="quarter" idx="11"/>
          </p:nvPr>
        </p:nvSpPr>
        <p:spPr/>
        <p:txBody>
          <a:bodyPr/>
          <a:lstStyle>
            <a:extLst/>
          </a:lstStyle>
          <a:p>
            <a:endParaRPr lang="en-US"/>
          </a:p>
        </p:txBody>
      </p:sp>
      <p:sp>
        <p:nvSpPr>
          <p:cNvPr id="6" name="5 Marcador de número de diapositiva"/>
          <p:cNvSpPr>
            <a:spLocks noGrp="1"/>
          </p:cNvSpPr>
          <p:nvPr>
            <p:ph type="sldNum" sz="quarter" idx="12"/>
          </p:nvPr>
        </p:nvSpPr>
        <p:spPr/>
        <p:txBody>
          <a:bodyPr/>
          <a:lstStyle>
            <a:extLst/>
          </a:lstStyle>
          <a:p>
            <a:fld id="{629EB078-4955-4BBA-BD6E-DD48428A1A74}" type="slidenum">
              <a:rPr lang="en-US" smtClean="0"/>
              <a:t>‹Nº›</a:t>
            </a:fld>
            <a:endParaRPr lang="en-US"/>
          </a:p>
        </p:txBody>
      </p:sp>
      <p:sp>
        <p:nvSpPr>
          <p:cNvPr id="7" name="6 Cheurón"/>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7 Cheurón"/>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bg>
      <p:bgRef idx="1002">
        <a:schemeClr val="bg1"/>
      </p:bgRef>
    </p:bg>
    <p:spTree>
      <p:nvGrpSpPr>
        <p:cNvPr id="1" name=""/>
        <p:cNvGrpSpPr/>
        <p:nvPr/>
      </p:nvGrpSpPr>
      <p:grpSpPr>
        <a:xfrm>
          <a:off x="0" y="0"/>
          <a:ext cx="0" cy="0"/>
          <a:chOff x="0" y="0"/>
          <a:chExt cx="0" cy="0"/>
        </a:xfrm>
      </p:grpSpPr>
      <p:sp>
        <p:nvSpPr>
          <p:cNvPr id="3" name="2 Marcador de contenido"/>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extLst/>
          </a:lstStyle>
          <a:p>
            <a:fld id="{E6E9E19A-4839-4D3A-B4C8-2C26ACE5B100}" type="datetimeFigureOut">
              <a:rPr lang="en-US" smtClean="0"/>
              <a:t>10/4/2016</a:t>
            </a:fld>
            <a:endParaRPr lang="en-US"/>
          </a:p>
        </p:txBody>
      </p:sp>
      <p:sp>
        <p:nvSpPr>
          <p:cNvPr id="6" name="5 Marcador de pie de página"/>
          <p:cNvSpPr>
            <a:spLocks noGrp="1"/>
          </p:cNvSpPr>
          <p:nvPr>
            <p:ph type="ftr" sz="quarter" idx="11"/>
          </p:nvPr>
        </p:nvSpPr>
        <p:spPr/>
        <p:txBody>
          <a:bodyPr/>
          <a:lstStyle>
            <a:extLst/>
          </a:lstStyle>
          <a:p>
            <a:endParaRPr lang="en-US"/>
          </a:p>
        </p:txBody>
      </p:sp>
      <p:sp>
        <p:nvSpPr>
          <p:cNvPr id="7" name="6 Marcador de número de diapositiva"/>
          <p:cNvSpPr>
            <a:spLocks noGrp="1"/>
          </p:cNvSpPr>
          <p:nvPr>
            <p:ph type="sldNum" sz="quarter" idx="12"/>
          </p:nvPr>
        </p:nvSpPr>
        <p:spPr/>
        <p:txBody>
          <a:bodyPr/>
          <a:lstStyle>
            <a:extLst/>
          </a:lstStyle>
          <a:p>
            <a:fld id="{629EB078-4955-4BBA-BD6E-DD48428A1A74}" type="slidenum">
              <a:rPr lang="en-US" smtClean="0"/>
              <a:t>‹Nº›</a:t>
            </a:fld>
            <a:endParaRPr lang="en-US"/>
          </a:p>
        </p:txBody>
      </p:sp>
      <p:sp>
        <p:nvSpPr>
          <p:cNvPr id="8" name="7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ación">
    <p:bg>
      <p:bgRef idx="1003">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8229600" cy="1143000"/>
          </a:xfrm>
        </p:spPr>
        <p:txBody>
          <a:bodyPr anchor="ctr"/>
          <a:lstStyle>
            <a:lvl1pPr>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s-ES" smtClean="0"/>
              <a:t>Haga clic para modificar el estilo de texto del patrón</a:t>
            </a:r>
          </a:p>
        </p:txBody>
      </p:sp>
      <p:sp>
        <p:nvSpPr>
          <p:cNvPr id="4" name="3 Marcador de texto"/>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s-ES" smtClean="0"/>
              <a:t>Haga clic para modificar el estilo de texto del patrón</a:t>
            </a:r>
          </a:p>
        </p:txBody>
      </p:sp>
      <p:sp>
        <p:nvSpPr>
          <p:cNvPr id="5" name="4 Marcador de contenido"/>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5 Marcador de contenido"/>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0"/>
          </p:nvPr>
        </p:nvSpPr>
        <p:spPr/>
        <p:txBody>
          <a:bodyPr/>
          <a:lstStyle>
            <a:extLst/>
          </a:lstStyle>
          <a:p>
            <a:fld id="{E6E9E19A-4839-4D3A-B4C8-2C26ACE5B100}" type="datetimeFigureOut">
              <a:rPr lang="en-US" smtClean="0"/>
              <a:t>10/4/2016</a:t>
            </a:fld>
            <a:endParaRPr lang="en-US"/>
          </a:p>
        </p:txBody>
      </p:sp>
      <p:sp>
        <p:nvSpPr>
          <p:cNvPr id="8" name="7 Marcador de pie de página"/>
          <p:cNvSpPr>
            <a:spLocks noGrp="1"/>
          </p:cNvSpPr>
          <p:nvPr>
            <p:ph type="ftr" sz="quarter" idx="11"/>
          </p:nvPr>
        </p:nvSpPr>
        <p:spPr/>
        <p:txBody>
          <a:bodyPr/>
          <a:lstStyle>
            <a:extLst/>
          </a:lstStyle>
          <a:p>
            <a:endParaRPr lang="en-US"/>
          </a:p>
        </p:txBody>
      </p:sp>
      <p:sp>
        <p:nvSpPr>
          <p:cNvPr id="9" name="8 Marcador de número de diapositiva"/>
          <p:cNvSpPr>
            <a:spLocks noGrp="1"/>
          </p:cNvSpPr>
          <p:nvPr>
            <p:ph type="sldNum" sz="quarter" idx="12"/>
          </p:nvPr>
        </p:nvSpPr>
        <p:spPr/>
        <p:txBody>
          <a:bodyPr/>
          <a:lstStyle>
            <a:extLst/>
          </a:lstStyle>
          <a:p>
            <a:fld id="{629EB078-4955-4BBA-BD6E-DD48428A1A74}" type="slidenum">
              <a:rPr lang="en-US" smtClean="0"/>
              <a:t>‹Nº›</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bg>
      <p:bgRef idx="1002">
        <a:schemeClr val="bg1"/>
      </p:bgRef>
    </p:bg>
    <p:spTree>
      <p:nvGrpSpPr>
        <p:cNvPr id="1" name=""/>
        <p:cNvGrpSpPr/>
        <p:nvPr/>
      </p:nvGrpSpPr>
      <p:grpSpPr>
        <a:xfrm>
          <a:off x="0" y="0"/>
          <a:ext cx="0" cy="0"/>
          <a:chOff x="0" y="0"/>
          <a:chExt cx="0" cy="0"/>
        </a:xfrm>
      </p:grpSpPr>
      <p:sp>
        <p:nvSpPr>
          <p:cNvPr id="3" name="2 Marcador de fecha"/>
          <p:cNvSpPr>
            <a:spLocks noGrp="1"/>
          </p:cNvSpPr>
          <p:nvPr>
            <p:ph type="dt" sz="half" idx="10"/>
          </p:nvPr>
        </p:nvSpPr>
        <p:spPr/>
        <p:txBody>
          <a:bodyPr/>
          <a:lstStyle>
            <a:extLst/>
          </a:lstStyle>
          <a:p>
            <a:fld id="{E6E9E19A-4839-4D3A-B4C8-2C26ACE5B100}" type="datetimeFigureOut">
              <a:rPr lang="en-US" smtClean="0"/>
              <a:t>10/4/2016</a:t>
            </a:fld>
            <a:endParaRPr lang="en-US"/>
          </a:p>
        </p:txBody>
      </p:sp>
      <p:sp>
        <p:nvSpPr>
          <p:cNvPr id="4" name="3 Marcador de pie de página"/>
          <p:cNvSpPr>
            <a:spLocks noGrp="1"/>
          </p:cNvSpPr>
          <p:nvPr>
            <p:ph type="ftr" sz="quarter" idx="11"/>
          </p:nvPr>
        </p:nvSpPr>
        <p:spPr/>
        <p:txBody>
          <a:bodyPr/>
          <a:lstStyle>
            <a:extLst/>
          </a:lstStyle>
          <a:p>
            <a:endParaRPr lang="en-US"/>
          </a:p>
        </p:txBody>
      </p:sp>
      <p:sp>
        <p:nvSpPr>
          <p:cNvPr id="5" name="4 Marcador de número de diapositiva"/>
          <p:cNvSpPr>
            <a:spLocks noGrp="1"/>
          </p:cNvSpPr>
          <p:nvPr>
            <p:ph type="sldNum" sz="quarter" idx="12"/>
          </p:nvPr>
        </p:nvSpPr>
        <p:spPr/>
        <p:txBody>
          <a:bodyPr/>
          <a:lstStyle>
            <a:extLst/>
          </a:lstStyle>
          <a:p>
            <a:fld id="{629EB078-4955-4BBA-BD6E-DD48428A1A74}" type="slidenum">
              <a:rPr lang="en-US" smtClean="0"/>
              <a:t>‹Nº›</a:t>
            </a:fld>
            <a:endParaRPr lang="en-US"/>
          </a:p>
        </p:txBody>
      </p:sp>
      <p:sp>
        <p:nvSpPr>
          <p:cNvPr id="6" name="5 Título"/>
          <p:cNvSpPr>
            <a:spLocks noGrp="1"/>
          </p:cNvSpPr>
          <p:nvPr>
            <p:ph type="title"/>
          </p:nvPr>
        </p:nvSpPr>
        <p:spPr/>
        <p:txBody>
          <a:bodyPr rtlCol="0"/>
          <a:lstStyle>
            <a:extLst/>
          </a:lstStyle>
          <a:p>
            <a:r>
              <a:rPr kumimoji="0" lang="es-ES" smtClean="0"/>
              <a:t>Haga clic para modificar el estilo de título del patrón</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extLst/>
          </a:lstStyle>
          <a:p>
            <a:fld id="{E6E9E19A-4839-4D3A-B4C8-2C26ACE5B100}" type="datetimeFigureOut">
              <a:rPr lang="en-US" smtClean="0"/>
              <a:t>10/4/2016</a:t>
            </a:fld>
            <a:endParaRPr lang="en-US"/>
          </a:p>
        </p:txBody>
      </p:sp>
      <p:sp>
        <p:nvSpPr>
          <p:cNvPr id="3" name="2 Marcador de pie de página"/>
          <p:cNvSpPr>
            <a:spLocks noGrp="1"/>
          </p:cNvSpPr>
          <p:nvPr>
            <p:ph type="ftr" sz="quarter" idx="11"/>
          </p:nvPr>
        </p:nvSpPr>
        <p:spPr/>
        <p:txBody>
          <a:bodyPr/>
          <a:lstStyle>
            <a:extLst/>
          </a:lstStyle>
          <a:p>
            <a:endParaRPr lang="en-US"/>
          </a:p>
        </p:txBody>
      </p:sp>
      <p:sp>
        <p:nvSpPr>
          <p:cNvPr id="4" name="3 Marcador de número de diapositiva"/>
          <p:cNvSpPr>
            <a:spLocks noGrp="1"/>
          </p:cNvSpPr>
          <p:nvPr>
            <p:ph type="sldNum" sz="quarter" idx="12"/>
          </p:nvPr>
        </p:nvSpPr>
        <p:spPr/>
        <p:txBody>
          <a:bodyPr/>
          <a:lstStyle>
            <a:extLst/>
          </a:lstStyle>
          <a:p>
            <a:fld id="{629EB078-4955-4BBA-BD6E-DD48428A1A74}" type="slidenum">
              <a:rPr lang="en-US" smtClean="0"/>
              <a:t>‹Nº›</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bg>
      <p:bgRef idx="1003">
        <a:schemeClr val="bg1"/>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s-ES" smtClean="0"/>
              <a:t>Haga clic para modificar el estilo de texto del patrón</a:t>
            </a:r>
          </a:p>
        </p:txBody>
      </p:sp>
      <p:sp>
        <p:nvSpPr>
          <p:cNvPr id="4" name="3 Marcador de contenido"/>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a:xfrm>
            <a:off x="6727032" y="6407944"/>
            <a:ext cx="1920240" cy="365760"/>
          </a:xfrm>
        </p:spPr>
        <p:txBody>
          <a:bodyPr/>
          <a:lstStyle>
            <a:extLst/>
          </a:lstStyle>
          <a:p>
            <a:fld id="{E6E9E19A-4839-4D3A-B4C8-2C26ACE5B100}" type="datetimeFigureOut">
              <a:rPr lang="en-US" smtClean="0"/>
              <a:t>10/4/2016</a:t>
            </a:fld>
            <a:endParaRPr lang="en-US"/>
          </a:p>
        </p:txBody>
      </p:sp>
      <p:sp>
        <p:nvSpPr>
          <p:cNvPr id="6" name="5 Marcador de pie de página"/>
          <p:cNvSpPr>
            <a:spLocks noGrp="1"/>
          </p:cNvSpPr>
          <p:nvPr>
            <p:ph type="ftr" sz="quarter" idx="11"/>
          </p:nvPr>
        </p:nvSpPr>
        <p:spPr/>
        <p:txBody>
          <a:bodyPr/>
          <a:lstStyle>
            <a:extLst/>
          </a:lstStyle>
          <a:p>
            <a:endParaRPr lang="en-US"/>
          </a:p>
        </p:txBody>
      </p:sp>
      <p:sp>
        <p:nvSpPr>
          <p:cNvPr id="7" name="6 Marcador de número de diapositiva"/>
          <p:cNvSpPr>
            <a:spLocks noGrp="1"/>
          </p:cNvSpPr>
          <p:nvPr>
            <p:ph type="sldNum" sz="quarter" idx="12"/>
          </p:nvPr>
        </p:nvSpPr>
        <p:spPr/>
        <p:txBody>
          <a:bodyPr/>
          <a:lstStyle>
            <a:extLst/>
          </a:lstStyle>
          <a:p>
            <a:fld id="{629EB078-4955-4BBA-BD6E-DD48428A1A74}" type="slidenum">
              <a:rPr lang="en-US" smtClean="0"/>
              <a:t>‹Nº›</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bg>
      <p:bgRef idx="1002">
        <a:schemeClr val="bg1"/>
      </p:bgRef>
    </p:bg>
    <p:spTree>
      <p:nvGrpSpPr>
        <p:cNvPr id="1" name=""/>
        <p:cNvGrpSpPr/>
        <p:nvPr/>
      </p:nvGrpSpPr>
      <p:grpSpPr>
        <a:xfrm>
          <a:off x="0" y="0"/>
          <a:ext cx="0" cy="0"/>
          <a:chOff x="0" y="0"/>
          <a:chExt cx="0" cy="0"/>
        </a:xfrm>
      </p:grpSpPr>
      <p:sp>
        <p:nvSpPr>
          <p:cNvPr id="4" name="3 Marcador de texto"/>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s-ES" smtClean="0"/>
              <a:t>Haga clic para modificar el estilo de texto del patrón</a:t>
            </a:r>
          </a:p>
        </p:txBody>
      </p:sp>
      <p:sp>
        <p:nvSpPr>
          <p:cNvPr id="3" name="2 Marcador de posición de imagen"/>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s-ES" smtClean="0"/>
              <a:t>Haga clic en el icono para agregar una imagen</a:t>
            </a:r>
            <a:endParaRPr kumimoji="0" lang="en-US" dirty="0"/>
          </a:p>
        </p:txBody>
      </p:sp>
      <p:sp>
        <p:nvSpPr>
          <p:cNvPr id="5" name="4 Marcador de fecha"/>
          <p:cNvSpPr>
            <a:spLocks noGrp="1"/>
          </p:cNvSpPr>
          <p:nvPr>
            <p:ph type="dt" sz="half" idx="10"/>
          </p:nvPr>
        </p:nvSpPr>
        <p:spPr/>
        <p:txBody>
          <a:bodyPr/>
          <a:lstStyle>
            <a:lvl1pPr>
              <a:defRPr>
                <a:solidFill>
                  <a:schemeClr val="tx1"/>
                </a:solidFill>
              </a:defRPr>
            </a:lvl1pPr>
            <a:extLst/>
          </a:lstStyle>
          <a:p>
            <a:fld id="{E6E9E19A-4839-4D3A-B4C8-2C26ACE5B100}" type="datetimeFigureOut">
              <a:rPr lang="en-US" smtClean="0"/>
              <a:t>10/4/2016</a:t>
            </a:fld>
            <a:endParaRPr lang="en-US"/>
          </a:p>
        </p:txBody>
      </p:sp>
      <p:sp>
        <p:nvSpPr>
          <p:cNvPr id="6" name="5 Marcador de pie de página"/>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p>
        </p:txBody>
      </p:sp>
      <p:sp>
        <p:nvSpPr>
          <p:cNvPr id="7" name="6 Marcador de número de diapositiva"/>
          <p:cNvSpPr>
            <a:spLocks noGrp="1"/>
          </p:cNvSpPr>
          <p:nvPr>
            <p:ph type="sldNum" sz="quarter" idx="12"/>
          </p:nvPr>
        </p:nvSpPr>
        <p:spPr/>
        <p:txBody>
          <a:bodyPr/>
          <a:lstStyle>
            <a:lvl1pPr>
              <a:defRPr>
                <a:solidFill>
                  <a:schemeClr val="tx1"/>
                </a:solidFill>
              </a:defRPr>
            </a:lvl1pPr>
            <a:extLst/>
          </a:lstStyle>
          <a:p>
            <a:fld id="{629EB078-4955-4BBA-BD6E-DD48428A1A74}" type="slidenum">
              <a:rPr lang="en-US" smtClean="0"/>
              <a:t>‹Nº›</a:t>
            </a:fld>
            <a:endParaRPr lang="en-US"/>
          </a:p>
        </p:txBody>
      </p:sp>
      <p:sp>
        <p:nvSpPr>
          <p:cNvPr id="2" name="1 Título"/>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s-ES" smtClean="0"/>
              <a:t>Haga clic para modificar el estilo de título del patrón</a:t>
            </a:r>
            <a:endParaRPr kumimoji="0" lang="en-US"/>
          </a:p>
        </p:txBody>
      </p:sp>
      <p:sp>
        <p:nvSpPr>
          <p:cNvPr id="8" name="7 Forma libre"/>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8 Forma libre"/>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9 Triángulo rectángulo"/>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10 Conector recto"/>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11 Cheurón"/>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12 Cheurón"/>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12 Forma libre"/>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11 Forma libre"/>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13 Triángulo rectángulo"/>
          <p:cNvSpPr>
            <a:spLocks/>
          </p:cNvSpPr>
          <p:nvPr/>
        </p:nvSpPr>
        <p:spPr bwMode="auto">
          <a:xfrm>
            <a:off x="-6042" y="5791253"/>
            <a:ext cx="3402314"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14 Conector recto"/>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8 Marcador de título"/>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s-ES" smtClean="0"/>
              <a:t>Haga clic para modificar el estilo de título del patrón</a:t>
            </a:r>
            <a:endParaRPr kumimoji="0" lang="en-US"/>
          </a:p>
        </p:txBody>
      </p:sp>
      <p:sp>
        <p:nvSpPr>
          <p:cNvPr id="30" name="29 Marcador de texto"/>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0" name="9 Marcador de fecha"/>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E6E9E19A-4839-4D3A-B4C8-2C26ACE5B100}" type="datetimeFigureOut">
              <a:rPr lang="en-US" smtClean="0"/>
              <a:t>10/4/2016</a:t>
            </a:fld>
            <a:endParaRPr lang="en-US"/>
          </a:p>
        </p:txBody>
      </p:sp>
      <p:sp>
        <p:nvSpPr>
          <p:cNvPr id="22" name="21 Marcador de pie de página"/>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a:p>
        </p:txBody>
      </p:sp>
      <p:sp>
        <p:nvSpPr>
          <p:cNvPr id="18" name="17 Marcador de número de diapositiva"/>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629EB078-4955-4BBA-BD6E-DD48428A1A74}" type="slidenum">
              <a:rPr lang="en-US" smtClean="0"/>
              <a:t>‹Nº›</a:t>
            </a:fld>
            <a:endParaRPr lang="en-US"/>
          </a:p>
        </p:txBody>
      </p:sp>
    </p:spTree>
  </p:cSld>
  <p:clrMap bg1="lt1" tx1="dk1" bg2="lt2" tx2="dk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11.emf"/><Relationship Id="rId2" Type="http://schemas.openxmlformats.org/officeDocument/2006/relationships/image" Target="../media/image10.em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2.emf"/><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3.emf"/><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image" Target="../media/image15.emf"/><Relationship Id="rId2" Type="http://schemas.openxmlformats.org/officeDocument/2006/relationships/image" Target="../media/image14.emf"/><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image" Target="../media/image3.emf"/><Relationship Id="rId1" Type="http://schemas.openxmlformats.org/officeDocument/2006/relationships/slideLayout" Target="../slideLayouts/slideLayout2.xml"/><Relationship Id="rId4" Type="http://schemas.openxmlformats.org/officeDocument/2006/relationships/image" Target="../media/image5.emf"/></Relationships>
</file>

<file path=ppt/slides/_rels/slide7.x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7.emf"/><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image" Target="../media/image9.emf"/><Relationship Id="rId2" Type="http://schemas.openxmlformats.org/officeDocument/2006/relationships/image" Target="../media/image8.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p:txBody>
          <a:bodyPr>
            <a:normAutofit fontScale="90000"/>
          </a:bodyPr>
          <a:lstStyle/>
          <a:p>
            <a:r>
              <a:rPr lang="en-US" dirty="0" smtClean="0"/>
              <a:t>Wage convergence in Argentinean provinces</a:t>
            </a:r>
            <a:br>
              <a:rPr lang="en-US" dirty="0" smtClean="0"/>
            </a:br>
            <a:endParaRPr lang="en-US" dirty="0"/>
          </a:p>
        </p:txBody>
      </p:sp>
      <p:sp>
        <p:nvSpPr>
          <p:cNvPr id="3" name="2 Subtítulo"/>
          <p:cNvSpPr>
            <a:spLocks noGrp="1"/>
          </p:cNvSpPr>
          <p:nvPr>
            <p:ph type="subTitle" idx="1"/>
          </p:nvPr>
        </p:nvSpPr>
        <p:spPr/>
        <p:txBody>
          <a:bodyPr>
            <a:normAutofit/>
          </a:bodyPr>
          <a:lstStyle/>
          <a:p>
            <a:r>
              <a:rPr lang="en-US" i="1" dirty="0" smtClean="0"/>
              <a:t>Valeria Blanco , </a:t>
            </a:r>
            <a:r>
              <a:rPr lang="en-US" i="1" dirty="0" err="1" smtClean="0"/>
              <a:t>A.Daniela</a:t>
            </a:r>
            <a:r>
              <a:rPr lang="en-US" i="1" dirty="0" smtClean="0"/>
              <a:t> Cristina, Alberto José </a:t>
            </a:r>
            <a:r>
              <a:rPr lang="en-US" i="1" dirty="0" err="1" smtClean="0"/>
              <a:t>Figueras</a:t>
            </a:r>
            <a:r>
              <a:rPr lang="en-US" i="1" dirty="0" smtClean="0"/>
              <a:t>, </a:t>
            </a:r>
            <a:r>
              <a:rPr lang="en-US" i="1" dirty="0" err="1" smtClean="0"/>
              <a:t>Iván</a:t>
            </a:r>
            <a:r>
              <a:rPr lang="en-US" i="1" dirty="0" smtClean="0"/>
              <a:t> </a:t>
            </a:r>
            <a:r>
              <a:rPr lang="en-US" i="1" dirty="0" err="1" smtClean="0"/>
              <a:t>Iturralde</a:t>
            </a:r>
            <a:r>
              <a:rPr lang="en-US" i="1" dirty="0" smtClean="0"/>
              <a:t> </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normAutofit/>
          </a:bodyPr>
          <a:lstStyle/>
          <a:p>
            <a:r>
              <a:rPr lang="es-ES_tradnl" dirty="0" err="1" smtClean="0">
                <a:latin typeface="Calibri" pitchFamily="34" charset="0"/>
                <a:cs typeface="Calibri" pitchFamily="34" charset="0"/>
              </a:rPr>
              <a:t>Methodology</a:t>
            </a:r>
            <a:r>
              <a:rPr lang="es-ES_tradnl" dirty="0" smtClean="0">
                <a:latin typeface="Calibri" pitchFamily="34" charset="0"/>
                <a:cs typeface="Calibri" pitchFamily="34" charset="0"/>
              </a:rPr>
              <a:t>. </a:t>
            </a:r>
            <a:r>
              <a:rPr lang="es-ES_tradnl" dirty="0" err="1" smtClean="0">
                <a:latin typeface="Calibri" pitchFamily="34" charset="0"/>
                <a:cs typeface="Calibri" pitchFamily="34" charset="0"/>
              </a:rPr>
              <a:t>Wage</a:t>
            </a:r>
            <a:r>
              <a:rPr lang="es-ES_tradnl" dirty="0" smtClean="0">
                <a:latin typeface="Calibri" pitchFamily="34" charset="0"/>
                <a:cs typeface="Calibri" pitchFamily="34" charset="0"/>
              </a:rPr>
              <a:t> </a:t>
            </a:r>
            <a:r>
              <a:rPr lang="es-ES_tradnl" dirty="0" err="1" smtClean="0">
                <a:latin typeface="Calibri" pitchFamily="34" charset="0"/>
                <a:cs typeface="Calibri" pitchFamily="34" charset="0"/>
              </a:rPr>
              <a:t>flexibility</a:t>
            </a:r>
            <a:endParaRPr lang="en-US" dirty="0">
              <a:latin typeface="Calibri" pitchFamily="34" charset="0"/>
              <a:cs typeface="Calibri" pitchFamily="34" charset="0"/>
            </a:endParaRPr>
          </a:p>
        </p:txBody>
      </p:sp>
      <p:sp>
        <p:nvSpPr>
          <p:cNvPr id="5" name="4 Marcador de contenido"/>
          <p:cNvSpPr>
            <a:spLocks noGrp="1"/>
          </p:cNvSpPr>
          <p:nvPr>
            <p:ph idx="1"/>
          </p:nvPr>
        </p:nvSpPr>
        <p:spPr>
          <a:xfrm>
            <a:off x="428596" y="1643050"/>
            <a:ext cx="8501122" cy="4525963"/>
          </a:xfrm>
        </p:spPr>
        <p:txBody>
          <a:bodyPr>
            <a:normAutofit/>
          </a:bodyPr>
          <a:lstStyle/>
          <a:p>
            <a:pPr>
              <a:buNone/>
            </a:pPr>
            <a:r>
              <a:rPr lang="en-US" sz="1900" dirty="0" smtClean="0">
                <a:latin typeface="Calibri" pitchFamily="34" charset="0"/>
                <a:cs typeface="Calibri" pitchFamily="34" charset="0"/>
              </a:rPr>
              <a:t>To analyze wage flexibility we estimate a </a:t>
            </a:r>
            <a:r>
              <a:rPr lang="en-US" sz="1900" dirty="0">
                <a:latin typeface="Calibri" pitchFamily="34" charset="0"/>
                <a:cs typeface="Calibri" pitchFamily="34" charset="0"/>
              </a:rPr>
              <a:t>wage </a:t>
            </a:r>
            <a:r>
              <a:rPr lang="en-US" sz="1900" dirty="0" smtClean="0">
                <a:latin typeface="Calibri" pitchFamily="34" charset="0"/>
                <a:cs typeface="Calibri" pitchFamily="34" charset="0"/>
              </a:rPr>
              <a:t>model:</a:t>
            </a:r>
          </a:p>
          <a:p>
            <a:endParaRPr lang="es-ES_tradnl" dirty="0" smtClean="0"/>
          </a:p>
          <a:p>
            <a:endParaRPr lang="es-ES_tradnl" dirty="0" smtClean="0"/>
          </a:p>
          <a:p>
            <a:pPr>
              <a:buNone/>
            </a:pPr>
            <a:endParaRPr lang="en-US" sz="2100" dirty="0" smtClean="0">
              <a:latin typeface="Calibri" pitchFamily="34" charset="0"/>
              <a:cs typeface="Calibri" pitchFamily="34" charset="0"/>
            </a:endParaRPr>
          </a:p>
          <a:p>
            <a:pPr>
              <a:buNone/>
            </a:pPr>
            <a:endParaRPr lang="en-US" sz="2100" dirty="0" smtClean="0">
              <a:latin typeface="Calibri" pitchFamily="34" charset="0"/>
              <a:cs typeface="Calibri" pitchFamily="34" charset="0"/>
            </a:endParaRPr>
          </a:p>
          <a:p>
            <a:endParaRPr lang="en-US" dirty="0"/>
          </a:p>
        </p:txBody>
      </p:sp>
      <p:pic>
        <p:nvPicPr>
          <p:cNvPr id="6147" name="Picture 3"/>
          <p:cNvPicPr>
            <a:picLocks noChangeAspect="1" noChangeArrowheads="1"/>
          </p:cNvPicPr>
          <p:nvPr/>
        </p:nvPicPr>
        <p:blipFill>
          <a:blip r:embed="rId2" cstate="print"/>
          <a:srcRect r="21328" b="32548"/>
          <a:stretch>
            <a:fillRect/>
          </a:stretch>
        </p:blipFill>
        <p:spPr bwMode="auto">
          <a:xfrm>
            <a:off x="611560" y="2176086"/>
            <a:ext cx="7756116" cy="835275"/>
          </a:xfrm>
          <a:prstGeom prst="rect">
            <a:avLst/>
          </a:prstGeom>
          <a:solidFill>
            <a:schemeClr val="accent1">
              <a:lumMod val="60000"/>
              <a:lumOff val="40000"/>
            </a:schemeClr>
          </a:solidFill>
          <a:ln w="9525">
            <a:solidFill>
              <a:schemeClr val="bg2">
                <a:lumMod val="50000"/>
              </a:schemeClr>
            </a:solidFill>
            <a:miter lim="800000"/>
            <a:headEnd/>
            <a:tailEnd/>
          </a:ln>
          <a:effectLst/>
        </p:spPr>
      </p:pic>
      <p:pic>
        <p:nvPicPr>
          <p:cNvPr id="19" name="Picture 1"/>
          <p:cNvPicPr>
            <a:picLocks noChangeAspect="1" noChangeArrowheads="1"/>
          </p:cNvPicPr>
          <p:nvPr/>
        </p:nvPicPr>
        <p:blipFill>
          <a:blip r:embed="rId3" cstate="print"/>
          <a:srcRect/>
          <a:stretch>
            <a:fillRect/>
          </a:stretch>
        </p:blipFill>
        <p:spPr bwMode="auto">
          <a:xfrm>
            <a:off x="1071538" y="3429000"/>
            <a:ext cx="8635796" cy="2286016"/>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0" y="1214422"/>
            <a:ext cx="8229600" cy="4792869"/>
          </a:xfrm>
        </p:spPr>
        <p:txBody>
          <a:bodyPr/>
          <a:lstStyle/>
          <a:p>
            <a:pPr>
              <a:buNone/>
            </a:pPr>
            <a:r>
              <a:rPr lang="en-US" sz="1800" b="1" dirty="0" smtClean="0">
                <a:latin typeface="Calibri" pitchFamily="34" charset="0"/>
                <a:cs typeface="Calibri" pitchFamily="34" charset="0"/>
              </a:rPr>
              <a:t>Fixed Effects Estimation by province for the period 1997-2013</a:t>
            </a:r>
            <a:endParaRPr lang="en-US" sz="1800" dirty="0" smtClean="0">
              <a:latin typeface="Calibri" pitchFamily="34" charset="0"/>
              <a:cs typeface="Calibri" pitchFamily="34" charset="0"/>
            </a:endParaRPr>
          </a:p>
          <a:p>
            <a:endParaRPr lang="en-US" dirty="0"/>
          </a:p>
        </p:txBody>
      </p:sp>
      <p:sp>
        <p:nvSpPr>
          <p:cNvPr id="3" name="2 Título"/>
          <p:cNvSpPr>
            <a:spLocks noGrp="1"/>
          </p:cNvSpPr>
          <p:nvPr>
            <p:ph type="title"/>
          </p:nvPr>
        </p:nvSpPr>
        <p:spPr>
          <a:xfrm>
            <a:off x="0" y="214290"/>
            <a:ext cx="9144000" cy="1143000"/>
          </a:xfrm>
        </p:spPr>
        <p:txBody>
          <a:bodyPr>
            <a:normAutofit/>
          </a:bodyPr>
          <a:lstStyle/>
          <a:p>
            <a:r>
              <a:rPr lang="en-US" sz="4400" dirty="0" smtClean="0">
                <a:latin typeface="Calibri" pitchFamily="34" charset="0"/>
                <a:cs typeface="Calibri" pitchFamily="34" charset="0"/>
              </a:rPr>
              <a:t>Wage flexibility parametric model</a:t>
            </a:r>
            <a:endParaRPr lang="en-US" dirty="0"/>
          </a:p>
        </p:txBody>
      </p:sp>
      <p:pic>
        <p:nvPicPr>
          <p:cNvPr id="6" name="Picture 7"/>
          <p:cNvPicPr>
            <a:picLocks noChangeAspect="1" noChangeArrowheads="1"/>
          </p:cNvPicPr>
          <p:nvPr/>
        </p:nvPicPr>
        <p:blipFill>
          <a:blip r:embed="rId2" cstate="print"/>
          <a:srcRect/>
          <a:stretch>
            <a:fillRect/>
          </a:stretch>
        </p:blipFill>
        <p:spPr bwMode="auto">
          <a:xfrm>
            <a:off x="-428660" y="1643050"/>
            <a:ext cx="6301929" cy="3531204"/>
          </a:xfrm>
          <a:prstGeom prst="rect">
            <a:avLst/>
          </a:prstGeom>
          <a:noFill/>
          <a:ln w="9525">
            <a:noFill/>
            <a:miter lim="800000"/>
            <a:headEnd/>
            <a:tailEnd/>
          </a:ln>
          <a:effectLst/>
        </p:spPr>
      </p:pic>
      <p:sp>
        <p:nvSpPr>
          <p:cNvPr id="14339" name="Rectangle 3"/>
          <p:cNvSpPr>
            <a:spLocks noChangeArrowheads="1"/>
          </p:cNvSpPr>
          <p:nvPr/>
        </p:nvSpPr>
        <p:spPr bwMode="auto">
          <a:xfrm>
            <a:off x="428596" y="4786322"/>
            <a:ext cx="4677434" cy="276999"/>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30000" dirty="0" smtClean="0">
                <a:ln>
                  <a:noFill/>
                </a:ln>
                <a:solidFill>
                  <a:schemeClr val="tx1"/>
                </a:solidFill>
                <a:effectLst/>
                <a:latin typeface="Arial" pitchFamily="34" charset="0"/>
                <a:ea typeface="Calibri" pitchFamily="34" charset="0"/>
                <a:cs typeface="Arial" pitchFamily="34" charset="0"/>
                <a:sym typeface="Symbol" pitchFamily="18" charset="2"/>
              </a:rPr>
              <a:t></a:t>
            </a:r>
            <a:r>
              <a:rPr kumimoji="0" lang="en-US" sz="1200" b="0" i="0" u="none" strike="noStrike" cap="none" normalizeH="0" baseline="0" dirty="0" smtClean="0">
                <a:ln>
                  <a:noFill/>
                </a:ln>
                <a:solidFill>
                  <a:schemeClr val="tx1"/>
                </a:solidFill>
                <a:effectLst/>
                <a:latin typeface="Arial" pitchFamily="34" charset="0"/>
                <a:ea typeface="Calibri" pitchFamily="34" charset="0"/>
                <a:cs typeface="Arial" pitchFamily="34" charset="0"/>
              </a:rPr>
              <a:t>p&lt;0.1; * p&lt;0.05, ** p&lt;0.01, *** p&lt;0.001. Std. Err. in parentheses. </a:t>
            </a:r>
            <a:endParaRPr kumimoji="0" lang="en-US" sz="1200" b="0" i="0" u="none" strike="noStrike" cap="none" normalizeH="0" baseline="30000" dirty="0" smtClean="0">
              <a:ln>
                <a:noFill/>
              </a:ln>
              <a:solidFill>
                <a:schemeClr val="tx1"/>
              </a:solidFill>
              <a:effectLst/>
              <a:latin typeface="Arial" pitchFamily="34" charset="0"/>
              <a:ea typeface="Calibri" pitchFamily="34" charset="0"/>
              <a:cs typeface="Arial" pitchFamily="34" charset="0"/>
              <a:sym typeface="Symbol" pitchFamily="18" charset="2"/>
            </a:endParaRPr>
          </a:p>
        </p:txBody>
      </p:sp>
      <p:sp>
        <p:nvSpPr>
          <p:cNvPr id="14340" name="Rectangle 4"/>
          <p:cNvSpPr>
            <a:spLocks noChangeArrowheads="1"/>
          </p:cNvSpPr>
          <p:nvPr/>
        </p:nvSpPr>
        <p:spPr bwMode="auto">
          <a:xfrm>
            <a:off x="5643570" y="1428736"/>
            <a:ext cx="3428992" cy="3708708"/>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457200" algn="just" defTabSz="914400" rtl="0" eaLnBrk="1" fontAlgn="base" latinLnBrk="0" hangingPunct="1">
              <a:lnSpc>
                <a:spcPct val="100000"/>
              </a:lnSpc>
              <a:spcBef>
                <a:spcPct val="0"/>
              </a:spcBef>
              <a:spcAft>
                <a:spcPct val="0"/>
              </a:spcAft>
              <a:buClrTx/>
              <a:buSzTx/>
              <a:buFontTx/>
              <a:buNone/>
              <a:tabLst/>
            </a:pPr>
            <a:endPar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endParaRPr>
          </a:p>
          <a:p>
            <a:pPr lvl="0" algn="just" fontAlgn="base">
              <a:spcBef>
                <a:spcPts val="600"/>
              </a:spcBef>
              <a:spcAft>
                <a:spcPct val="0"/>
              </a:spcAft>
              <a:buFont typeface="Arial" pitchFamily="34" charset="0"/>
              <a:buChar char="•"/>
            </a:pP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Productivity: not significant</a:t>
            </a:r>
            <a:r>
              <a:rPr kumimoji="0" lang="en-US" sz="1400" b="0" i="0" u="none" strike="noStrike" cap="none" normalizeH="0" dirty="0" smtClean="0">
                <a:ln>
                  <a:noFill/>
                </a:ln>
                <a:solidFill>
                  <a:schemeClr val="tx1"/>
                </a:solidFill>
                <a:effectLst/>
                <a:latin typeface="Calibri" pitchFamily="34" charset="0"/>
                <a:ea typeface="Calibri" pitchFamily="34" charset="0"/>
                <a:cs typeface="Calibri" pitchFamily="34" charset="0"/>
              </a:rPr>
              <a:t> </a:t>
            </a: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a:t>
            </a:r>
            <a:r>
              <a:rPr lang="es-ES_tradnl" sz="1400" dirty="0" err="1" smtClean="0">
                <a:latin typeface="Calibri" pitchFamily="34" charset="0"/>
                <a:ea typeface="Calibri" pitchFamily="34" charset="0"/>
                <a:cs typeface="Calibri" pitchFamily="34" charset="0"/>
              </a:rPr>
              <a:t>rigidity</a:t>
            </a:r>
            <a:r>
              <a:rPr lang="es-ES_tradnl" sz="1400" dirty="0" smtClean="0">
                <a:latin typeface="Calibri" pitchFamily="34" charset="0"/>
                <a:ea typeface="Calibri" pitchFamily="34" charset="0"/>
                <a:cs typeface="Calibri" pitchFamily="34" charset="0"/>
              </a:rPr>
              <a:t>)</a:t>
            </a:r>
          </a:p>
          <a:p>
            <a:pPr algn="just" fontAlgn="base">
              <a:spcBef>
                <a:spcPts val="600"/>
              </a:spcBef>
              <a:spcAft>
                <a:spcPct val="0"/>
              </a:spcAft>
              <a:buFont typeface="Arial" pitchFamily="34" charset="0"/>
              <a:buChar char="•"/>
            </a:pPr>
            <a:r>
              <a:rPr lang="es-ES_tradnl" sz="1400" baseline="0" dirty="0" err="1" smtClean="0">
                <a:latin typeface="Calibri" pitchFamily="34" charset="0"/>
                <a:cs typeface="Calibri" pitchFamily="34" charset="0"/>
              </a:rPr>
              <a:t>National</a:t>
            </a:r>
            <a:r>
              <a:rPr lang="es-ES_tradnl" sz="1400" baseline="0" dirty="0" smtClean="0">
                <a:latin typeface="Calibri" pitchFamily="34" charset="0"/>
                <a:cs typeface="Calibri" pitchFamily="34" charset="0"/>
              </a:rPr>
              <a:t> </a:t>
            </a:r>
            <a:r>
              <a:rPr lang="es-ES_tradnl" sz="1400" baseline="0" dirty="0" err="1" smtClean="0">
                <a:latin typeface="Calibri" pitchFamily="34" charset="0"/>
                <a:cs typeface="Calibri" pitchFamily="34" charset="0"/>
              </a:rPr>
              <a:t>wage</a:t>
            </a:r>
            <a:r>
              <a:rPr lang="es-ES_tradnl" sz="1400" baseline="0" dirty="0" smtClean="0">
                <a:latin typeface="Calibri" pitchFamily="34" charset="0"/>
                <a:cs typeface="Calibri" pitchFamily="34" charset="0"/>
              </a:rPr>
              <a:t>, </a:t>
            </a: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significant (</a:t>
            </a:r>
            <a:r>
              <a:rPr lang="es-ES_tradnl" sz="1400" dirty="0" err="1" smtClean="0">
                <a:latin typeface="Calibri" pitchFamily="34" charset="0"/>
                <a:ea typeface="Calibri" pitchFamily="34" charset="0"/>
                <a:cs typeface="Calibri" pitchFamily="34" charset="0"/>
              </a:rPr>
              <a:t>rigidity</a:t>
            </a:r>
            <a:r>
              <a:rPr lang="es-ES_tradnl" sz="1400" dirty="0" smtClean="0">
                <a:latin typeface="Calibri" pitchFamily="34" charset="0"/>
                <a:ea typeface="Calibri" pitchFamily="34" charset="0"/>
                <a:cs typeface="Calibri" pitchFamily="34" charset="0"/>
              </a:rPr>
              <a:t>)</a:t>
            </a:r>
            <a:endParaRPr kumimoji="0" lang="en-US" sz="1400" b="0" i="0" u="none" strike="noStrike" cap="none" normalizeH="0" baseline="0" dirty="0" smtClean="0">
              <a:ln>
                <a:noFill/>
              </a:ln>
              <a:solidFill>
                <a:schemeClr val="tx1"/>
              </a:solidFill>
              <a:effectLst/>
              <a:latin typeface="Calibri" pitchFamily="34" charset="0"/>
              <a:cs typeface="Calibri" pitchFamily="34" charset="0"/>
            </a:endParaRPr>
          </a:p>
          <a:p>
            <a:pPr lvl="0" algn="just" eaLnBrk="0" fontAlgn="base" hangingPunct="0">
              <a:spcBef>
                <a:spcPts val="600"/>
              </a:spcBef>
              <a:spcAft>
                <a:spcPct val="0"/>
              </a:spcAft>
              <a:buFont typeface="Arial" pitchFamily="34" charset="0"/>
              <a:buChar char="•"/>
            </a:pP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The public sector wage,</a:t>
            </a:r>
            <a:r>
              <a:rPr kumimoji="0" lang="en-US" sz="1400" b="0" i="0" u="none" strike="noStrike" cap="none" normalizeH="0" dirty="0" smtClean="0">
                <a:ln>
                  <a:noFill/>
                </a:ln>
                <a:solidFill>
                  <a:schemeClr val="tx1"/>
                </a:solidFill>
                <a:effectLst/>
                <a:latin typeface="Calibri" pitchFamily="34" charset="0"/>
                <a:ea typeface="Calibri" pitchFamily="34" charset="0"/>
                <a:cs typeface="Calibri" pitchFamily="34" charset="0"/>
              </a:rPr>
              <a:t> </a:t>
            </a: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significant (</a:t>
            </a:r>
            <a:r>
              <a:rPr lang="es-ES_tradnl" sz="1400" dirty="0" err="1" smtClean="0">
                <a:latin typeface="Calibri" pitchFamily="34" charset="0"/>
                <a:ea typeface="Calibri" pitchFamily="34" charset="0"/>
                <a:cs typeface="Calibri" pitchFamily="34" charset="0"/>
              </a:rPr>
              <a:t>rigidity</a:t>
            </a:r>
            <a:r>
              <a:rPr lang="es-ES_tradnl" sz="1400" dirty="0" smtClean="0">
                <a:latin typeface="Calibri" pitchFamily="34" charset="0"/>
                <a:ea typeface="Calibri" pitchFamily="34" charset="0"/>
                <a:cs typeface="Calibri" pitchFamily="34" charset="0"/>
              </a:rPr>
              <a:t>)</a:t>
            </a:r>
            <a:endParaRPr kumimoji="0" lang="en-US" sz="1400" b="0" i="0" u="none" strike="noStrike" cap="none" normalizeH="0" baseline="0" dirty="0" smtClean="0">
              <a:ln>
                <a:noFill/>
              </a:ln>
              <a:solidFill>
                <a:schemeClr val="tx1"/>
              </a:solidFill>
              <a:effectLst/>
              <a:latin typeface="Calibri" pitchFamily="34" charset="0"/>
              <a:cs typeface="Calibri" pitchFamily="34" charset="0"/>
            </a:endParaRPr>
          </a:p>
          <a:p>
            <a:pPr lvl="0" algn="just" eaLnBrk="0" fontAlgn="base" hangingPunct="0">
              <a:spcBef>
                <a:spcPts val="600"/>
              </a:spcBef>
              <a:spcAft>
                <a:spcPct val="0"/>
              </a:spcAft>
              <a:buFont typeface="Arial" pitchFamily="34" charset="0"/>
              <a:buChar char="•"/>
            </a:pP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Local unemployment , low influence</a:t>
            </a:r>
            <a:endParaRPr kumimoji="0" lang="en-US" sz="1400" b="0" i="0" u="none" strike="noStrike" cap="none" normalizeH="0" baseline="0" dirty="0" smtClean="0">
              <a:ln>
                <a:noFill/>
              </a:ln>
              <a:solidFill>
                <a:schemeClr val="tx1"/>
              </a:solidFill>
              <a:effectLst/>
              <a:latin typeface="Calibri" pitchFamily="34" charset="0"/>
              <a:cs typeface="Calibri" pitchFamily="34" charset="0"/>
            </a:endParaRPr>
          </a:p>
          <a:p>
            <a:pPr marL="0" marR="0" lvl="0" algn="just" defTabSz="914400" rtl="0" eaLnBrk="0" fontAlgn="base" latinLnBrk="0" hangingPunct="0">
              <a:lnSpc>
                <a:spcPct val="100000"/>
              </a:lnSpc>
              <a:spcBef>
                <a:spcPts val="600"/>
              </a:spcBef>
              <a:spcAft>
                <a:spcPct val="0"/>
              </a:spcAft>
              <a:buClrTx/>
              <a:buSzTx/>
              <a:buFont typeface="Arial" pitchFamily="34" charset="0"/>
              <a:buChar char="•"/>
              <a:tabLst/>
            </a:pPr>
            <a:r>
              <a:rPr kumimoji="0" lang="en-US" sz="1400" i="0" u="none" strike="noStrike" cap="none" normalizeH="0" baseline="0" dirty="0" smtClean="0">
                <a:ln>
                  <a:noFill/>
                </a:ln>
                <a:solidFill>
                  <a:schemeClr val="tx1"/>
                </a:solidFill>
                <a:effectLst/>
                <a:latin typeface="Calibri" pitchFamily="34" charset="0"/>
                <a:ea typeface="Calibri" pitchFamily="34" charset="0"/>
                <a:cs typeface="Calibri" pitchFamily="34" charset="0"/>
              </a:rPr>
              <a:t>The lagged ratio of the average province wage relative to average national wage</a:t>
            </a:r>
            <a:r>
              <a:rPr lang="en-US" sz="1400" dirty="0">
                <a:latin typeface="Calibri" pitchFamily="34" charset="0"/>
                <a:ea typeface="Calibri" pitchFamily="34" charset="0"/>
                <a:cs typeface="Calibri" pitchFamily="34" charset="0"/>
              </a:rPr>
              <a:t>,</a:t>
            </a: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 reinforces the convergence findings of the previous section</a:t>
            </a:r>
          </a:p>
          <a:p>
            <a:pPr marL="0" marR="0" lvl="0" algn="just" defTabSz="914400" rtl="0" eaLnBrk="0" fontAlgn="base" latinLnBrk="0" hangingPunct="0">
              <a:lnSpc>
                <a:spcPct val="100000"/>
              </a:lnSpc>
              <a:spcBef>
                <a:spcPct val="0"/>
              </a:spcBef>
              <a:spcAft>
                <a:spcPct val="0"/>
              </a:spcAft>
              <a:buClrTx/>
              <a:buSzTx/>
              <a:buFontTx/>
              <a:buNone/>
              <a:tabLst/>
            </a:pPr>
            <a:endParaRPr lang="es-ES_tradnl" sz="1400" dirty="0">
              <a:latin typeface="Calibri" pitchFamily="34" charset="0"/>
              <a:cs typeface="Calibri" pitchFamily="34" charset="0"/>
            </a:endParaRPr>
          </a:p>
          <a:p>
            <a:pPr marL="0" marR="0" lvl="0" algn="just" defTabSz="914400" rtl="0" eaLnBrk="0" fontAlgn="base" latinLnBrk="0" hangingPunct="0">
              <a:lnSpc>
                <a:spcPct val="100000"/>
              </a:lnSpc>
              <a:spcBef>
                <a:spcPct val="0"/>
              </a:spcBef>
              <a:spcAft>
                <a:spcPct val="0"/>
              </a:spcAft>
              <a:buClrTx/>
              <a:buSzTx/>
              <a:buFontTx/>
              <a:buNone/>
              <a:tabLst/>
            </a:pPr>
            <a:endParaRPr kumimoji="0" lang="en-US" sz="1400" b="0" i="0" u="none" strike="noStrike" cap="none" normalizeH="0" baseline="0" dirty="0" smtClean="0">
              <a:ln>
                <a:noFill/>
              </a:ln>
              <a:solidFill>
                <a:srgbClr val="FF0000"/>
              </a:solidFill>
              <a:effectLst/>
              <a:latin typeface="Calibri" pitchFamily="34" charset="0"/>
              <a:cs typeface="Calibri" pitchFamily="34" charset="0"/>
            </a:endParaRPr>
          </a:p>
          <a:p>
            <a:pPr marL="0" marR="0" lvl="0" algn="just" defTabSz="914400" rtl="0" eaLnBrk="0" fontAlgn="base" latinLnBrk="0" hangingPunct="0">
              <a:lnSpc>
                <a:spcPct val="100000"/>
              </a:lnSpc>
              <a:spcBef>
                <a:spcPct val="0"/>
              </a:spcBef>
              <a:spcAft>
                <a:spcPct val="0"/>
              </a:spcAft>
              <a:buClrTx/>
              <a:buSzTx/>
              <a:buFontTx/>
              <a:buNone/>
              <a:tabLst/>
            </a:pP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Patagonian provinces</a:t>
            </a:r>
            <a:r>
              <a:rPr kumimoji="0" lang="en-US" sz="1400" b="0" i="0" u="none" strike="noStrike" cap="none" normalizeH="0" dirty="0" smtClean="0">
                <a:ln>
                  <a:noFill/>
                </a:ln>
                <a:solidFill>
                  <a:schemeClr val="tx1"/>
                </a:solidFill>
                <a:effectLst/>
                <a:latin typeface="Calibri" pitchFamily="34" charset="0"/>
                <a:ea typeface="Calibri" pitchFamily="34" charset="0"/>
                <a:cs typeface="Calibri" pitchFamily="34" charset="0"/>
              </a:rPr>
              <a:t> </a:t>
            </a: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coefficients reported for statistically significant variables are higher, suggesting</a:t>
            </a:r>
            <a:r>
              <a:rPr kumimoji="0" lang="en-US" sz="1400" b="0" i="0" u="none" strike="noStrike" cap="none" normalizeH="0" dirty="0" smtClean="0">
                <a:ln>
                  <a:noFill/>
                </a:ln>
                <a:solidFill>
                  <a:schemeClr val="tx1"/>
                </a:solidFill>
                <a:effectLst/>
                <a:latin typeface="Calibri" pitchFamily="34" charset="0"/>
                <a:ea typeface="Calibri" pitchFamily="34" charset="0"/>
                <a:cs typeface="Calibri" pitchFamily="34" charset="0"/>
              </a:rPr>
              <a:t> lower d</a:t>
            </a: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egree of 'flexibility' </a:t>
            </a:r>
            <a:r>
              <a:rPr lang="en-US" sz="1400" dirty="0" smtClean="0">
                <a:latin typeface="Calibri" pitchFamily="34" charset="0"/>
                <a:ea typeface="Calibri" pitchFamily="34" charset="0"/>
                <a:cs typeface="Calibri" pitchFamily="34" charset="0"/>
              </a:rPr>
              <a:t>. </a:t>
            </a:r>
            <a:endParaRPr kumimoji="0" lang="en-US" sz="1400" b="0" i="0" u="none" strike="noStrike" cap="none" normalizeH="0" baseline="0" dirty="0" smtClean="0">
              <a:ln>
                <a:noFill/>
              </a:ln>
              <a:solidFill>
                <a:schemeClr val="tx1"/>
              </a:solidFill>
              <a:effectLst/>
              <a:latin typeface="Calibri" pitchFamily="34" charset="0"/>
              <a:cs typeface="Calibri" pitchFamily="34" charset="0"/>
            </a:endParaRPr>
          </a:p>
        </p:txBody>
      </p:sp>
      <p:sp>
        <p:nvSpPr>
          <p:cNvPr id="9" name="8 Rectángulo"/>
          <p:cNvSpPr/>
          <p:nvPr/>
        </p:nvSpPr>
        <p:spPr>
          <a:xfrm>
            <a:off x="1357290" y="5143512"/>
            <a:ext cx="7215238" cy="1200329"/>
          </a:xfrm>
          <a:prstGeom prst="rect">
            <a:avLst/>
          </a:prstGeom>
          <a:solidFill>
            <a:schemeClr val="accent1"/>
          </a:solidFill>
        </p:spPr>
        <p:txBody>
          <a:bodyPr wrap="square">
            <a:spAutoFit/>
          </a:bodyPr>
          <a:lstStyle/>
          <a:p>
            <a:r>
              <a:rPr kumimoji="0" lang="es-ES_tradnl" i="0" u="none" strike="noStrike" cap="none" normalizeH="0" baseline="0" dirty="0" smtClean="0">
                <a:ln>
                  <a:noFill/>
                </a:ln>
                <a:effectLst/>
                <a:latin typeface="Calibri" pitchFamily="34" charset="0"/>
                <a:ea typeface="Calibri" pitchFamily="34" charset="0"/>
                <a:cs typeface="Calibri" pitchFamily="34" charset="0"/>
              </a:rPr>
              <a:t>NO</a:t>
            </a:r>
            <a:r>
              <a:rPr kumimoji="0" lang="es-ES_tradnl" i="0" u="none" strike="noStrike" cap="none" normalizeH="0" dirty="0" smtClean="0">
                <a:ln>
                  <a:noFill/>
                </a:ln>
                <a:effectLst/>
                <a:latin typeface="Calibri" pitchFamily="34" charset="0"/>
                <a:ea typeface="Calibri" pitchFamily="34" charset="0"/>
                <a:cs typeface="Calibri" pitchFamily="34" charset="0"/>
              </a:rPr>
              <a:t> FLEXIBILITY</a:t>
            </a:r>
            <a:endParaRPr kumimoji="0" lang="en-US" i="0" u="none" strike="noStrike" cap="none" normalizeH="0" baseline="0" dirty="0" smtClean="0">
              <a:ln>
                <a:noFill/>
              </a:ln>
              <a:effectLst/>
              <a:latin typeface="Calibri" pitchFamily="34" charset="0"/>
              <a:ea typeface="Calibri" pitchFamily="34" charset="0"/>
              <a:cs typeface="Calibri" pitchFamily="34" charset="0"/>
            </a:endParaRPr>
          </a:p>
          <a:p>
            <a:pPr algn="just"/>
            <a:r>
              <a:rPr lang="en-US" dirty="0">
                <a:latin typeface="Calibri" pitchFamily="34" charset="0"/>
                <a:ea typeface="Calibri" pitchFamily="34" charset="0"/>
                <a:cs typeface="Calibri" pitchFamily="34" charset="0"/>
              </a:rPr>
              <a:t>G</a:t>
            </a:r>
            <a:r>
              <a:rPr kumimoji="0" lang="en-US" i="0" u="none" strike="noStrike" cap="none" normalizeH="0" baseline="0" dirty="0" smtClean="0">
                <a:ln>
                  <a:noFill/>
                </a:ln>
                <a:effectLst/>
                <a:latin typeface="Calibri" pitchFamily="34" charset="0"/>
                <a:ea typeface="Calibri" pitchFamily="34" charset="0"/>
                <a:cs typeface="Calibri" pitchFamily="34" charset="0"/>
              </a:rPr>
              <a:t>rowth rate of provincial wages responds to a lesser extent to each province's  inherent  conditions, and fails to reflect changes in productivity</a:t>
            </a:r>
            <a:endParaRPr kumimoji="0" lang="en-US" i="0" u="none" strike="noStrike" cap="none" normalizeH="0" dirty="0" smtClean="0">
              <a:ln>
                <a:noFill/>
              </a:ln>
              <a:effectLst/>
              <a:latin typeface="Calibri" pitchFamily="34" charset="0"/>
              <a:ea typeface="Calibri" pitchFamily="34" charset="0"/>
              <a:cs typeface="Calibri" pitchFamily="34" charset="0"/>
            </a:endParaRPr>
          </a:p>
          <a:p>
            <a:pPr algn="just"/>
            <a:r>
              <a:rPr kumimoji="0" lang="en-US" i="0" u="none" strike="noStrike" cap="none" normalizeH="0" baseline="0" dirty="0" smtClean="0">
                <a:ln>
                  <a:noFill/>
                </a:ln>
                <a:effectLst/>
                <a:latin typeface="Calibri" pitchFamily="34" charset="0"/>
                <a:ea typeface="Calibri" pitchFamily="34" charset="0"/>
                <a:cs typeface="Calibri" pitchFamily="34" charset="0"/>
              </a:rPr>
              <a:t>institutional factors (</a:t>
            </a:r>
            <a:r>
              <a:rPr kumimoji="0" lang="en-US" i="0" u="none" strike="noStrike" cap="none" normalizeH="0" baseline="0" dirty="0" err="1" smtClean="0">
                <a:ln>
                  <a:noFill/>
                </a:ln>
                <a:effectLst/>
                <a:latin typeface="Calibri" pitchFamily="34" charset="0"/>
                <a:ea typeface="Calibri" pitchFamily="34" charset="0"/>
                <a:cs typeface="Calibri" pitchFamily="34" charset="0"/>
              </a:rPr>
              <a:t>eg</a:t>
            </a:r>
            <a:r>
              <a:rPr kumimoji="0" lang="en-US" i="0" u="none" strike="noStrike" cap="none" normalizeH="0" baseline="0" dirty="0" smtClean="0">
                <a:ln>
                  <a:noFill/>
                </a:ln>
                <a:effectLst/>
                <a:latin typeface="Calibri" pitchFamily="34" charset="0"/>
                <a:ea typeface="Calibri" pitchFamily="34" charset="0"/>
                <a:cs typeface="Calibri" pitchFamily="34" charset="0"/>
              </a:rPr>
              <a:t> f national unions and centralized bargaining)</a:t>
            </a:r>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lstStyle/>
          <a:p>
            <a:pPr marL="109728" indent="0">
              <a:buNone/>
            </a:pPr>
            <a:endParaRPr lang="en-US" dirty="0"/>
          </a:p>
        </p:txBody>
      </p:sp>
      <p:sp>
        <p:nvSpPr>
          <p:cNvPr id="3" name="2 Título"/>
          <p:cNvSpPr>
            <a:spLocks noGrp="1"/>
          </p:cNvSpPr>
          <p:nvPr>
            <p:ph type="title"/>
          </p:nvPr>
        </p:nvSpPr>
        <p:spPr/>
        <p:txBody>
          <a:bodyPr/>
          <a:lstStyle/>
          <a:p>
            <a:r>
              <a:rPr lang="es-ES_tradnl" dirty="0" smtClean="0"/>
              <a:t> </a:t>
            </a:r>
            <a:r>
              <a:rPr lang="es-ES_tradnl" dirty="0" err="1" smtClean="0"/>
              <a:t>The</a:t>
            </a:r>
            <a:r>
              <a:rPr lang="es-ES_tradnl" dirty="0" smtClean="0"/>
              <a:t> </a:t>
            </a:r>
            <a:r>
              <a:rPr lang="es-ES_tradnl" dirty="0" err="1" smtClean="0"/>
              <a:t>linearity</a:t>
            </a:r>
            <a:r>
              <a:rPr lang="es-ES_tradnl" dirty="0" smtClean="0"/>
              <a:t> </a:t>
            </a:r>
            <a:r>
              <a:rPr lang="es-ES_tradnl" dirty="0" err="1" smtClean="0"/>
              <a:t>issue</a:t>
            </a:r>
            <a:endParaRPr lang="en-US" dirty="0"/>
          </a:p>
        </p:txBody>
      </p:sp>
      <p:sp>
        <p:nvSpPr>
          <p:cNvPr id="12" name="11 Rectángulo"/>
          <p:cNvSpPr/>
          <p:nvPr/>
        </p:nvSpPr>
        <p:spPr>
          <a:xfrm>
            <a:off x="683568" y="1628800"/>
            <a:ext cx="7704856" cy="4893647"/>
          </a:xfrm>
          <a:prstGeom prst="rect">
            <a:avLst/>
          </a:prstGeom>
          <a:solidFill>
            <a:schemeClr val="bg1"/>
          </a:solidFill>
        </p:spPr>
        <p:txBody>
          <a:bodyPr wrap="square">
            <a:spAutoFit/>
          </a:bodyPr>
          <a:lstStyle/>
          <a:p>
            <a:pPr algn="just"/>
            <a:r>
              <a:rPr lang="en-US" sz="2400" dirty="0" smtClean="0">
                <a:latin typeface="Calibri" panose="020F0502020204030204" pitchFamily="34" charset="0"/>
                <a:cs typeface="Calibri" panose="020F0502020204030204" pitchFamily="34" charset="0"/>
              </a:rPr>
              <a:t>The </a:t>
            </a:r>
            <a:r>
              <a:rPr lang="en-US" sz="2400" dirty="0">
                <a:latin typeface="Calibri" panose="020F0502020204030204" pitchFamily="34" charset="0"/>
                <a:cs typeface="Calibri" panose="020F0502020204030204" pitchFamily="34" charset="0"/>
              </a:rPr>
              <a:t>lack of response of wages to productivity could be because increases in efficiency have effects on wages only when productivity gains were very high (</a:t>
            </a:r>
            <a:r>
              <a:rPr lang="en-US" sz="2400" dirty="0" err="1">
                <a:latin typeface="Calibri" panose="020F0502020204030204" pitchFamily="34" charset="0"/>
                <a:cs typeface="Calibri" panose="020F0502020204030204" pitchFamily="34" charset="0"/>
              </a:rPr>
              <a:t>ie</a:t>
            </a:r>
            <a:r>
              <a:rPr lang="en-US" sz="2400" dirty="0">
                <a:latin typeface="Calibri" panose="020F0502020204030204" pitchFamily="34" charset="0"/>
                <a:cs typeface="Calibri" panose="020F0502020204030204" pitchFamily="34" charset="0"/>
              </a:rPr>
              <a:t>, a nonlinear effect that the presented estimate being parametric would not capture). </a:t>
            </a:r>
            <a:endParaRPr lang="en-US" sz="2400" dirty="0" smtClean="0">
              <a:latin typeface="Calibri" panose="020F0502020204030204" pitchFamily="34" charset="0"/>
              <a:cs typeface="Calibri" panose="020F0502020204030204" pitchFamily="34" charset="0"/>
            </a:endParaRPr>
          </a:p>
          <a:p>
            <a:pPr algn="just"/>
            <a:endParaRPr lang="en-US" sz="2400" dirty="0">
              <a:latin typeface="Calibri" panose="020F0502020204030204" pitchFamily="34" charset="0"/>
              <a:cs typeface="Calibri" panose="020F0502020204030204" pitchFamily="34" charset="0"/>
            </a:endParaRPr>
          </a:p>
          <a:p>
            <a:pPr algn="just"/>
            <a:r>
              <a:rPr lang="en-US" sz="2400" dirty="0" smtClean="0">
                <a:latin typeface="Calibri" panose="020F0502020204030204" pitchFamily="34" charset="0"/>
                <a:cs typeface="Calibri" panose="020F0502020204030204" pitchFamily="34" charset="0"/>
              </a:rPr>
              <a:t>A </a:t>
            </a:r>
            <a:r>
              <a:rPr lang="en-US" sz="2400" dirty="0">
                <a:latin typeface="Calibri" panose="020F0502020204030204" pitchFamily="34" charset="0"/>
                <a:cs typeface="Calibri" panose="020F0502020204030204" pitchFamily="34" charset="0"/>
              </a:rPr>
              <a:t>high degree of connection between wages and regional productivity may indicate a high degree of wage flexibility in </a:t>
            </a:r>
            <a:r>
              <a:rPr lang="en-US" sz="2400" dirty="0" smtClean="0">
                <a:latin typeface="Calibri" panose="020F0502020204030204" pitchFamily="34" charset="0"/>
                <a:cs typeface="Calibri" panose="020F0502020204030204" pitchFamily="34" charset="0"/>
              </a:rPr>
              <a:t>provinces</a:t>
            </a:r>
          </a:p>
          <a:p>
            <a:pPr algn="just"/>
            <a:endParaRPr lang="en-US" sz="2400" dirty="0">
              <a:latin typeface="Calibri" panose="020F0502020204030204" pitchFamily="34" charset="0"/>
              <a:cs typeface="Calibri" panose="020F0502020204030204" pitchFamily="34" charset="0"/>
            </a:endParaRPr>
          </a:p>
          <a:p>
            <a:pPr algn="just"/>
            <a:r>
              <a:rPr lang="en-US" sz="2400" dirty="0" smtClean="0">
                <a:latin typeface="Calibri" panose="020F0502020204030204" pitchFamily="34" charset="0"/>
                <a:cs typeface="Calibri" panose="020F0502020204030204" pitchFamily="34" charset="0"/>
              </a:rPr>
              <a:t>if </a:t>
            </a:r>
            <a:r>
              <a:rPr lang="en-US" sz="2400" dirty="0">
                <a:latin typeface="Calibri" panose="020F0502020204030204" pitchFamily="34" charset="0"/>
                <a:cs typeface="Calibri" panose="020F0502020204030204" pitchFamily="34" charset="0"/>
              </a:rPr>
              <a:t>there was no </a:t>
            </a:r>
            <a:r>
              <a:rPr lang="en-US" sz="2400" dirty="0" smtClean="0">
                <a:latin typeface="Calibri" panose="020F0502020204030204" pitchFamily="34" charset="0"/>
                <a:cs typeface="Calibri" panose="020F0502020204030204" pitchFamily="34" charset="0"/>
              </a:rPr>
              <a:t>relationship, </a:t>
            </a:r>
            <a:r>
              <a:rPr lang="en-US" sz="2400" dirty="0">
                <a:latin typeface="Calibri" panose="020F0502020204030204" pitchFamily="34" charset="0"/>
                <a:cs typeface="Calibri" panose="020F0502020204030204" pitchFamily="34" charset="0"/>
              </a:rPr>
              <a:t>the labor market would be characterized by </a:t>
            </a:r>
            <a:r>
              <a:rPr lang="en-US" sz="2400" dirty="0" smtClean="0">
                <a:latin typeface="Calibri" panose="020F0502020204030204" pitchFamily="34" charset="0"/>
                <a:cs typeface="Calibri" panose="020F0502020204030204" pitchFamily="34" charset="0"/>
              </a:rPr>
              <a:t>wage </a:t>
            </a:r>
            <a:r>
              <a:rPr lang="en-US" sz="2400" dirty="0">
                <a:latin typeface="Calibri" panose="020F0502020204030204" pitchFamily="34" charset="0"/>
                <a:cs typeface="Calibri" panose="020F0502020204030204" pitchFamily="34" charset="0"/>
              </a:rPr>
              <a:t>rigidity in regional labor markets, </a:t>
            </a:r>
            <a:r>
              <a:rPr lang="en-US" sz="2400" dirty="0" smtClean="0">
                <a:latin typeface="Calibri" panose="020F0502020204030204" pitchFamily="34" charset="0"/>
                <a:cs typeface="Calibri" panose="020F0502020204030204" pitchFamily="34" charset="0"/>
              </a:rPr>
              <a:t>responding </a:t>
            </a:r>
            <a:r>
              <a:rPr lang="en-US" sz="2400" dirty="0">
                <a:latin typeface="Calibri" panose="020F0502020204030204" pitchFamily="34" charset="0"/>
                <a:cs typeface="Calibri" panose="020F0502020204030204" pitchFamily="34" charset="0"/>
              </a:rPr>
              <a:t>relatively more to national trends. </a:t>
            </a:r>
          </a:p>
        </p:txBody>
      </p:sp>
    </p:spTree>
    <p:extLst>
      <p:ext uri="{BB962C8B-B14F-4D97-AF65-F5344CB8AC3E}">
        <p14:creationId xmlns:p14="http://schemas.microsoft.com/office/powerpoint/2010/main" val="328593497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0" y="1214422"/>
            <a:ext cx="8229600" cy="4792869"/>
          </a:xfrm>
        </p:spPr>
        <p:txBody>
          <a:bodyPr/>
          <a:lstStyle/>
          <a:p>
            <a:pPr>
              <a:buNone/>
            </a:pPr>
            <a:r>
              <a:rPr lang="en-US" sz="1800" b="1" dirty="0" smtClean="0"/>
              <a:t>Semi-parametric estimation of wage flexibility for the period 1997-2013</a:t>
            </a:r>
            <a:endParaRPr lang="en-US" dirty="0"/>
          </a:p>
        </p:txBody>
      </p:sp>
      <p:sp>
        <p:nvSpPr>
          <p:cNvPr id="3" name="2 Título"/>
          <p:cNvSpPr>
            <a:spLocks noGrp="1"/>
          </p:cNvSpPr>
          <p:nvPr>
            <p:ph type="title"/>
          </p:nvPr>
        </p:nvSpPr>
        <p:spPr>
          <a:xfrm>
            <a:off x="0" y="214290"/>
            <a:ext cx="9144000" cy="1143000"/>
          </a:xfrm>
        </p:spPr>
        <p:txBody>
          <a:bodyPr>
            <a:normAutofit/>
          </a:bodyPr>
          <a:lstStyle/>
          <a:p>
            <a:r>
              <a:rPr lang="en-US" sz="4400" dirty="0" smtClean="0">
                <a:latin typeface="Calibri" pitchFamily="34" charset="0"/>
                <a:cs typeface="Calibri" pitchFamily="34" charset="0"/>
              </a:rPr>
              <a:t>Wage flexibility </a:t>
            </a:r>
            <a:r>
              <a:rPr lang="en-US" sz="4400" dirty="0" err="1" smtClean="0">
                <a:latin typeface="Calibri" pitchFamily="34" charset="0"/>
                <a:cs typeface="Calibri" pitchFamily="34" charset="0"/>
              </a:rPr>
              <a:t>semiparametric</a:t>
            </a:r>
            <a:r>
              <a:rPr lang="en-US" sz="4400" dirty="0" smtClean="0">
                <a:latin typeface="Calibri" pitchFamily="34" charset="0"/>
                <a:cs typeface="Calibri" pitchFamily="34" charset="0"/>
              </a:rPr>
              <a:t> model</a:t>
            </a:r>
            <a:endParaRPr lang="en-US" dirty="0"/>
          </a:p>
        </p:txBody>
      </p:sp>
      <p:sp>
        <p:nvSpPr>
          <p:cNvPr id="14339" name="Rectangle 3"/>
          <p:cNvSpPr>
            <a:spLocks noChangeArrowheads="1"/>
          </p:cNvSpPr>
          <p:nvPr/>
        </p:nvSpPr>
        <p:spPr bwMode="auto">
          <a:xfrm>
            <a:off x="428596" y="4214818"/>
            <a:ext cx="4677434" cy="276999"/>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30000" dirty="0" smtClean="0">
                <a:ln>
                  <a:noFill/>
                </a:ln>
                <a:solidFill>
                  <a:schemeClr val="tx1"/>
                </a:solidFill>
                <a:effectLst/>
                <a:latin typeface="Arial" pitchFamily="34" charset="0"/>
                <a:ea typeface="Calibri" pitchFamily="34" charset="0"/>
                <a:cs typeface="Arial" pitchFamily="34" charset="0"/>
                <a:sym typeface="Symbol" pitchFamily="18" charset="2"/>
              </a:rPr>
              <a:t></a:t>
            </a:r>
            <a:r>
              <a:rPr kumimoji="0" lang="en-US" sz="1200" b="0" i="0" u="none" strike="noStrike" cap="none" normalizeH="0" baseline="0" dirty="0" smtClean="0">
                <a:ln>
                  <a:noFill/>
                </a:ln>
                <a:solidFill>
                  <a:schemeClr val="tx1"/>
                </a:solidFill>
                <a:effectLst/>
                <a:latin typeface="Arial" pitchFamily="34" charset="0"/>
                <a:ea typeface="Calibri" pitchFamily="34" charset="0"/>
                <a:cs typeface="Arial" pitchFamily="34" charset="0"/>
              </a:rPr>
              <a:t>p&lt;0.1; * p&lt;0.05, ** p&lt;0.01, *** p&lt;0.001. Std. Err. in parentheses. </a:t>
            </a:r>
            <a:endParaRPr kumimoji="0" lang="en-US" sz="1200" b="0" i="0" u="none" strike="noStrike" cap="none" normalizeH="0" baseline="30000" dirty="0" smtClean="0">
              <a:ln>
                <a:noFill/>
              </a:ln>
              <a:solidFill>
                <a:schemeClr val="tx1"/>
              </a:solidFill>
              <a:effectLst/>
              <a:latin typeface="Arial" pitchFamily="34" charset="0"/>
              <a:ea typeface="Calibri" pitchFamily="34" charset="0"/>
              <a:cs typeface="Arial" pitchFamily="34" charset="0"/>
              <a:sym typeface="Symbol" pitchFamily="18" charset="2"/>
            </a:endParaRPr>
          </a:p>
        </p:txBody>
      </p:sp>
      <p:sp>
        <p:nvSpPr>
          <p:cNvPr id="14340" name="Rectangle 4"/>
          <p:cNvSpPr>
            <a:spLocks noChangeArrowheads="1"/>
          </p:cNvSpPr>
          <p:nvPr/>
        </p:nvSpPr>
        <p:spPr bwMode="auto">
          <a:xfrm>
            <a:off x="5715008" y="1859623"/>
            <a:ext cx="3428992" cy="284693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457200" algn="just" defTabSz="914400" rtl="0" eaLnBrk="1" fontAlgn="base" latinLnBrk="0" hangingPunct="1">
              <a:lnSpc>
                <a:spcPct val="100000"/>
              </a:lnSpc>
              <a:spcBef>
                <a:spcPct val="0"/>
              </a:spcBef>
              <a:spcAft>
                <a:spcPct val="0"/>
              </a:spcAft>
              <a:buClrTx/>
              <a:buSzTx/>
              <a:buFontTx/>
              <a:buNone/>
              <a:tabLst/>
            </a:pPr>
            <a:endPar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endParaRPr>
          </a:p>
          <a:p>
            <a:pPr lvl="0" algn="just" fontAlgn="base">
              <a:spcBef>
                <a:spcPts val="600"/>
              </a:spcBef>
              <a:spcAft>
                <a:spcPct val="0"/>
              </a:spcAft>
              <a:buFont typeface="Arial" pitchFamily="34" charset="0"/>
              <a:buChar char="•"/>
            </a:pP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Productivity: </a:t>
            </a:r>
            <a:r>
              <a:rPr kumimoji="0" lang="es-ES_tradnl" sz="1400" b="0" i="0" u="none" strike="noStrike" cap="none" normalizeH="0" baseline="0" dirty="0" err="1" smtClean="0">
                <a:ln>
                  <a:noFill/>
                </a:ln>
                <a:solidFill>
                  <a:schemeClr val="tx1"/>
                </a:solidFill>
                <a:effectLst/>
                <a:latin typeface="Calibri" pitchFamily="34" charset="0"/>
                <a:ea typeface="Calibri" pitchFamily="34" charset="0"/>
                <a:cs typeface="Calibri" pitchFamily="34" charset="0"/>
              </a:rPr>
              <a:t>nonparametric</a:t>
            </a:r>
            <a:r>
              <a:rPr kumimoji="0" lang="es-ES_tradnl" sz="1400" b="0" i="0" u="none" strike="noStrike" cap="none" normalizeH="0" dirty="0" smtClean="0">
                <a:ln>
                  <a:noFill/>
                </a:ln>
                <a:solidFill>
                  <a:schemeClr val="tx1"/>
                </a:solidFill>
                <a:effectLst/>
                <a:latin typeface="Calibri" pitchFamily="34" charset="0"/>
                <a:ea typeface="Calibri" pitchFamily="34" charset="0"/>
                <a:cs typeface="Calibri" pitchFamily="34" charset="0"/>
              </a:rPr>
              <a:t> variable</a:t>
            </a:r>
          </a:p>
          <a:p>
            <a:pPr lvl="0" algn="just" fontAlgn="base">
              <a:spcBef>
                <a:spcPts val="600"/>
              </a:spcBef>
              <a:spcAft>
                <a:spcPct val="0"/>
              </a:spcAft>
              <a:buFont typeface="Arial" pitchFamily="34" charset="0"/>
              <a:buChar char="•"/>
            </a:pPr>
            <a:r>
              <a:rPr lang="es-ES_tradnl" sz="1400" baseline="0" dirty="0" err="1" smtClean="0">
                <a:latin typeface="Calibri" pitchFamily="34" charset="0"/>
                <a:cs typeface="Calibri" pitchFamily="34" charset="0"/>
              </a:rPr>
              <a:t>National</a:t>
            </a:r>
            <a:r>
              <a:rPr lang="es-ES_tradnl" sz="1400" baseline="0" dirty="0" smtClean="0">
                <a:latin typeface="Calibri" pitchFamily="34" charset="0"/>
                <a:cs typeface="Calibri" pitchFamily="34" charset="0"/>
              </a:rPr>
              <a:t> </a:t>
            </a:r>
            <a:r>
              <a:rPr lang="es-ES_tradnl" sz="1400" baseline="0" dirty="0" err="1" smtClean="0">
                <a:latin typeface="Calibri" pitchFamily="34" charset="0"/>
                <a:cs typeface="Calibri" pitchFamily="34" charset="0"/>
              </a:rPr>
              <a:t>wage</a:t>
            </a:r>
            <a:r>
              <a:rPr lang="es-ES_tradnl" sz="1400" baseline="0" dirty="0" smtClean="0">
                <a:latin typeface="Calibri" pitchFamily="34" charset="0"/>
                <a:cs typeface="Calibri" pitchFamily="34" charset="0"/>
              </a:rPr>
              <a:t>, </a:t>
            </a: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significant (</a:t>
            </a:r>
            <a:r>
              <a:rPr lang="es-ES_tradnl" sz="1400" dirty="0" err="1" smtClean="0">
                <a:latin typeface="Calibri" pitchFamily="34" charset="0"/>
                <a:ea typeface="Calibri" pitchFamily="34" charset="0"/>
                <a:cs typeface="Calibri" pitchFamily="34" charset="0"/>
              </a:rPr>
              <a:t>rigidity</a:t>
            </a:r>
            <a:r>
              <a:rPr lang="es-ES_tradnl" sz="1400" dirty="0" smtClean="0">
                <a:latin typeface="Calibri" pitchFamily="34" charset="0"/>
                <a:ea typeface="Calibri" pitchFamily="34" charset="0"/>
                <a:cs typeface="Calibri" pitchFamily="34" charset="0"/>
              </a:rPr>
              <a:t>)</a:t>
            </a:r>
            <a:endParaRPr kumimoji="0" lang="en-US" sz="1400" b="0" i="0" u="none" strike="noStrike" cap="none" normalizeH="0" baseline="0" dirty="0" smtClean="0">
              <a:ln>
                <a:noFill/>
              </a:ln>
              <a:solidFill>
                <a:schemeClr val="tx1"/>
              </a:solidFill>
              <a:effectLst/>
              <a:latin typeface="Calibri" pitchFamily="34" charset="0"/>
              <a:cs typeface="Calibri" pitchFamily="34" charset="0"/>
            </a:endParaRPr>
          </a:p>
          <a:p>
            <a:pPr lvl="0" algn="just" eaLnBrk="0" fontAlgn="base" hangingPunct="0">
              <a:spcBef>
                <a:spcPts val="600"/>
              </a:spcBef>
              <a:spcAft>
                <a:spcPct val="0"/>
              </a:spcAft>
              <a:buFont typeface="Arial" pitchFamily="34" charset="0"/>
              <a:buChar char="•"/>
            </a:pP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The public sector wage,</a:t>
            </a:r>
            <a:r>
              <a:rPr kumimoji="0" lang="en-US" sz="1400" b="0" i="0" u="none" strike="noStrike" cap="none" normalizeH="0" dirty="0" smtClean="0">
                <a:ln>
                  <a:noFill/>
                </a:ln>
                <a:solidFill>
                  <a:schemeClr val="tx1"/>
                </a:solidFill>
                <a:effectLst/>
                <a:latin typeface="Calibri" pitchFamily="34" charset="0"/>
                <a:ea typeface="Calibri" pitchFamily="34" charset="0"/>
                <a:cs typeface="Calibri" pitchFamily="34" charset="0"/>
              </a:rPr>
              <a:t> </a:t>
            </a: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significant (</a:t>
            </a:r>
            <a:r>
              <a:rPr lang="es-ES_tradnl" sz="1400" dirty="0" err="1" smtClean="0">
                <a:latin typeface="Calibri" pitchFamily="34" charset="0"/>
                <a:ea typeface="Calibri" pitchFamily="34" charset="0"/>
                <a:cs typeface="Calibri" pitchFamily="34" charset="0"/>
              </a:rPr>
              <a:t>rigidity</a:t>
            </a:r>
            <a:r>
              <a:rPr lang="es-ES_tradnl" sz="1400" dirty="0" smtClean="0">
                <a:latin typeface="Calibri" pitchFamily="34" charset="0"/>
                <a:ea typeface="Calibri" pitchFamily="34" charset="0"/>
                <a:cs typeface="Calibri" pitchFamily="34" charset="0"/>
              </a:rPr>
              <a:t>)</a:t>
            </a:r>
            <a:endParaRPr kumimoji="0" lang="en-US" sz="1400" b="0" i="0" u="none" strike="noStrike" cap="none" normalizeH="0" baseline="0" dirty="0" smtClean="0">
              <a:ln>
                <a:noFill/>
              </a:ln>
              <a:solidFill>
                <a:schemeClr val="tx1"/>
              </a:solidFill>
              <a:effectLst/>
              <a:latin typeface="Calibri" pitchFamily="34" charset="0"/>
              <a:cs typeface="Calibri" pitchFamily="34" charset="0"/>
            </a:endParaRPr>
          </a:p>
          <a:p>
            <a:pPr lvl="0" algn="just" eaLnBrk="0" fontAlgn="base" hangingPunct="0">
              <a:spcBef>
                <a:spcPts val="600"/>
              </a:spcBef>
              <a:spcAft>
                <a:spcPct val="0"/>
              </a:spcAft>
              <a:buFont typeface="Arial" pitchFamily="34" charset="0"/>
              <a:buChar char="•"/>
            </a:pP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Local unemployment, low influence</a:t>
            </a:r>
            <a:endParaRPr kumimoji="0" lang="en-US" sz="1400" b="0" i="0" u="none" strike="noStrike" cap="none" normalizeH="0" baseline="0" dirty="0" smtClean="0">
              <a:ln>
                <a:noFill/>
              </a:ln>
              <a:solidFill>
                <a:schemeClr val="tx1"/>
              </a:solidFill>
              <a:effectLst/>
              <a:latin typeface="Calibri" pitchFamily="34" charset="0"/>
              <a:cs typeface="Calibri" pitchFamily="34" charset="0"/>
            </a:endParaRPr>
          </a:p>
          <a:p>
            <a:pPr marL="0" marR="0" lvl="0" algn="just" defTabSz="914400" rtl="0" eaLnBrk="0" fontAlgn="base" latinLnBrk="0" hangingPunct="0">
              <a:lnSpc>
                <a:spcPct val="100000"/>
              </a:lnSpc>
              <a:spcBef>
                <a:spcPts val="600"/>
              </a:spcBef>
              <a:spcAft>
                <a:spcPct val="0"/>
              </a:spcAft>
              <a:buClrTx/>
              <a:buSzTx/>
              <a:buFont typeface="Arial" pitchFamily="34" charset="0"/>
              <a:buChar char="•"/>
              <a:tabLst/>
            </a:pPr>
            <a:r>
              <a:rPr kumimoji="0" lang="en-US" sz="1400" i="0" u="none" strike="noStrike" cap="none" normalizeH="0" baseline="0" dirty="0" smtClean="0">
                <a:ln>
                  <a:noFill/>
                </a:ln>
                <a:solidFill>
                  <a:schemeClr val="tx1"/>
                </a:solidFill>
                <a:effectLst/>
                <a:latin typeface="Calibri" pitchFamily="34" charset="0"/>
                <a:ea typeface="Calibri" pitchFamily="34" charset="0"/>
                <a:cs typeface="Calibri" pitchFamily="34" charset="0"/>
              </a:rPr>
              <a:t>The lagged ratio of the average province wage relative to average national wage</a:t>
            </a:r>
            <a:r>
              <a:rPr lang="en-US" sz="1400" dirty="0">
                <a:latin typeface="Calibri" pitchFamily="34" charset="0"/>
                <a:ea typeface="Calibri" pitchFamily="34" charset="0"/>
                <a:cs typeface="Calibri" pitchFamily="34" charset="0"/>
              </a:rPr>
              <a:t>,</a:t>
            </a:r>
            <a:r>
              <a:rPr kumimoji="0" lang="en-US" sz="1400" b="0" i="0" u="none" strike="noStrike" cap="none" normalizeH="0" baseline="0" dirty="0" smtClean="0">
                <a:ln>
                  <a:noFill/>
                </a:ln>
                <a:solidFill>
                  <a:schemeClr val="tx1"/>
                </a:solidFill>
                <a:effectLst/>
                <a:latin typeface="Calibri" pitchFamily="34" charset="0"/>
                <a:ea typeface="Calibri" pitchFamily="34" charset="0"/>
                <a:cs typeface="Calibri" pitchFamily="34" charset="0"/>
              </a:rPr>
              <a:t> reinforces the convergence findings of the previous section</a:t>
            </a:r>
          </a:p>
          <a:p>
            <a:pPr marL="0" marR="0" lvl="0" algn="just" defTabSz="914400" rtl="0" eaLnBrk="0" fontAlgn="base" latinLnBrk="0" hangingPunct="0">
              <a:lnSpc>
                <a:spcPct val="100000"/>
              </a:lnSpc>
              <a:spcBef>
                <a:spcPct val="0"/>
              </a:spcBef>
              <a:spcAft>
                <a:spcPct val="0"/>
              </a:spcAft>
              <a:buClrTx/>
              <a:buSzTx/>
              <a:buFontTx/>
              <a:buNone/>
              <a:tabLst/>
            </a:pPr>
            <a:endParaRPr lang="es-ES_tradnl" sz="1400" dirty="0">
              <a:latin typeface="Calibri" pitchFamily="34" charset="0"/>
              <a:cs typeface="Calibri" pitchFamily="34" charset="0"/>
            </a:endParaRPr>
          </a:p>
          <a:p>
            <a:pPr marL="0" marR="0" lvl="0" algn="just" defTabSz="914400" rtl="0" eaLnBrk="0" fontAlgn="base" latinLnBrk="0" hangingPunct="0">
              <a:lnSpc>
                <a:spcPct val="100000"/>
              </a:lnSpc>
              <a:spcBef>
                <a:spcPct val="0"/>
              </a:spcBef>
              <a:spcAft>
                <a:spcPct val="0"/>
              </a:spcAft>
              <a:buClrTx/>
              <a:buSzTx/>
              <a:buFontTx/>
              <a:buNone/>
              <a:tabLst/>
            </a:pPr>
            <a:endParaRPr kumimoji="0" lang="en-US" sz="1400" b="0" i="0" u="none" strike="noStrike" cap="none" normalizeH="0" baseline="0" dirty="0" smtClean="0">
              <a:ln>
                <a:noFill/>
              </a:ln>
              <a:solidFill>
                <a:srgbClr val="FF0000"/>
              </a:solidFill>
              <a:effectLst/>
              <a:latin typeface="Calibri" pitchFamily="34" charset="0"/>
              <a:cs typeface="Calibri" pitchFamily="34" charset="0"/>
            </a:endParaRPr>
          </a:p>
        </p:txBody>
      </p:sp>
      <p:sp>
        <p:nvSpPr>
          <p:cNvPr id="9" name="8 Rectángulo"/>
          <p:cNvSpPr/>
          <p:nvPr/>
        </p:nvSpPr>
        <p:spPr>
          <a:xfrm>
            <a:off x="1357290" y="5143512"/>
            <a:ext cx="7215238" cy="1200329"/>
          </a:xfrm>
          <a:prstGeom prst="rect">
            <a:avLst/>
          </a:prstGeom>
          <a:solidFill>
            <a:schemeClr val="accent1"/>
          </a:solidFill>
        </p:spPr>
        <p:txBody>
          <a:bodyPr wrap="square">
            <a:spAutoFit/>
          </a:bodyPr>
          <a:lstStyle/>
          <a:p>
            <a:r>
              <a:rPr kumimoji="0" lang="es-ES_tradnl" i="0" u="none" strike="noStrike" cap="none" normalizeH="0" baseline="0" dirty="0" smtClean="0">
                <a:ln>
                  <a:noFill/>
                </a:ln>
                <a:effectLst/>
                <a:latin typeface="Calibri" pitchFamily="34" charset="0"/>
                <a:ea typeface="Calibri" pitchFamily="34" charset="0"/>
                <a:cs typeface="Calibri" pitchFamily="34" charset="0"/>
              </a:rPr>
              <a:t>NO</a:t>
            </a:r>
            <a:r>
              <a:rPr kumimoji="0" lang="es-ES_tradnl" i="0" u="none" strike="noStrike" cap="none" normalizeH="0" dirty="0" smtClean="0">
                <a:ln>
                  <a:noFill/>
                </a:ln>
                <a:effectLst/>
                <a:latin typeface="Calibri" pitchFamily="34" charset="0"/>
                <a:ea typeface="Calibri" pitchFamily="34" charset="0"/>
                <a:cs typeface="Calibri" pitchFamily="34" charset="0"/>
              </a:rPr>
              <a:t> FLEXIBILITY</a:t>
            </a:r>
            <a:endParaRPr kumimoji="0" lang="en-US" i="0" u="none" strike="noStrike" cap="none" normalizeH="0" baseline="0" dirty="0" smtClean="0">
              <a:ln>
                <a:noFill/>
              </a:ln>
              <a:effectLst/>
              <a:latin typeface="Calibri" pitchFamily="34" charset="0"/>
              <a:ea typeface="Calibri" pitchFamily="34" charset="0"/>
              <a:cs typeface="Calibri" pitchFamily="34" charset="0"/>
            </a:endParaRPr>
          </a:p>
          <a:p>
            <a:pPr algn="just"/>
            <a:r>
              <a:rPr kumimoji="0" lang="en-US" i="0" u="none" strike="noStrike" cap="none" normalizeH="0" baseline="0" dirty="0" smtClean="0">
                <a:ln>
                  <a:noFill/>
                </a:ln>
                <a:effectLst/>
                <a:latin typeface="Calibri" pitchFamily="34" charset="0"/>
                <a:ea typeface="Calibri" pitchFamily="34" charset="0"/>
                <a:cs typeface="Calibri" pitchFamily="34" charset="0"/>
              </a:rPr>
              <a:t>growth rate of provincial wages responds to a lesser extent to each province's  inherent  conditions, and fails to reflect changes in productivity</a:t>
            </a:r>
            <a:endParaRPr kumimoji="0" lang="en-US" i="0" u="none" strike="noStrike" cap="none" normalizeH="0" dirty="0" smtClean="0">
              <a:ln>
                <a:noFill/>
              </a:ln>
              <a:effectLst/>
              <a:latin typeface="Calibri" pitchFamily="34" charset="0"/>
              <a:ea typeface="Calibri" pitchFamily="34" charset="0"/>
              <a:cs typeface="Calibri" pitchFamily="34" charset="0"/>
            </a:endParaRPr>
          </a:p>
          <a:p>
            <a:pPr algn="just"/>
            <a:r>
              <a:rPr kumimoji="0" lang="en-US" i="0" u="none" strike="noStrike" cap="none" normalizeH="0" baseline="0" dirty="0" smtClean="0">
                <a:ln>
                  <a:noFill/>
                </a:ln>
                <a:effectLst/>
                <a:latin typeface="Calibri" pitchFamily="34" charset="0"/>
                <a:ea typeface="Calibri" pitchFamily="34" charset="0"/>
                <a:cs typeface="Calibri" pitchFamily="34" charset="0"/>
              </a:rPr>
              <a:t>institutional factors (</a:t>
            </a:r>
            <a:r>
              <a:rPr kumimoji="0" lang="en-US" i="0" u="none" strike="noStrike" cap="none" normalizeH="0" baseline="0" dirty="0" err="1" smtClean="0">
                <a:ln>
                  <a:noFill/>
                </a:ln>
                <a:effectLst/>
                <a:latin typeface="Calibri" pitchFamily="34" charset="0"/>
                <a:ea typeface="Calibri" pitchFamily="34" charset="0"/>
                <a:cs typeface="Calibri" pitchFamily="34" charset="0"/>
              </a:rPr>
              <a:t>eg</a:t>
            </a:r>
            <a:r>
              <a:rPr kumimoji="0" lang="en-US" i="0" u="none" strike="noStrike" cap="none" normalizeH="0" baseline="0" dirty="0" smtClean="0">
                <a:ln>
                  <a:noFill/>
                </a:ln>
                <a:effectLst/>
                <a:latin typeface="Calibri" pitchFamily="34" charset="0"/>
                <a:ea typeface="Calibri" pitchFamily="34" charset="0"/>
                <a:cs typeface="Calibri" pitchFamily="34" charset="0"/>
              </a:rPr>
              <a:t> f national unions and centralized bargaining)</a:t>
            </a:r>
            <a:endParaRPr lang="en-US" dirty="0"/>
          </a:p>
        </p:txBody>
      </p:sp>
      <p:pic>
        <p:nvPicPr>
          <p:cNvPr id="33794" name="Picture 2"/>
          <p:cNvPicPr>
            <a:picLocks noChangeAspect="1" noChangeArrowheads="1"/>
          </p:cNvPicPr>
          <p:nvPr/>
        </p:nvPicPr>
        <p:blipFill>
          <a:blip r:embed="rId2" cstate="print"/>
          <a:srcRect/>
          <a:stretch>
            <a:fillRect/>
          </a:stretch>
        </p:blipFill>
        <p:spPr bwMode="auto">
          <a:xfrm>
            <a:off x="-357222" y="1857364"/>
            <a:ext cx="6215106" cy="2714644"/>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571472" y="1000108"/>
            <a:ext cx="8229600" cy="4525963"/>
          </a:xfrm>
        </p:spPr>
        <p:txBody>
          <a:bodyPr/>
          <a:lstStyle/>
          <a:p>
            <a:endParaRPr lang="en-US" b="1" dirty="0" smtClean="0">
              <a:latin typeface="Calibri" pitchFamily="34" charset="0"/>
              <a:cs typeface="Calibri" pitchFamily="34" charset="0"/>
            </a:endParaRPr>
          </a:p>
          <a:p>
            <a:pPr algn="ctr">
              <a:buNone/>
            </a:pPr>
            <a:r>
              <a:rPr lang="en-US" b="1" dirty="0" smtClean="0">
                <a:latin typeface="Calibri" pitchFamily="34" charset="0"/>
                <a:cs typeface="Calibri" pitchFamily="34" charset="0"/>
              </a:rPr>
              <a:t>All provinces                  Without Patagonia</a:t>
            </a:r>
            <a:endParaRPr lang="en-US" dirty="0" smtClean="0">
              <a:latin typeface="Calibri" pitchFamily="34" charset="0"/>
              <a:cs typeface="Calibri" pitchFamily="34" charset="0"/>
            </a:endParaRPr>
          </a:p>
          <a:p>
            <a:endParaRPr lang="es-ES_tradnl" dirty="0" smtClean="0">
              <a:latin typeface="Calibri" pitchFamily="34" charset="0"/>
              <a:cs typeface="Calibri" pitchFamily="34" charset="0"/>
            </a:endParaRPr>
          </a:p>
        </p:txBody>
      </p:sp>
      <p:sp>
        <p:nvSpPr>
          <p:cNvPr id="3" name="2 Título"/>
          <p:cNvSpPr>
            <a:spLocks noGrp="1"/>
          </p:cNvSpPr>
          <p:nvPr>
            <p:ph type="title"/>
          </p:nvPr>
        </p:nvSpPr>
        <p:spPr/>
        <p:txBody>
          <a:bodyPr>
            <a:normAutofit/>
          </a:bodyPr>
          <a:lstStyle/>
          <a:p>
            <a:r>
              <a:rPr lang="en-US" dirty="0" smtClean="0">
                <a:latin typeface="Calibri" pitchFamily="34" charset="0"/>
                <a:cs typeface="Calibri" pitchFamily="34" charset="0"/>
              </a:rPr>
              <a:t>Nonparametric estimation of </a:t>
            </a:r>
            <a:r>
              <a:rPr lang="en-US" dirty="0" smtClean="0">
                <a:latin typeface="Calibri" pitchFamily="34" charset="0"/>
                <a:cs typeface="Calibri" pitchFamily="34" charset="0"/>
                <a:sym typeface="Symbol"/>
              </a:rPr>
              <a:t></a:t>
            </a:r>
            <a:endParaRPr lang="en-US" dirty="0"/>
          </a:p>
        </p:txBody>
      </p:sp>
      <p:pic>
        <p:nvPicPr>
          <p:cNvPr id="4" name="3 Imagen"/>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500034" y="1928802"/>
            <a:ext cx="3937501" cy="2880000"/>
          </a:xfrm>
          <a:prstGeom prst="rect">
            <a:avLst/>
          </a:prstGeom>
          <a:noFill/>
          <a:ln>
            <a:noFill/>
          </a:ln>
        </p:spPr>
      </p:pic>
      <p:pic>
        <p:nvPicPr>
          <p:cNvPr id="5" name="4 Imagen"/>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4572000" y="1928802"/>
            <a:ext cx="3929188" cy="2880000"/>
          </a:xfrm>
          <a:prstGeom prst="rect">
            <a:avLst/>
          </a:prstGeom>
          <a:noFill/>
          <a:ln>
            <a:noFill/>
          </a:ln>
        </p:spPr>
      </p:pic>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Autofit/>
          </a:bodyPr>
          <a:lstStyle/>
          <a:p>
            <a:pPr marL="109728" indent="0">
              <a:buNone/>
            </a:pPr>
            <a:r>
              <a:rPr lang="en-US" sz="1800" dirty="0" smtClean="0">
                <a:latin typeface="Calibri" panose="020F0502020204030204" pitchFamily="34" charset="0"/>
                <a:cs typeface="Calibri" panose="020F0502020204030204" pitchFamily="34" charset="0"/>
              </a:rPr>
              <a:t> </a:t>
            </a:r>
          </a:p>
          <a:p>
            <a:pPr marL="109728" indent="0">
              <a:buNone/>
            </a:pPr>
            <a:r>
              <a:rPr lang="en-US" sz="1800" b="1" dirty="0" smtClean="0">
                <a:latin typeface="Calibri" panose="020F0502020204030204" pitchFamily="34" charset="0"/>
                <a:cs typeface="Calibri" panose="020F0502020204030204" pitchFamily="34" charset="0"/>
              </a:rPr>
              <a:t>Beta convergence </a:t>
            </a:r>
            <a:r>
              <a:rPr lang="en-US" sz="1800" dirty="0" smtClean="0">
                <a:latin typeface="Calibri" panose="020F0502020204030204" pitchFamily="34" charset="0"/>
                <a:cs typeface="Calibri" panose="020F0502020204030204" pitchFamily="34" charset="0"/>
              </a:rPr>
              <a:t>in real wages at an annual  rate of 3%.  </a:t>
            </a:r>
          </a:p>
          <a:p>
            <a:pPr marL="109728" indent="0">
              <a:buNone/>
            </a:pPr>
            <a:r>
              <a:rPr lang="en-US" sz="1800" b="1" dirty="0" smtClean="0">
                <a:latin typeface="Calibri" panose="020F0502020204030204" pitchFamily="34" charset="0"/>
                <a:cs typeface="Calibri" panose="020F0502020204030204" pitchFamily="34" charset="0"/>
              </a:rPr>
              <a:t>Sigma convergence </a:t>
            </a:r>
            <a:r>
              <a:rPr lang="en-US" sz="1800" dirty="0" smtClean="0">
                <a:latin typeface="Calibri" panose="020F0502020204030204" pitchFamily="34" charset="0"/>
                <a:cs typeface="Calibri" panose="020F0502020204030204" pitchFamily="34" charset="0"/>
              </a:rPr>
              <a:t>does not indicate convergence between all the 23 jurisdictions. </a:t>
            </a:r>
            <a:endParaRPr lang="en-US" sz="1800" dirty="0">
              <a:latin typeface="Calibri" panose="020F0502020204030204" pitchFamily="34" charset="0"/>
              <a:cs typeface="Calibri" panose="020F0502020204030204" pitchFamily="34" charset="0"/>
            </a:endParaRPr>
          </a:p>
          <a:p>
            <a:pPr marL="109728" indent="0">
              <a:buNone/>
            </a:pPr>
            <a:r>
              <a:rPr lang="en-US" sz="1800" dirty="0" smtClean="0">
                <a:latin typeface="Calibri" panose="020F0502020204030204" pitchFamily="34" charset="0"/>
                <a:cs typeface="Calibri" panose="020F0502020204030204" pitchFamily="34" charset="0"/>
              </a:rPr>
              <a:t>Intra-region study: a sigma convergence is detected, particularly within the </a:t>
            </a:r>
            <a:r>
              <a:rPr lang="en-US" sz="1800" dirty="0" err="1" smtClean="0">
                <a:latin typeface="Calibri" panose="020F0502020204030204" pitchFamily="34" charset="0"/>
                <a:cs typeface="Calibri" panose="020F0502020204030204" pitchFamily="34" charset="0"/>
              </a:rPr>
              <a:t>Pampean</a:t>
            </a:r>
            <a:r>
              <a:rPr lang="en-US" sz="1800" dirty="0" smtClean="0">
                <a:latin typeface="Calibri" panose="020F0502020204030204" pitchFamily="34" charset="0"/>
                <a:cs typeface="Calibri" panose="020F0502020204030204" pitchFamily="34" charset="0"/>
              </a:rPr>
              <a:t> region, with the only exception of the five Patagonian provinces.</a:t>
            </a:r>
          </a:p>
          <a:p>
            <a:pPr marL="109728" indent="0">
              <a:buNone/>
            </a:pPr>
            <a:endParaRPr lang="en-US" sz="1800" dirty="0" smtClean="0">
              <a:latin typeface="Calibri" panose="020F0502020204030204" pitchFamily="34" charset="0"/>
              <a:cs typeface="Calibri" panose="020F0502020204030204" pitchFamily="34" charset="0"/>
            </a:endParaRPr>
          </a:p>
          <a:p>
            <a:pPr marL="109728" indent="0">
              <a:buNone/>
            </a:pPr>
            <a:r>
              <a:rPr lang="en-US" sz="1800" b="1" dirty="0" smtClean="0">
                <a:latin typeface="Calibri" panose="020F0502020204030204" pitchFamily="34" charset="0"/>
                <a:cs typeface="Calibri" panose="020F0502020204030204" pitchFamily="34" charset="0"/>
              </a:rPr>
              <a:t>Wage flexibility</a:t>
            </a:r>
            <a:r>
              <a:rPr lang="en-US" sz="1800" dirty="0" smtClean="0">
                <a:latin typeface="Calibri" panose="020F0502020204030204" pitchFamily="34" charset="0"/>
                <a:cs typeface="Calibri" panose="020F0502020204030204" pitchFamily="34" charset="0"/>
              </a:rPr>
              <a:t> : evolution of provincial wages is strongly linked to the evolution of the national average wage </a:t>
            </a:r>
          </a:p>
          <a:p>
            <a:pPr marL="109728" indent="0">
              <a:buNone/>
            </a:pPr>
            <a:r>
              <a:rPr lang="en-US" sz="1800" dirty="0" smtClean="0">
                <a:latin typeface="Calibri" panose="020F0502020204030204" pitchFamily="34" charset="0"/>
                <a:cs typeface="Calibri" panose="020F0502020204030204" pitchFamily="34" charset="0"/>
              </a:rPr>
              <a:t>on a much lesser extent to the evolution of the unemployment rate in each province, </a:t>
            </a:r>
          </a:p>
          <a:p>
            <a:pPr marL="109728" indent="0">
              <a:buNone/>
            </a:pPr>
            <a:r>
              <a:rPr lang="en-US" sz="1800" b="1" dirty="0" smtClean="0">
                <a:latin typeface="Calibri" panose="020F0502020204030204" pitchFamily="34" charset="0"/>
                <a:cs typeface="Calibri" panose="020F0502020204030204" pitchFamily="34" charset="0"/>
              </a:rPr>
              <a:t> The influence of the provincial productivity on provincial wages is not significantly different from zero, confirming the hypothesis of rigidity in regional labor markets</a:t>
            </a:r>
            <a:r>
              <a:rPr lang="en-US" sz="1800" dirty="0" smtClean="0">
                <a:latin typeface="Calibri" panose="020F0502020204030204" pitchFamily="34" charset="0"/>
                <a:cs typeface="Calibri" panose="020F0502020204030204" pitchFamily="34" charset="0"/>
              </a:rPr>
              <a:t>.</a:t>
            </a:r>
          </a:p>
          <a:p>
            <a:pPr marL="109728" indent="0">
              <a:buNone/>
            </a:pPr>
            <a:endParaRPr lang="en-US" sz="1800" dirty="0" smtClean="0">
              <a:latin typeface="Calibri" panose="020F0502020204030204" pitchFamily="34" charset="0"/>
              <a:cs typeface="Calibri" panose="020F0502020204030204" pitchFamily="34" charset="0"/>
            </a:endParaRPr>
          </a:p>
          <a:p>
            <a:pPr marL="109728" indent="0">
              <a:buNone/>
            </a:pPr>
            <a:r>
              <a:rPr lang="en-US" sz="1800" b="1" dirty="0" smtClean="0">
                <a:latin typeface="Calibri" panose="020F0502020204030204" pitchFamily="34" charset="0"/>
                <a:cs typeface="Calibri" panose="020F0502020204030204" pitchFamily="34" charset="0"/>
              </a:rPr>
              <a:t>Wage flexibility in the provinces of Argentina appears to be quite limited, which would in turn indicate that wages respond rather to institutional factors  than to factors inherent to the provincial labor markets. </a:t>
            </a:r>
            <a:r>
              <a:rPr lang="en-US" sz="1800" dirty="0" smtClean="0"/>
              <a:t> </a:t>
            </a:r>
            <a:endParaRPr lang="en-US" sz="1800" b="1" dirty="0" smtClean="0">
              <a:latin typeface="Calibri" panose="020F0502020204030204" pitchFamily="34" charset="0"/>
              <a:cs typeface="Calibri" panose="020F0502020204030204" pitchFamily="34" charset="0"/>
            </a:endParaRPr>
          </a:p>
          <a:p>
            <a:pPr marL="109728" indent="0">
              <a:buNone/>
            </a:pPr>
            <a:endParaRPr lang="en-US" sz="1800" dirty="0" smtClean="0">
              <a:latin typeface="Calibri" panose="020F0502020204030204" pitchFamily="34" charset="0"/>
              <a:cs typeface="Calibri" panose="020F0502020204030204" pitchFamily="34" charset="0"/>
            </a:endParaRPr>
          </a:p>
        </p:txBody>
      </p:sp>
      <p:sp>
        <p:nvSpPr>
          <p:cNvPr id="3" name="2 Título"/>
          <p:cNvSpPr>
            <a:spLocks noGrp="1"/>
          </p:cNvSpPr>
          <p:nvPr>
            <p:ph type="title"/>
          </p:nvPr>
        </p:nvSpPr>
        <p:spPr/>
        <p:txBody>
          <a:bodyPr/>
          <a:lstStyle/>
          <a:p>
            <a:r>
              <a:rPr lang="es-ES_tradnl" dirty="0" err="1" smtClean="0"/>
              <a:t>Conclusions</a:t>
            </a:r>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fontScale="92500" lnSpcReduction="20000"/>
          </a:bodyPr>
          <a:lstStyle/>
          <a:p>
            <a:pPr marL="109728" indent="0">
              <a:buNone/>
            </a:pPr>
            <a:r>
              <a:rPr lang="en-US" dirty="0" smtClean="0"/>
              <a:t> </a:t>
            </a:r>
            <a:endParaRPr lang="en-US" dirty="0" smtClean="0"/>
          </a:p>
          <a:p>
            <a:pPr marL="109728" indent="0">
              <a:buNone/>
            </a:pPr>
            <a:endParaRPr lang="en-US" dirty="0" smtClean="0"/>
          </a:p>
          <a:p>
            <a:pPr marL="109728" indent="0">
              <a:buNone/>
            </a:pPr>
            <a:r>
              <a:rPr lang="en-US" dirty="0" smtClean="0"/>
              <a:t>we can say that homogeneity in wages would hamper the process of long-term convergence. This is due to a loss in competitiveness for those remote regions (with higher freight costs and lag behind in productivity). In </a:t>
            </a:r>
            <a:r>
              <a:rPr lang="en-US" dirty="0" smtClean="0"/>
              <a:t>other words, we understand that precisely wage differentials in the short term, tied to productivity and the conditions of each provincial market, are the ones that would contribute to a more genuine long-term convergence both in wages and income per capita (and hence, in living standards).</a:t>
            </a:r>
          </a:p>
          <a:p>
            <a:pPr marL="109728" indent="0">
              <a:buNone/>
            </a:pPr>
            <a:endParaRPr lang="en-US" dirty="0"/>
          </a:p>
        </p:txBody>
      </p:sp>
      <p:sp>
        <p:nvSpPr>
          <p:cNvPr id="3" name="2 Título"/>
          <p:cNvSpPr>
            <a:spLocks noGrp="1"/>
          </p:cNvSpPr>
          <p:nvPr>
            <p:ph type="title"/>
          </p:nvPr>
        </p:nvSpPr>
        <p:spPr/>
        <p:txBody>
          <a:bodyPr/>
          <a:lstStyle/>
          <a:p>
            <a:r>
              <a:rPr lang="es-ES_tradnl" dirty="0" err="1" smtClean="0"/>
              <a:t>Conclusions</a:t>
            </a:r>
            <a:endParaRPr lang="en-US" dirty="0"/>
          </a:p>
        </p:txBody>
      </p:sp>
    </p:spTree>
    <p:extLst>
      <p:ext uri="{BB962C8B-B14F-4D97-AF65-F5344CB8AC3E}">
        <p14:creationId xmlns:p14="http://schemas.microsoft.com/office/powerpoint/2010/main" val="553864261"/>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4 Marcador de texto"/>
          <p:cNvSpPr txBox="1">
            <a:spLocks/>
          </p:cNvSpPr>
          <p:nvPr/>
        </p:nvSpPr>
        <p:spPr>
          <a:xfrm>
            <a:off x="179512" y="1268760"/>
            <a:ext cx="8856984" cy="4248472"/>
          </a:xfrm>
          <a:prstGeom prst="rect">
            <a:avLst/>
          </a:prstGeom>
        </p:spPr>
        <p:txBody>
          <a:bodyPr vert="horz">
            <a:noAutofit/>
          </a:bodyPr>
          <a:lstStyle/>
          <a:p>
            <a:pPr lvl="0">
              <a:defRPr/>
            </a:pPr>
            <a:r>
              <a:rPr lang="en-US" sz="2000" dirty="0">
                <a:latin typeface="Calibri" panose="020F0502020204030204" pitchFamily="34" charset="0"/>
                <a:cs typeface="Calibri" panose="020F0502020204030204" pitchFamily="34" charset="0"/>
              </a:rPr>
              <a:t>Faced with the loss of (relative) competitiveness,  the periphery has two possibilities: </a:t>
            </a:r>
          </a:p>
          <a:p>
            <a:pPr lvl="0">
              <a:defRPr/>
            </a:pPr>
            <a:r>
              <a:rPr lang="en-US" sz="2000" dirty="0">
                <a:latin typeface="Calibri" panose="020F0502020204030204" pitchFamily="34" charset="0"/>
                <a:cs typeface="Calibri" panose="020F0502020204030204" pitchFamily="34" charset="0"/>
              </a:rPr>
              <a:t>(a) move from A to B, with the same real wage W</a:t>
            </a:r>
            <a:r>
              <a:rPr lang="en-US" sz="2000" baseline="-25000" dirty="0">
                <a:latin typeface="Calibri" panose="020F0502020204030204" pitchFamily="34" charset="0"/>
                <a:cs typeface="Calibri" panose="020F0502020204030204" pitchFamily="34" charset="0"/>
              </a:rPr>
              <a:t>0</a:t>
            </a:r>
            <a:r>
              <a:rPr lang="en-US" sz="2000" dirty="0">
                <a:latin typeface="Calibri" panose="020F0502020204030204" pitchFamily="34" charset="0"/>
                <a:cs typeface="Calibri" panose="020F0502020204030204" pitchFamily="34" charset="0"/>
              </a:rPr>
              <a:t> and less employment; </a:t>
            </a:r>
          </a:p>
          <a:p>
            <a:pPr lvl="0">
              <a:defRPr/>
            </a:pPr>
            <a:r>
              <a:rPr lang="en-US" sz="2000" dirty="0">
                <a:latin typeface="Calibri" panose="020F0502020204030204" pitchFamily="34" charset="0"/>
                <a:cs typeface="Calibri" panose="020F0502020204030204" pitchFamily="34" charset="0"/>
              </a:rPr>
              <a:t>(b) move from A to C , with the same level of employment (N</a:t>
            </a:r>
            <a:r>
              <a:rPr lang="en-US" sz="2000" baseline="-25000" dirty="0">
                <a:latin typeface="Calibri" panose="020F0502020204030204" pitchFamily="34" charset="0"/>
                <a:cs typeface="Calibri" panose="020F0502020204030204" pitchFamily="34" charset="0"/>
              </a:rPr>
              <a:t>0</a:t>
            </a:r>
            <a:r>
              <a:rPr lang="en-US" sz="2000" dirty="0">
                <a:latin typeface="Calibri" panose="020F0502020204030204" pitchFamily="34" charset="0"/>
                <a:cs typeface="Calibri" panose="020F0502020204030204" pitchFamily="34" charset="0"/>
              </a:rPr>
              <a:t>), but lower real wages (W</a:t>
            </a:r>
            <a:r>
              <a:rPr lang="en-US" sz="2000" baseline="-25000" dirty="0">
                <a:latin typeface="Calibri" panose="020F0502020204030204" pitchFamily="34" charset="0"/>
                <a:cs typeface="Calibri" panose="020F0502020204030204" pitchFamily="34" charset="0"/>
              </a:rPr>
              <a:t>1</a:t>
            </a:r>
            <a:r>
              <a:rPr lang="en-US" sz="2000" dirty="0">
                <a:latin typeface="Calibri" panose="020F0502020204030204" pitchFamily="34" charset="0"/>
                <a:cs typeface="Calibri" panose="020F0502020204030204" pitchFamily="34" charset="0"/>
              </a:rPr>
              <a:t> &lt;W</a:t>
            </a:r>
            <a:r>
              <a:rPr lang="en-US" sz="2000" baseline="-25000" dirty="0">
                <a:latin typeface="Calibri" panose="020F0502020204030204" pitchFamily="34" charset="0"/>
                <a:cs typeface="Calibri" panose="020F0502020204030204" pitchFamily="34" charset="0"/>
              </a:rPr>
              <a:t>0</a:t>
            </a:r>
            <a:r>
              <a:rPr lang="en-US" sz="2000" dirty="0" smtClean="0">
                <a:latin typeface="Calibri" panose="020F0502020204030204" pitchFamily="34" charset="0"/>
                <a:cs typeface="Calibri" panose="020F0502020204030204" pitchFamily="34" charset="0"/>
              </a:rPr>
              <a:t>).</a:t>
            </a:r>
          </a:p>
          <a:p>
            <a:pPr lvl="0">
              <a:defRPr/>
            </a:pPr>
            <a:endParaRPr lang="en-US" sz="1700" dirty="0">
              <a:latin typeface="Calibri" panose="020F0502020204030204" pitchFamily="34" charset="0"/>
              <a:cs typeface="Calibri" panose="020F0502020204030204" pitchFamily="34" charset="0"/>
            </a:endParaRPr>
          </a:p>
          <a:p>
            <a:pPr marL="365760" marR="0" lvl="0" indent="-256032" algn="l" defTabSz="914400" rtl="0" eaLnBrk="1" fontAlgn="auto" latinLnBrk="0" hangingPunct="1">
              <a:lnSpc>
                <a:spcPct val="100000"/>
              </a:lnSpc>
              <a:spcBef>
                <a:spcPts val="400"/>
              </a:spcBef>
              <a:spcAft>
                <a:spcPts val="0"/>
              </a:spcAft>
              <a:buClr>
                <a:schemeClr val="accent1"/>
              </a:buClr>
              <a:buSzPct val="68000"/>
              <a:buFont typeface="Wingdings 3"/>
              <a:buChar char=""/>
              <a:tabLst/>
              <a:defRPr/>
            </a:pPr>
            <a:endParaRPr kumimoji="0" lang="en-US" sz="1700" b="0" i="0" u="none" strike="noStrike" kern="1200" cap="none" spc="0" normalizeH="0" baseline="0" noProof="0" dirty="0" smtClean="0">
              <a:ln>
                <a:noFill/>
              </a:ln>
              <a:solidFill>
                <a:schemeClr val="tx1"/>
              </a:solidFill>
              <a:effectLst/>
              <a:uLnTx/>
              <a:uFillTx/>
              <a:latin typeface="Calibri" panose="020F0502020204030204" pitchFamily="34" charset="0"/>
              <a:cs typeface="Calibri" panose="020F0502020204030204" pitchFamily="34" charset="0"/>
            </a:endParaRPr>
          </a:p>
          <a:p>
            <a:pPr marL="365760" marR="0" lvl="0" indent="-256032" algn="l" defTabSz="914400" rtl="0" eaLnBrk="1" fontAlgn="auto" latinLnBrk="0" hangingPunct="1">
              <a:lnSpc>
                <a:spcPct val="100000"/>
              </a:lnSpc>
              <a:spcBef>
                <a:spcPts val="400"/>
              </a:spcBef>
              <a:spcAft>
                <a:spcPts val="0"/>
              </a:spcAft>
              <a:buClr>
                <a:schemeClr val="accent1"/>
              </a:buClr>
              <a:buSzPct val="68000"/>
              <a:buFont typeface="Wingdings 3"/>
              <a:buChar char=""/>
              <a:tabLst/>
              <a:defRPr/>
            </a:pPr>
            <a:endParaRPr lang="en-US" sz="1700" dirty="0">
              <a:latin typeface="Calibri" panose="020F0502020204030204" pitchFamily="34" charset="0"/>
              <a:cs typeface="Calibri" panose="020F0502020204030204" pitchFamily="34" charset="0"/>
            </a:endParaRPr>
          </a:p>
          <a:p>
            <a:pPr marL="365760" marR="0" lvl="0" indent="-256032" algn="l" defTabSz="914400" rtl="0" eaLnBrk="1" fontAlgn="auto" latinLnBrk="0" hangingPunct="1">
              <a:lnSpc>
                <a:spcPct val="100000"/>
              </a:lnSpc>
              <a:spcBef>
                <a:spcPts val="400"/>
              </a:spcBef>
              <a:spcAft>
                <a:spcPts val="0"/>
              </a:spcAft>
              <a:buClr>
                <a:schemeClr val="accent1"/>
              </a:buClr>
              <a:buSzPct val="68000"/>
              <a:buFont typeface="Wingdings 3"/>
              <a:buChar char=""/>
              <a:tabLst/>
              <a:defRPr/>
            </a:pPr>
            <a:endParaRPr kumimoji="0" lang="en-US" sz="1700" b="0" i="0" u="none" strike="noStrike" kern="1200" cap="none" spc="0" normalizeH="0" baseline="0" noProof="0" dirty="0" smtClean="0">
              <a:ln>
                <a:noFill/>
              </a:ln>
              <a:solidFill>
                <a:schemeClr val="tx1"/>
              </a:solidFill>
              <a:effectLst/>
              <a:uLnTx/>
              <a:uFillTx/>
              <a:latin typeface="Calibri" panose="020F0502020204030204" pitchFamily="34" charset="0"/>
              <a:cs typeface="Calibri" panose="020F0502020204030204" pitchFamily="34" charset="0"/>
            </a:endParaRPr>
          </a:p>
          <a:p>
            <a:pPr marL="365760" marR="0" lvl="0" indent="-256032" algn="l" defTabSz="914400" rtl="0" eaLnBrk="1" fontAlgn="auto" latinLnBrk="0" hangingPunct="1">
              <a:lnSpc>
                <a:spcPct val="100000"/>
              </a:lnSpc>
              <a:spcBef>
                <a:spcPts val="400"/>
              </a:spcBef>
              <a:spcAft>
                <a:spcPts val="0"/>
              </a:spcAft>
              <a:buClr>
                <a:schemeClr val="accent1"/>
              </a:buClr>
              <a:buSzPct val="68000"/>
              <a:buFont typeface="Wingdings 3"/>
              <a:buChar char=""/>
              <a:tabLst/>
              <a:defRPr/>
            </a:pPr>
            <a:endParaRPr lang="en-US" sz="1700" dirty="0">
              <a:latin typeface="Calibri" panose="020F0502020204030204" pitchFamily="34" charset="0"/>
              <a:cs typeface="Calibri" panose="020F0502020204030204" pitchFamily="34" charset="0"/>
            </a:endParaRPr>
          </a:p>
          <a:p>
            <a:pPr marL="109728" marR="0" lvl="0" algn="just" defTabSz="914400" rtl="0" eaLnBrk="1" fontAlgn="auto" latinLnBrk="0" hangingPunct="1">
              <a:lnSpc>
                <a:spcPct val="100000"/>
              </a:lnSpc>
              <a:spcBef>
                <a:spcPts val="400"/>
              </a:spcBef>
              <a:spcAft>
                <a:spcPts val="0"/>
              </a:spcAft>
              <a:buClr>
                <a:schemeClr val="accent1"/>
              </a:buClr>
              <a:buSzPct val="68000"/>
              <a:tabLst/>
              <a:defRPr/>
            </a:pPr>
            <a:endParaRPr kumimoji="0" lang="en-US" sz="1700" b="0" i="0" u="none" strike="noStrike" kern="120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p:txBody>
      </p:sp>
      <p:sp>
        <p:nvSpPr>
          <p:cNvPr id="2" name="1 Título"/>
          <p:cNvSpPr>
            <a:spLocks noGrp="1"/>
          </p:cNvSpPr>
          <p:nvPr>
            <p:ph type="title"/>
          </p:nvPr>
        </p:nvSpPr>
        <p:spPr/>
        <p:txBody>
          <a:bodyPr>
            <a:normAutofit/>
          </a:bodyPr>
          <a:lstStyle/>
          <a:p>
            <a:r>
              <a:rPr lang="es-ES_tradnl" dirty="0" err="1" smtClean="0"/>
              <a:t>Motivation</a:t>
            </a:r>
            <a:endParaRPr lang="en-US" dirty="0"/>
          </a:p>
        </p:txBody>
      </p:sp>
      <p:pic>
        <p:nvPicPr>
          <p:cNvPr id="1026" name="Picture 2"/>
          <p:cNvPicPr>
            <a:picLocks noGrp="1" noChangeAspect="1" noChangeArrowheads="1"/>
          </p:cNvPicPr>
          <p:nvPr>
            <p:ph idx="1"/>
          </p:nvPr>
        </p:nvPicPr>
        <p:blipFill>
          <a:blip r:embed="rId3" cstate="print"/>
          <a:srcRect l="11236" r="23595" b="16232"/>
          <a:stretch>
            <a:fillRect/>
          </a:stretch>
        </p:blipFill>
        <p:spPr bwMode="auto">
          <a:xfrm>
            <a:off x="2771800" y="2798309"/>
            <a:ext cx="4392488" cy="2574907"/>
          </a:xfrm>
          <a:prstGeom prst="rect">
            <a:avLst/>
          </a:prstGeom>
          <a:noFill/>
          <a:ln w="9525">
            <a:noFill/>
            <a:miter lim="800000"/>
            <a:headEnd/>
            <a:tailEnd/>
          </a:ln>
          <a:effectLst/>
        </p:spPr>
      </p:pic>
      <p:sp>
        <p:nvSpPr>
          <p:cNvPr id="5" name="4 Marcador de texto"/>
          <p:cNvSpPr txBox="1">
            <a:spLocks/>
          </p:cNvSpPr>
          <p:nvPr/>
        </p:nvSpPr>
        <p:spPr>
          <a:xfrm>
            <a:off x="313923" y="5517232"/>
            <a:ext cx="8714360" cy="1224136"/>
          </a:xfrm>
          <a:prstGeom prst="rect">
            <a:avLst/>
          </a:prstGeom>
          <a:solidFill>
            <a:schemeClr val="accent1">
              <a:lumMod val="60000"/>
              <a:lumOff val="40000"/>
            </a:schemeClr>
          </a:solidFill>
        </p:spPr>
        <p:txBody>
          <a:bodyPr vert="horz">
            <a:noAutofit/>
          </a:bodyPr>
          <a:lstStyle/>
          <a:p>
            <a:pPr marL="109728" marR="0" lvl="0" algn="just" defTabSz="914400" rtl="0" eaLnBrk="1" fontAlgn="auto" latinLnBrk="0" hangingPunct="1">
              <a:lnSpc>
                <a:spcPct val="100000"/>
              </a:lnSpc>
              <a:spcBef>
                <a:spcPts val="400"/>
              </a:spcBef>
              <a:spcAft>
                <a:spcPts val="0"/>
              </a:spcAft>
              <a:buClr>
                <a:schemeClr val="accent1"/>
              </a:buClr>
              <a:buSzPct val="68000"/>
              <a:tabLst/>
              <a:defRPr/>
            </a:pPr>
            <a:endParaRPr lang="en-US" sz="400" noProof="0" dirty="0" smtClean="0">
              <a:latin typeface="Calibri" panose="020F0502020204030204" pitchFamily="34" charset="0"/>
              <a:cs typeface="Calibri" panose="020F0502020204030204" pitchFamily="34" charset="0"/>
            </a:endParaRPr>
          </a:p>
          <a:p>
            <a:pPr marL="109728" marR="0" lvl="0" algn="just" defTabSz="914400" rtl="0" eaLnBrk="1" fontAlgn="auto" latinLnBrk="0" hangingPunct="1">
              <a:lnSpc>
                <a:spcPct val="100000"/>
              </a:lnSpc>
              <a:spcBef>
                <a:spcPts val="400"/>
              </a:spcBef>
              <a:spcAft>
                <a:spcPts val="0"/>
              </a:spcAft>
              <a:buClr>
                <a:schemeClr val="accent1"/>
              </a:buClr>
              <a:buSzPct val="68000"/>
              <a:tabLst/>
              <a:defRPr/>
            </a:pPr>
            <a:r>
              <a:rPr kumimoji="0" lang="en-US" sz="2000" b="0" i="0" u="none" strike="noStrike" kern="1200" cap="none" spc="0" normalizeH="0" baseline="0" noProof="0" dirty="0" smtClean="0">
                <a:ln>
                  <a:noFill/>
                </a:ln>
                <a:solidFill>
                  <a:schemeClr val="tx1"/>
                </a:solidFill>
                <a:effectLst/>
                <a:uLnTx/>
                <a:uFillTx/>
                <a:latin typeface="Calibri" panose="020F0502020204030204" pitchFamily="34" charset="0"/>
                <a:cs typeface="Calibri" panose="020F0502020204030204" pitchFamily="34" charset="0"/>
              </a:rPr>
              <a:t>given the existence of differences in productivity, the higher level of convergence in wages, the level of convergence in employment (and eventually product level) will be lower.  </a:t>
            </a:r>
          </a:p>
          <a:p>
            <a:pPr marL="109728" marR="0" lvl="0" algn="just" defTabSz="914400" rtl="0" eaLnBrk="1" fontAlgn="auto" latinLnBrk="0" hangingPunct="1">
              <a:lnSpc>
                <a:spcPct val="100000"/>
              </a:lnSpc>
              <a:spcBef>
                <a:spcPts val="400"/>
              </a:spcBef>
              <a:spcAft>
                <a:spcPts val="0"/>
              </a:spcAft>
              <a:buClr>
                <a:schemeClr val="accent1"/>
              </a:buClr>
              <a:buSzPct val="68000"/>
              <a:tabLst/>
              <a:defRPr/>
            </a:pPr>
            <a:endParaRPr kumimoji="0" lang="en-US" sz="2000" b="0" i="0" u="none" strike="noStrike" kern="120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_tradnl" dirty="0" err="1" smtClean="0"/>
              <a:t>Convergence</a:t>
            </a:r>
            <a:r>
              <a:rPr lang="es-ES_tradnl" dirty="0" smtClean="0"/>
              <a:t> and </a:t>
            </a:r>
            <a:r>
              <a:rPr lang="es-ES_tradnl" dirty="0" err="1" smtClean="0"/>
              <a:t>wage</a:t>
            </a:r>
            <a:r>
              <a:rPr lang="es-ES_tradnl" dirty="0" smtClean="0"/>
              <a:t> </a:t>
            </a:r>
            <a:r>
              <a:rPr lang="es-ES_tradnl" dirty="0" err="1" smtClean="0"/>
              <a:t>flexibility</a:t>
            </a:r>
            <a:endParaRPr lang="en-US" dirty="0"/>
          </a:p>
        </p:txBody>
      </p:sp>
      <p:sp>
        <p:nvSpPr>
          <p:cNvPr id="7" name="4 Marcador de texto"/>
          <p:cNvSpPr txBox="1">
            <a:spLocks/>
          </p:cNvSpPr>
          <p:nvPr/>
        </p:nvSpPr>
        <p:spPr>
          <a:xfrm>
            <a:off x="428595" y="836712"/>
            <a:ext cx="8286808" cy="1424200"/>
          </a:xfrm>
          <a:prstGeom prst="rect">
            <a:avLst/>
          </a:prstGeom>
          <a:noFill/>
        </p:spPr>
        <p:txBody>
          <a:bodyPr vert="horz">
            <a:noAutofit/>
          </a:bodyPr>
          <a:lstStyle/>
          <a:p>
            <a:pPr algn="ctr"/>
            <a:endParaRPr lang="en-US" sz="2400" b="1" dirty="0" smtClean="0">
              <a:latin typeface="Calibri" panose="020F0502020204030204" pitchFamily="34" charset="0"/>
              <a:cs typeface="Calibri" panose="020F0502020204030204" pitchFamily="34" charset="0"/>
            </a:endParaRPr>
          </a:p>
          <a:p>
            <a:pPr algn="ctr"/>
            <a:r>
              <a:rPr lang="en-US" sz="2400" b="1" dirty="0" smtClean="0">
                <a:latin typeface="Calibri" panose="020F0502020204030204" pitchFamily="34" charset="0"/>
                <a:cs typeface="Calibri" panose="020F0502020204030204" pitchFamily="34" charset="0"/>
              </a:rPr>
              <a:t>“</a:t>
            </a:r>
            <a:r>
              <a:rPr lang="en-US" sz="2400" dirty="0" smtClean="0">
                <a:latin typeface="Calibri" panose="020F0502020204030204" pitchFamily="34" charset="0"/>
                <a:cs typeface="Calibri" panose="020F0502020204030204" pitchFamily="34" charset="0"/>
              </a:rPr>
              <a:t>wage </a:t>
            </a:r>
            <a:r>
              <a:rPr lang="en-US" sz="2400" dirty="0">
                <a:latin typeface="Calibri" panose="020F0502020204030204" pitchFamily="34" charset="0"/>
                <a:cs typeface="Calibri" panose="020F0502020204030204" pitchFamily="34" charset="0"/>
              </a:rPr>
              <a:t>flexibility", as </a:t>
            </a:r>
            <a:r>
              <a:rPr lang="en-US" sz="2400" dirty="0" smtClean="0">
                <a:latin typeface="Calibri" panose="020F0502020204030204" pitchFamily="34" charset="0"/>
                <a:cs typeface="Calibri" panose="020F0502020204030204" pitchFamily="34" charset="0"/>
              </a:rPr>
              <a:t>used in the </a:t>
            </a:r>
            <a:r>
              <a:rPr lang="en-US" sz="2400" dirty="0">
                <a:latin typeface="Calibri" panose="020F0502020204030204" pitchFamily="34" charset="0"/>
                <a:cs typeface="Calibri" panose="020F0502020204030204" pitchFamily="34" charset="0"/>
              </a:rPr>
              <a:t>Spanish literature </a:t>
            </a:r>
            <a:r>
              <a:rPr lang="en-US" sz="2400" dirty="0" smtClean="0">
                <a:latin typeface="Calibri" panose="020F0502020204030204" pitchFamily="34" charset="0"/>
                <a:cs typeface="Calibri" panose="020F0502020204030204" pitchFamily="34" charset="0"/>
              </a:rPr>
              <a:t>(</a:t>
            </a:r>
            <a:r>
              <a:rPr lang="en-US" sz="2400" dirty="0" err="1" smtClean="0">
                <a:latin typeface="Calibri" panose="020F0502020204030204" pitchFamily="34" charset="0"/>
                <a:cs typeface="Calibri" panose="020F0502020204030204" pitchFamily="34" charset="0"/>
              </a:rPr>
              <a:t>Maza</a:t>
            </a:r>
            <a:r>
              <a:rPr lang="en-US" sz="2400" dirty="0" smtClean="0">
                <a:latin typeface="Calibri" panose="020F0502020204030204" pitchFamily="34" charset="0"/>
                <a:cs typeface="Calibri" panose="020F0502020204030204" pitchFamily="34" charset="0"/>
              </a:rPr>
              <a:t> </a:t>
            </a:r>
            <a:r>
              <a:rPr lang="en-US" sz="2400" dirty="0" err="1">
                <a:latin typeface="Calibri" panose="020F0502020204030204" pitchFamily="34" charset="0"/>
                <a:cs typeface="Calibri" panose="020F0502020204030204" pitchFamily="34" charset="0"/>
              </a:rPr>
              <a:t>Fernández</a:t>
            </a:r>
            <a:r>
              <a:rPr lang="en-US" sz="2400" dirty="0">
                <a:latin typeface="Calibri" panose="020F0502020204030204" pitchFamily="34" charset="0"/>
                <a:cs typeface="Calibri" panose="020F0502020204030204" pitchFamily="34" charset="0"/>
              </a:rPr>
              <a:t>, 2006) </a:t>
            </a:r>
            <a:endParaRPr lang="en-US" sz="2400" dirty="0" smtClean="0">
              <a:latin typeface="Calibri" panose="020F0502020204030204" pitchFamily="34" charset="0"/>
              <a:cs typeface="Calibri" panose="020F0502020204030204" pitchFamily="34" charset="0"/>
            </a:endParaRPr>
          </a:p>
          <a:p>
            <a:pPr algn="ctr"/>
            <a:endParaRPr lang="en-US" sz="2800" dirty="0">
              <a:latin typeface="Calibri" panose="020F0502020204030204" pitchFamily="34" charset="0"/>
              <a:cs typeface="Calibri" panose="020F0502020204030204" pitchFamily="34" charset="0"/>
            </a:endParaRPr>
          </a:p>
        </p:txBody>
      </p:sp>
      <p:sp>
        <p:nvSpPr>
          <p:cNvPr id="7169" name="Rectangle 1"/>
          <p:cNvSpPr>
            <a:spLocks noChangeArrowheads="1"/>
          </p:cNvSpPr>
          <p:nvPr/>
        </p:nvSpPr>
        <p:spPr bwMode="auto">
          <a:xfrm>
            <a:off x="4206355" y="13156"/>
            <a:ext cx="731289" cy="430887"/>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457200" algn="ctr" defTabSz="914400" rtl="0" eaLnBrk="1" fontAlgn="base" latinLnBrk="0" hangingPunct="1">
              <a:lnSpc>
                <a:spcPct val="100000"/>
              </a:lnSpc>
              <a:spcBef>
                <a:spcPct val="0"/>
              </a:spcBef>
              <a:spcAft>
                <a:spcPct val="0"/>
              </a:spcAft>
              <a:buClrTx/>
              <a:buSzTx/>
              <a:buFontTx/>
              <a:buNone/>
              <a:tabLst/>
            </a:pPr>
            <a:r>
              <a:rPr kumimoji="0" lang="en-US" sz="1100" b="0" i="0" u="none" strike="noStrike" cap="none" normalizeH="0" baseline="0" dirty="0" smtClean="0">
                <a:ln>
                  <a:noFill/>
                </a:ln>
                <a:solidFill>
                  <a:schemeClr val="tx1"/>
                </a:solidFill>
                <a:effectLst/>
                <a:latin typeface="Arial" pitchFamily="34" charset="0"/>
                <a:ea typeface="Calibri" pitchFamily="34" charset="0"/>
                <a:cs typeface="Arial" pitchFamily="34" charset="0"/>
              </a:rPr>
              <a:t>).</a:t>
            </a:r>
            <a:endParaRPr kumimoji="0" lang="en-US" sz="800" b="0" i="0" u="none" strike="noStrike" cap="none" normalizeH="0" baseline="0" dirty="0" smtClean="0">
              <a:ln>
                <a:noFill/>
              </a:ln>
              <a:solidFill>
                <a:schemeClr val="tx1"/>
              </a:solidFill>
              <a:effectLst/>
              <a:latin typeface="Arial" pitchFamily="34" charset="0"/>
              <a:cs typeface="Arial" pitchFamily="34" charset="0"/>
            </a:endParaRPr>
          </a:p>
          <a:p>
            <a:pPr marL="0" marR="0" lvl="0" indent="457200" algn="ctr" defTabSz="914400" rtl="0" eaLnBrk="0" fontAlgn="base" latinLnBrk="0" hangingPunct="0">
              <a:lnSpc>
                <a:spcPct val="100000"/>
              </a:lnSpc>
              <a:spcBef>
                <a:spcPct val="0"/>
              </a:spcBef>
              <a:spcAft>
                <a:spcPct val="0"/>
              </a:spcAft>
              <a:buClrTx/>
              <a:buSzTx/>
              <a:buFontTx/>
              <a:buNone/>
              <a:tabLst/>
            </a:pPr>
            <a:r>
              <a:rPr kumimoji="0" lang="en-US" sz="1100" b="1" i="0" u="none" strike="noStrike" cap="none" normalizeH="0" baseline="0" dirty="0" smtClean="0">
                <a:ln>
                  <a:noFill/>
                </a:ln>
                <a:solidFill>
                  <a:schemeClr val="tx1"/>
                </a:solidFill>
                <a:effectLst/>
                <a:latin typeface="Arial" pitchFamily="34" charset="0"/>
                <a:ea typeface="Calibri" pitchFamily="34" charset="0"/>
                <a:cs typeface="Arial" pitchFamily="34" charset="0"/>
              </a:rPr>
              <a:t> </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5" name="4 Marcador de texto"/>
          <p:cNvSpPr txBox="1">
            <a:spLocks/>
          </p:cNvSpPr>
          <p:nvPr/>
        </p:nvSpPr>
        <p:spPr>
          <a:xfrm>
            <a:off x="596778" y="3068960"/>
            <a:ext cx="8286808" cy="2714620"/>
          </a:xfrm>
          <a:prstGeom prst="rect">
            <a:avLst/>
          </a:prstGeom>
        </p:spPr>
        <p:txBody>
          <a:bodyPr vert="horz">
            <a:noAutofit/>
          </a:bodyPr>
          <a:lstStyle/>
          <a:p>
            <a:endParaRPr lang="en-US" sz="2800" b="1" dirty="0">
              <a:latin typeface="Calibri" panose="020F0502020204030204" pitchFamily="34" charset="0"/>
              <a:cs typeface="Calibri" panose="020F0502020204030204" pitchFamily="34" charset="0"/>
            </a:endParaRPr>
          </a:p>
          <a:p>
            <a:r>
              <a:rPr lang="en-US" sz="2400" dirty="0" smtClean="0">
                <a:latin typeface="Calibri" panose="020F0502020204030204" pitchFamily="34" charset="0"/>
                <a:cs typeface="Calibri" panose="020F0502020204030204" pitchFamily="34" charset="0"/>
              </a:rPr>
              <a:t>It is expected that a higher </a:t>
            </a:r>
            <a:r>
              <a:rPr lang="en-US" sz="2400" dirty="0">
                <a:latin typeface="Calibri" panose="020F0502020204030204" pitchFamily="34" charset="0"/>
                <a:cs typeface="Calibri" panose="020F0502020204030204" pitchFamily="34" charset="0"/>
              </a:rPr>
              <a:t>wage </a:t>
            </a:r>
            <a:r>
              <a:rPr lang="en-US" sz="2400" dirty="0" smtClean="0">
                <a:latin typeface="Calibri" panose="020F0502020204030204" pitchFamily="34" charset="0"/>
                <a:cs typeface="Calibri" panose="020F0502020204030204" pitchFamily="34" charset="0"/>
              </a:rPr>
              <a:t>convergence will </a:t>
            </a:r>
            <a:r>
              <a:rPr lang="en-US" sz="2400" dirty="0">
                <a:latin typeface="Calibri" panose="020F0502020204030204" pitchFamily="34" charset="0"/>
                <a:cs typeface="Calibri" panose="020F0502020204030204" pitchFamily="34" charset="0"/>
              </a:rPr>
              <a:t>result in lower interprovincial wage differentials </a:t>
            </a:r>
            <a:r>
              <a:rPr lang="en-US" sz="2400" dirty="0" smtClean="0">
                <a:latin typeface="Calibri" panose="020F0502020204030204" pitchFamily="34" charset="0"/>
                <a:cs typeface="Calibri" panose="020F0502020204030204" pitchFamily="34" charset="0"/>
              </a:rPr>
              <a:t>(less </a:t>
            </a:r>
            <a:r>
              <a:rPr lang="en-US" sz="2400" dirty="0">
                <a:latin typeface="Calibri" panose="020F0502020204030204" pitchFamily="34" charset="0"/>
                <a:cs typeface="Calibri" panose="020F0502020204030204" pitchFamily="34" charset="0"/>
              </a:rPr>
              <a:t>"wage flexibility</a:t>
            </a:r>
            <a:r>
              <a:rPr lang="en-US" sz="2400" dirty="0" smtClean="0">
                <a:latin typeface="Calibri" panose="020F0502020204030204" pitchFamily="34" charset="0"/>
                <a:cs typeface="Calibri" panose="020F0502020204030204" pitchFamily="34" charset="0"/>
              </a:rPr>
              <a:t>")</a:t>
            </a:r>
          </a:p>
          <a:p>
            <a:endParaRPr lang="en-US" sz="2400" dirty="0">
              <a:latin typeface="Calibri" panose="020F0502020204030204" pitchFamily="34" charset="0"/>
              <a:cs typeface="Calibri" panose="020F0502020204030204" pitchFamily="34" charset="0"/>
            </a:endParaRPr>
          </a:p>
          <a:p>
            <a:r>
              <a:rPr lang="en-US" sz="2400" dirty="0" smtClean="0">
                <a:latin typeface="Calibri" panose="020F0502020204030204" pitchFamily="34" charset="0"/>
                <a:cs typeface="Calibri" panose="020F0502020204030204" pitchFamily="34" charset="0"/>
              </a:rPr>
              <a:t>Wage flexibility would </a:t>
            </a:r>
            <a:r>
              <a:rPr lang="en-US" sz="2400" dirty="0">
                <a:latin typeface="Calibri" panose="020F0502020204030204" pitchFamily="34" charset="0"/>
                <a:cs typeface="Calibri" panose="020F0502020204030204" pitchFamily="34" charset="0"/>
              </a:rPr>
              <a:t>be higher </a:t>
            </a:r>
            <a:r>
              <a:rPr lang="en-US" sz="2400" dirty="0" smtClean="0">
                <a:latin typeface="Calibri" panose="020F0502020204030204" pitchFamily="34" charset="0"/>
                <a:cs typeface="Calibri" panose="020F0502020204030204" pitchFamily="34" charset="0"/>
              </a:rPr>
              <a:t>the  </a:t>
            </a:r>
            <a:r>
              <a:rPr lang="en-US" sz="2400" dirty="0">
                <a:latin typeface="Calibri" panose="020F0502020204030204" pitchFamily="34" charset="0"/>
                <a:cs typeface="Calibri" panose="020F0502020204030204" pitchFamily="34" charset="0"/>
              </a:rPr>
              <a:t>more </a:t>
            </a:r>
            <a:r>
              <a:rPr lang="en-US" sz="2400" dirty="0" smtClean="0">
                <a:latin typeface="Calibri" panose="020F0502020204030204" pitchFamily="34" charset="0"/>
                <a:cs typeface="Calibri" panose="020F0502020204030204" pitchFamily="34" charset="0"/>
              </a:rPr>
              <a:t>intense </a:t>
            </a:r>
            <a:r>
              <a:rPr lang="en-US" sz="2400" dirty="0">
                <a:latin typeface="Calibri" panose="020F0502020204030204" pitchFamily="34" charset="0"/>
                <a:cs typeface="Calibri" panose="020F0502020204030204" pitchFamily="34" charset="0"/>
              </a:rPr>
              <a:t>the response of the salary of each region to the changes </a:t>
            </a:r>
            <a:r>
              <a:rPr lang="en-US" sz="2400" dirty="0" smtClean="0">
                <a:latin typeface="Calibri" panose="020F0502020204030204" pitchFamily="34" charset="0"/>
                <a:cs typeface="Calibri" panose="020F0502020204030204" pitchFamily="34" charset="0"/>
              </a:rPr>
              <a:t>occurring in its </a:t>
            </a:r>
            <a:r>
              <a:rPr lang="en-US" sz="2400" dirty="0">
                <a:latin typeface="Calibri" panose="020F0502020204030204" pitchFamily="34" charset="0"/>
                <a:cs typeface="Calibri" panose="020F0502020204030204" pitchFamily="34" charset="0"/>
              </a:rPr>
              <a:t>own labor </a:t>
            </a:r>
            <a:r>
              <a:rPr lang="en-US" sz="2400" dirty="0" smtClean="0">
                <a:latin typeface="Calibri" panose="020F0502020204030204" pitchFamily="34" charset="0"/>
                <a:cs typeface="Calibri" panose="020F0502020204030204" pitchFamily="34" charset="0"/>
              </a:rPr>
              <a:t>market</a:t>
            </a:r>
            <a:endParaRPr kumimoji="0" lang="en-US" sz="2400" b="0" i="0" u="none" strike="noStrike" kern="120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p:txBody>
      </p:sp>
      <p:sp>
        <p:nvSpPr>
          <p:cNvPr id="6" name="4 Marcador de texto"/>
          <p:cNvSpPr txBox="1">
            <a:spLocks/>
          </p:cNvSpPr>
          <p:nvPr/>
        </p:nvSpPr>
        <p:spPr>
          <a:xfrm>
            <a:off x="606733" y="2260912"/>
            <a:ext cx="8286808" cy="1096080"/>
          </a:xfrm>
          <a:prstGeom prst="rect">
            <a:avLst/>
          </a:prstGeom>
          <a:solidFill>
            <a:srgbClr val="00B0F0"/>
          </a:solidFill>
        </p:spPr>
        <p:txBody>
          <a:bodyPr vert="horz">
            <a:noAutofit/>
          </a:bodyPr>
          <a:lstStyle/>
          <a:p>
            <a:pPr algn="ctr"/>
            <a:r>
              <a:rPr lang="en-US" sz="2400" b="1" dirty="0" smtClean="0">
                <a:latin typeface="Calibri" panose="020F0502020204030204" pitchFamily="34" charset="0"/>
                <a:cs typeface="Calibri" panose="020F0502020204030204" pitchFamily="34" charset="0"/>
              </a:rPr>
              <a:t>degree </a:t>
            </a:r>
            <a:r>
              <a:rPr lang="en-US" sz="2400" b="1" dirty="0">
                <a:latin typeface="Calibri" panose="020F0502020204030204" pitchFamily="34" charset="0"/>
                <a:cs typeface="Calibri" panose="020F0502020204030204" pitchFamily="34" charset="0"/>
              </a:rPr>
              <a:t>to which wages are flexible to the conditions of regional </a:t>
            </a:r>
            <a:r>
              <a:rPr lang="en-US" sz="2400" b="1" dirty="0" smtClean="0">
                <a:latin typeface="Calibri" panose="020F0502020204030204" pitchFamily="34" charset="0"/>
                <a:cs typeface="Calibri" panose="020F0502020204030204" pitchFamily="34" charset="0"/>
              </a:rPr>
              <a:t>markets</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buFontTx/>
              <a:buChar char="-"/>
            </a:pPr>
            <a:r>
              <a:rPr lang="en-US" sz="2800" dirty="0" smtClean="0">
                <a:latin typeface="Calibri" panose="020F0502020204030204" pitchFamily="34" charset="0"/>
                <a:cs typeface="Calibri" panose="020F0502020204030204" pitchFamily="34" charset="0"/>
              </a:rPr>
              <a:t>Test </a:t>
            </a:r>
            <a:r>
              <a:rPr lang="en-US" sz="2800" b="1" dirty="0" smtClean="0">
                <a:latin typeface="Calibri" panose="020F0502020204030204" pitchFamily="34" charset="0"/>
                <a:cs typeface="Calibri" panose="020F0502020204030204" pitchFamily="34" charset="0"/>
              </a:rPr>
              <a:t>convergence in wages</a:t>
            </a:r>
            <a:r>
              <a:rPr lang="en-US" sz="2800" dirty="0" smtClean="0">
                <a:latin typeface="Calibri" panose="020F0502020204030204" pitchFamily="34" charset="0"/>
                <a:cs typeface="Calibri" panose="020F0502020204030204" pitchFamily="34" charset="0"/>
              </a:rPr>
              <a:t>. </a:t>
            </a:r>
          </a:p>
          <a:p>
            <a:pPr algn="just">
              <a:buFontTx/>
              <a:buChar char="-"/>
            </a:pPr>
            <a:endParaRPr lang="en-US" sz="2800" dirty="0" smtClean="0">
              <a:latin typeface="Calibri" panose="020F0502020204030204" pitchFamily="34" charset="0"/>
              <a:cs typeface="Calibri" panose="020F0502020204030204" pitchFamily="34" charset="0"/>
            </a:endParaRPr>
          </a:p>
          <a:p>
            <a:pPr algn="just">
              <a:buFontTx/>
              <a:buChar char="-"/>
            </a:pPr>
            <a:r>
              <a:rPr lang="en-US" sz="2800" dirty="0" smtClean="0">
                <a:latin typeface="Calibri" panose="020F0502020204030204" pitchFamily="34" charset="0"/>
                <a:cs typeface="Calibri" panose="020F0502020204030204" pitchFamily="34" charset="0"/>
              </a:rPr>
              <a:t>Test if </a:t>
            </a:r>
            <a:r>
              <a:rPr lang="en-US" sz="2800" b="1" dirty="0" smtClean="0">
                <a:latin typeface="Calibri" panose="020F0502020204030204" pitchFamily="34" charset="0"/>
                <a:cs typeface="Calibri" panose="020F0502020204030204" pitchFamily="34" charset="0"/>
              </a:rPr>
              <a:t>wages are “flexible</a:t>
            </a:r>
            <a:r>
              <a:rPr lang="en-US" sz="2800" dirty="0" smtClean="0">
                <a:latin typeface="Calibri" panose="020F0502020204030204" pitchFamily="34" charset="0"/>
                <a:cs typeface="Calibri" panose="020F0502020204030204" pitchFamily="34" charset="0"/>
              </a:rPr>
              <a:t>”. Convergence would only be possible if the regional wages do not respond to provincial determinants but to national conditions. In this case, wages would not be flexible. </a:t>
            </a:r>
            <a:endParaRPr lang="en-US" sz="2800" dirty="0">
              <a:latin typeface="Calibri" panose="020F0502020204030204" pitchFamily="34" charset="0"/>
              <a:cs typeface="Calibri" panose="020F0502020204030204" pitchFamily="34" charset="0"/>
            </a:endParaRPr>
          </a:p>
        </p:txBody>
      </p:sp>
      <p:sp>
        <p:nvSpPr>
          <p:cNvPr id="3" name="2 Título"/>
          <p:cNvSpPr>
            <a:spLocks noGrp="1"/>
          </p:cNvSpPr>
          <p:nvPr>
            <p:ph type="title"/>
          </p:nvPr>
        </p:nvSpPr>
        <p:spPr/>
        <p:txBody>
          <a:bodyPr/>
          <a:lstStyle/>
          <a:p>
            <a:r>
              <a:rPr lang="es-ES_tradnl" dirty="0" err="1" smtClean="0"/>
              <a:t>Objective</a:t>
            </a:r>
            <a:r>
              <a:rPr lang="es-ES_tradnl" dirty="0" smtClean="0"/>
              <a:t> of </a:t>
            </a:r>
            <a:r>
              <a:rPr lang="es-ES_tradnl" dirty="0" err="1" smtClean="0"/>
              <a:t>the</a:t>
            </a:r>
            <a:r>
              <a:rPr lang="es-ES_tradnl" dirty="0" smtClean="0"/>
              <a:t> </a:t>
            </a:r>
            <a:r>
              <a:rPr lang="es-ES_tradnl" dirty="0" err="1" smtClean="0"/>
              <a:t>paper</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Marcador de contenido 2"/>
          <p:cNvSpPr>
            <a:spLocks noGrp="1"/>
          </p:cNvSpPr>
          <p:nvPr>
            <p:ph idx="1"/>
          </p:nvPr>
        </p:nvSpPr>
        <p:spPr>
          <a:xfrm>
            <a:off x="383382" y="1169988"/>
            <a:ext cx="8299847" cy="5392737"/>
          </a:xfrm>
        </p:spPr>
        <p:txBody>
          <a:bodyPr>
            <a:normAutofit/>
          </a:bodyPr>
          <a:lstStyle/>
          <a:p>
            <a:r>
              <a:rPr lang="en-US" sz="2800" dirty="0" smtClean="0">
                <a:latin typeface="Calibri" panose="020F0502020204030204" pitchFamily="34" charset="0"/>
                <a:cs typeface="Calibri" panose="020F0502020204030204" pitchFamily="34" charset="0"/>
              </a:rPr>
              <a:t>The convergence hypothesis has been studied in Argentina using (GGP) </a:t>
            </a:r>
          </a:p>
          <a:p>
            <a:endParaRPr lang="en-US" sz="2800" dirty="0" smtClean="0">
              <a:latin typeface="Calibri" panose="020F0502020204030204" pitchFamily="34" charset="0"/>
              <a:cs typeface="Calibri" panose="020F0502020204030204" pitchFamily="34" charset="0"/>
            </a:endParaRPr>
          </a:p>
          <a:p>
            <a:pPr algn="just"/>
            <a:r>
              <a:rPr lang="en-US" sz="2800" dirty="0" smtClean="0">
                <a:latin typeface="Calibri" panose="020F0502020204030204" pitchFamily="34" charset="0"/>
                <a:cs typeface="Calibri" panose="020F0502020204030204" pitchFamily="34" charset="0"/>
              </a:rPr>
              <a:t>We use wages to analyze the alleged convergence process. </a:t>
            </a:r>
          </a:p>
          <a:p>
            <a:endParaRPr lang="en-US" sz="2800" dirty="0" smtClean="0">
              <a:latin typeface="Calibri" panose="020F0502020204030204" pitchFamily="34" charset="0"/>
              <a:cs typeface="Calibri" panose="020F0502020204030204" pitchFamily="34" charset="0"/>
            </a:endParaRPr>
          </a:p>
          <a:p>
            <a:r>
              <a:rPr lang="en-US" sz="2800" dirty="0" smtClean="0">
                <a:latin typeface="Calibri" panose="020F0502020204030204" pitchFamily="34" charset="0"/>
                <a:cs typeface="Calibri" panose="020F0502020204030204" pitchFamily="34" charset="0"/>
              </a:rPr>
              <a:t>Beta convergence implies that a poor country tends to grow faster than a rich one.  The poor country tends then to catch-up the rich one. </a:t>
            </a:r>
          </a:p>
        </p:txBody>
      </p:sp>
      <p:sp>
        <p:nvSpPr>
          <p:cNvPr id="10243" name="Título 1"/>
          <p:cNvSpPr>
            <a:spLocks noGrp="1"/>
          </p:cNvSpPr>
          <p:nvPr>
            <p:ph type="title"/>
          </p:nvPr>
        </p:nvSpPr>
        <p:spPr>
          <a:xfrm>
            <a:off x="383382" y="230188"/>
            <a:ext cx="8299847" cy="696912"/>
          </a:xfrm>
        </p:spPr>
        <p:txBody>
          <a:bodyPr>
            <a:normAutofit/>
          </a:bodyPr>
          <a:lstStyle/>
          <a:p>
            <a:pPr eaLnBrk="1" hangingPunct="1"/>
            <a:r>
              <a:rPr lang="es-AR" altLang="es-AR" sz="3600" b="1" dirty="0" smtClean="0"/>
              <a:t>Beta </a:t>
            </a:r>
            <a:r>
              <a:rPr lang="es-AR" altLang="es-AR" sz="3600" b="1" dirty="0" err="1" smtClean="0"/>
              <a:t>convergence</a:t>
            </a:r>
            <a:endParaRPr lang="es-AR" altLang="es-AR" sz="3600" dirty="0" smtClean="0"/>
          </a:p>
        </p:txBody>
      </p:sp>
      <p:sp>
        <p:nvSpPr>
          <p:cNvPr id="4" name="Rectángulo 3"/>
          <p:cNvSpPr/>
          <p:nvPr/>
        </p:nvSpPr>
        <p:spPr>
          <a:xfrm>
            <a:off x="0" y="0"/>
            <a:ext cx="215504" cy="6858000"/>
          </a:xfrm>
          <a:prstGeom prst="rect">
            <a:avLst/>
          </a:prstGeom>
          <a:solidFill>
            <a:schemeClr val="accent1">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Marcador de contenido 2"/>
          <p:cNvSpPr>
            <a:spLocks noGrp="1"/>
          </p:cNvSpPr>
          <p:nvPr>
            <p:ph idx="1"/>
          </p:nvPr>
        </p:nvSpPr>
        <p:spPr>
          <a:xfrm>
            <a:off x="785786" y="714356"/>
            <a:ext cx="8072494" cy="5321299"/>
          </a:xfrm>
        </p:spPr>
        <p:txBody>
          <a:bodyPr>
            <a:normAutofit/>
          </a:bodyPr>
          <a:lstStyle/>
          <a:p>
            <a:pPr>
              <a:buNone/>
            </a:pPr>
            <a:endParaRPr lang="en-US" sz="1800" dirty="0" smtClean="0">
              <a:latin typeface="Calibri" pitchFamily="34" charset="0"/>
              <a:cs typeface="Calibri" pitchFamily="34" charset="0"/>
            </a:endParaRPr>
          </a:p>
          <a:p>
            <a:pPr>
              <a:buNone/>
            </a:pPr>
            <a:r>
              <a:rPr lang="en-US" sz="1700" dirty="0" smtClean="0">
                <a:latin typeface="Calibri" pitchFamily="34" charset="0"/>
                <a:cs typeface="Calibri" pitchFamily="34" charset="0"/>
              </a:rPr>
              <a:t>Following </a:t>
            </a:r>
            <a:r>
              <a:rPr lang="en-US" sz="1700" dirty="0" err="1" smtClean="0">
                <a:latin typeface="Calibri" pitchFamily="34" charset="0"/>
                <a:cs typeface="Calibri" pitchFamily="34" charset="0"/>
              </a:rPr>
              <a:t>Barro</a:t>
            </a:r>
            <a:r>
              <a:rPr lang="en-US" sz="1700" dirty="0" smtClean="0">
                <a:latin typeface="Calibri" pitchFamily="34" charset="0"/>
                <a:cs typeface="Calibri" pitchFamily="34" charset="0"/>
              </a:rPr>
              <a:t> and </a:t>
            </a:r>
            <a:r>
              <a:rPr lang="en-US" sz="1700" dirty="0" err="1" smtClean="0">
                <a:latin typeface="Calibri" pitchFamily="34" charset="0"/>
                <a:cs typeface="Calibri" pitchFamily="34" charset="0"/>
              </a:rPr>
              <a:t>Sala</a:t>
            </a:r>
            <a:r>
              <a:rPr lang="en-US" sz="1700" dirty="0" smtClean="0">
                <a:latin typeface="Calibri" pitchFamily="34" charset="0"/>
                <a:cs typeface="Calibri" pitchFamily="34" charset="0"/>
              </a:rPr>
              <a:t>-</a:t>
            </a:r>
            <a:r>
              <a:rPr lang="en-US" sz="1700" dirty="0" err="1" smtClean="0">
                <a:latin typeface="Calibri" pitchFamily="34" charset="0"/>
                <a:cs typeface="Calibri" pitchFamily="34" charset="0"/>
              </a:rPr>
              <a:t>i</a:t>
            </a:r>
            <a:r>
              <a:rPr lang="en-US" sz="1700" dirty="0" smtClean="0">
                <a:latin typeface="Calibri" pitchFamily="34" charset="0"/>
                <a:cs typeface="Calibri" pitchFamily="34" charset="0"/>
              </a:rPr>
              <a:t>-Martin, the average rate of wage growth for the economy </a:t>
            </a:r>
            <a:r>
              <a:rPr lang="en-US" sz="1700" i="1" dirty="0" err="1" smtClean="0">
                <a:latin typeface="Calibri" pitchFamily="34" charset="0"/>
                <a:cs typeface="Calibri" pitchFamily="34" charset="0"/>
              </a:rPr>
              <a:t>i</a:t>
            </a:r>
            <a:r>
              <a:rPr lang="en-US" sz="1700" i="1" dirty="0" smtClean="0">
                <a:latin typeface="Calibri" pitchFamily="34" charset="0"/>
                <a:cs typeface="Calibri" pitchFamily="34" charset="0"/>
              </a:rPr>
              <a:t> </a:t>
            </a:r>
            <a:r>
              <a:rPr lang="en-US" sz="1700" dirty="0" smtClean="0">
                <a:latin typeface="Calibri" pitchFamily="34" charset="0"/>
                <a:cs typeface="Calibri" pitchFamily="34" charset="0"/>
              </a:rPr>
              <a:t>can be estimated by: </a:t>
            </a:r>
          </a:p>
          <a:p>
            <a:pPr>
              <a:buNone/>
            </a:pPr>
            <a:endParaRPr lang="en-US" sz="2000" dirty="0" smtClean="0"/>
          </a:p>
        </p:txBody>
      </p:sp>
      <p:sp>
        <p:nvSpPr>
          <p:cNvPr id="10243" name="Título 1"/>
          <p:cNvSpPr>
            <a:spLocks noGrp="1"/>
          </p:cNvSpPr>
          <p:nvPr>
            <p:ph type="title"/>
          </p:nvPr>
        </p:nvSpPr>
        <p:spPr>
          <a:xfrm>
            <a:off x="383382" y="230188"/>
            <a:ext cx="8299847" cy="696912"/>
          </a:xfrm>
        </p:spPr>
        <p:txBody>
          <a:bodyPr>
            <a:normAutofit/>
          </a:bodyPr>
          <a:lstStyle/>
          <a:p>
            <a:pPr eaLnBrk="1" hangingPunct="1"/>
            <a:r>
              <a:rPr lang="es-AR" altLang="es-AR" sz="3600" b="1" dirty="0" smtClean="0"/>
              <a:t>Beta </a:t>
            </a:r>
            <a:r>
              <a:rPr lang="es-AR" altLang="es-AR" sz="3600" b="1" dirty="0" err="1" smtClean="0"/>
              <a:t>convergence</a:t>
            </a:r>
            <a:endParaRPr lang="es-AR" altLang="es-AR" sz="3600" dirty="0" smtClean="0"/>
          </a:p>
        </p:txBody>
      </p:sp>
      <p:sp>
        <p:nvSpPr>
          <p:cNvPr id="4" name="Rectángulo 3"/>
          <p:cNvSpPr/>
          <p:nvPr/>
        </p:nvSpPr>
        <p:spPr>
          <a:xfrm>
            <a:off x="0" y="0"/>
            <a:ext cx="215504" cy="6858000"/>
          </a:xfrm>
          <a:prstGeom prst="rect">
            <a:avLst/>
          </a:prstGeom>
          <a:solidFill>
            <a:schemeClr val="accent1">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AR"/>
          </a:p>
        </p:txBody>
      </p:sp>
      <p:sp>
        <p:nvSpPr>
          <p:cNvPr id="5" name="Marcador de contenido 2"/>
          <p:cNvSpPr txBox="1">
            <a:spLocks/>
          </p:cNvSpPr>
          <p:nvPr/>
        </p:nvSpPr>
        <p:spPr>
          <a:xfrm>
            <a:off x="642910" y="1785927"/>
            <a:ext cx="8501089" cy="3643337"/>
          </a:xfrm>
          <a:prstGeom prst="rect">
            <a:avLst/>
          </a:prstGeom>
        </p:spPr>
        <p:txBody>
          <a:bodyPr vert="horz">
            <a:normAutofit fontScale="92500" lnSpcReduction="10000"/>
          </a:bodyPr>
          <a:lstStyle/>
          <a:p>
            <a:pPr marL="365760" marR="0" lvl="0" indent="-256032" algn="l" defTabSz="914400" rtl="0" eaLnBrk="1" fontAlgn="auto" latinLnBrk="0" hangingPunct="1">
              <a:lnSpc>
                <a:spcPct val="100000"/>
              </a:lnSpc>
              <a:spcBef>
                <a:spcPts val="400"/>
              </a:spcBef>
              <a:spcAft>
                <a:spcPts val="0"/>
              </a:spcAft>
              <a:buClr>
                <a:schemeClr val="accent1"/>
              </a:buClr>
              <a:buSzPct val="68000"/>
              <a:tabLst/>
              <a:defRPr/>
            </a:pPr>
            <a:endParaRPr kumimoji="0" lang="en-US" b="0" i="0" u="none" strike="noStrike" kern="1200" cap="none" spc="0" normalizeH="0" baseline="0" noProof="0" dirty="0" smtClean="0">
              <a:ln>
                <a:noFill/>
              </a:ln>
              <a:solidFill>
                <a:schemeClr val="tx1"/>
              </a:solidFill>
              <a:effectLst/>
              <a:uLnTx/>
              <a:uFillTx/>
              <a:latin typeface="+mn-lt"/>
              <a:ea typeface="+mn-ea"/>
              <a:cs typeface="+mn-cs"/>
            </a:endParaRPr>
          </a:p>
          <a:p>
            <a:pPr marL="365760" indent="-256032">
              <a:spcBef>
                <a:spcPts val="400"/>
              </a:spcBef>
              <a:buClr>
                <a:schemeClr val="accent1"/>
              </a:buClr>
              <a:buSzPct val="68000"/>
            </a:pP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   </a:t>
            </a:r>
          </a:p>
          <a:p>
            <a:pPr marL="365760" indent="-256032">
              <a:spcBef>
                <a:spcPts val="400"/>
              </a:spcBef>
              <a:buClr>
                <a:schemeClr val="accent1"/>
              </a:buClr>
              <a:buSzPct val="68000"/>
            </a:pPr>
            <a:endParaRPr lang="en-US" dirty="0">
              <a:latin typeface="Calibri" pitchFamily="34" charset="0"/>
              <a:cs typeface="Calibri" pitchFamily="34" charset="0"/>
            </a:endParaRPr>
          </a:p>
          <a:p>
            <a:pPr marL="365760" indent="-256032">
              <a:spcBef>
                <a:spcPts val="400"/>
              </a:spcBef>
              <a:buClr>
                <a:schemeClr val="accent1"/>
              </a:buClr>
              <a:buSzPct val="68000"/>
            </a:pPr>
            <a:endPar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endParaRPr>
          </a:p>
          <a:p>
            <a:pPr marL="365760" indent="-256032">
              <a:spcBef>
                <a:spcPts val="400"/>
              </a:spcBef>
              <a:buClr>
                <a:schemeClr val="accent1"/>
              </a:buClr>
              <a:buSzPct val="68000"/>
            </a:pP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where </a:t>
            </a:r>
            <a:r>
              <a:rPr lang="en-US" dirty="0" err="1" smtClean="0">
                <a:latin typeface="Calibri" pitchFamily="34" charset="0"/>
                <a:ea typeface="Calibri"/>
                <a:cs typeface="Calibri" pitchFamily="34" charset="0"/>
              </a:rPr>
              <a:t>w</a:t>
            </a:r>
            <a:r>
              <a:rPr lang="en-US" normalizeH="1" baseline="-25000" dirty="0" err="1" smtClean="0">
                <a:latin typeface="Calibri" pitchFamily="34" charset="0"/>
                <a:ea typeface="Calibri"/>
                <a:cs typeface="Calibri" pitchFamily="34" charset="0"/>
              </a:rPr>
              <a:t>i</a:t>
            </a:r>
            <a:r>
              <a:rPr lang="en-US" normalizeH="1" baseline="-25000" dirty="0" smtClean="0">
                <a:latin typeface="Calibri" pitchFamily="34" charset="0"/>
                <a:ea typeface="Calibri"/>
                <a:cs typeface="Calibri" pitchFamily="34" charset="0"/>
              </a:rPr>
              <a:t> </a:t>
            </a: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is steady state real wage,</a:t>
            </a:r>
            <a:r>
              <a:rPr lang="en-US" dirty="0" smtClean="0">
                <a:latin typeface="Calibri" pitchFamily="34" charset="0"/>
                <a:ea typeface="Calibri"/>
                <a:cs typeface="Calibri" pitchFamily="34" charset="0"/>
              </a:rPr>
              <a:t> w</a:t>
            </a:r>
            <a:r>
              <a:rPr lang="en-US" normalizeH="1" baseline="30000" dirty="0" smtClean="0">
                <a:latin typeface="Calibri" pitchFamily="34" charset="0"/>
                <a:ea typeface="Calibri"/>
                <a:cs typeface="Calibri" pitchFamily="34" charset="0"/>
              </a:rPr>
              <a:t>i</a:t>
            </a:r>
            <a:r>
              <a:rPr lang="en-US" normalizeH="1" baseline="-25000" dirty="0" smtClean="0">
                <a:latin typeface="Calibri" pitchFamily="34" charset="0"/>
                <a:ea typeface="Calibri"/>
                <a:cs typeface="Calibri" pitchFamily="34" charset="0"/>
              </a:rPr>
              <a:t>t</a:t>
            </a: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  is real wage for province </a:t>
            </a:r>
            <a:r>
              <a:rPr kumimoji="0" lang="en-US" b="0" i="1" u="none" strike="noStrike" kern="1200" cap="none" spc="0" normalizeH="0" baseline="0" noProof="0" dirty="0" err="1" smtClean="0">
                <a:ln>
                  <a:noFill/>
                </a:ln>
                <a:solidFill>
                  <a:schemeClr val="tx1"/>
                </a:solidFill>
                <a:effectLst/>
                <a:uLnTx/>
                <a:uFillTx/>
                <a:latin typeface="Calibri" pitchFamily="34" charset="0"/>
                <a:cs typeface="Calibri" pitchFamily="34" charset="0"/>
              </a:rPr>
              <a:t>i</a:t>
            </a: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 in year </a:t>
            </a:r>
            <a:r>
              <a:rPr kumimoji="0" lang="en-US" b="0" i="1" u="none" strike="noStrike" kern="1200" cap="none" spc="0" normalizeH="0" baseline="0" noProof="0" dirty="0" smtClean="0">
                <a:ln>
                  <a:noFill/>
                </a:ln>
                <a:solidFill>
                  <a:schemeClr val="tx1"/>
                </a:solidFill>
                <a:effectLst/>
                <a:uLnTx/>
                <a:uFillTx/>
                <a:latin typeface="Calibri" pitchFamily="34" charset="0"/>
                <a:cs typeface="Calibri" pitchFamily="34" charset="0"/>
              </a:rPr>
              <a:t>t</a:t>
            </a: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 </a:t>
            </a:r>
            <a:r>
              <a:rPr kumimoji="0" lang="en-US" b="0" i="1" u="none" strike="noStrike" kern="1200" cap="none" spc="0" normalizeH="0" baseline="0" noProof="0" dirty="0" smtClean="0">
                <a:ln>
                  <a:noFill/>
                </a:ln>
                <a:solidFill>
                  <a:schemeClr val="tx1"/>
                </a:solidFill>
                <a:effectLst/>
                <a:uLnTx/>
                <a:uFillTx/>
                <a:latin typeface="Calibri" pitchFamily="34" charset="0"/>
                <a:cs typeface="Calibri" pitchFamily="34" charset="0"/>
              </a:rPr>
              <a:t>T</a:t>
            </a: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 is the number of years considered, and </a:t>
            </a:r>
            <a:r>
              <a:rPr lang="en-US" dirty="0" err="1" smtClean="0">
                <a:latin typeface="Calibri" pitchFamily="34" charset="0"/>
                <a:ea typeface="Calibri"/>
                <a:cs typeface="Calibri" pitchFamily="34" charset="0"/>
              </a:rPr>
              <a:t>u</a:t>
            </a:r>
            <a:r>
              <a:rPr lang="en-US" normalizeH="1" baseline="30000" dirty="0" err="1" smtClean="0">
                <a:latin typeface="Calibri" pitchFamily="34" charset="0"/>
                <a:ea typeface="Calibri"/>
                <a:cs typeface="Calibri" pitchFamily="34" charset="0"/>
              </a:rPr>
              <a:t>i</a:t>
            </a:r>
            <a:r>
              <a:rPr lang="en-US" normalizeH="1" baseline="-25000" dirty="0" err="1" smtClean="0">
                <a:latin typeface="Calibri" pitchFamily="34" charset="0"/>
                <a:ea typeface="Calibri"/>
                <a:cs typeface="Calibri" pitchFamily="34" charset="0"/>
              </a:rPr>
              <a:t>t</a:t>
            </a: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 is error term. </a:t>
            </a:r>
          </a:p>
          <a:p>
            <a:pPr marL="365760" marR="0" lvl="0" indent="-256032" algn="l" defTabSz="914400" rtl="0" eaLnBrk="1" fontAlgn="auto" latinLnBrk="0" hangingPunct="1">
              <a:lnSpc>
                <a:spcPct val="100000"/>
              </a:lnSpc>
              <a:spcBef>
                <a:spcPts val="400"/>
              </a:spcBef>
              <a:spcAft>
                <a:spcPts val="0"/>
              </a:spcAft>
              <a:buClr>
                <a:schemeClr val="accent1"/>
              </a:buClr>
              <a:buSzPct val="68000"/>
              <a:tabLst/>
              <a:defRPr/>
            </a:pPr>
            <a:endParaRPr kumimoji="0" lang="es-ES_tradnl" b="0" i="0" u="none" strike="noStrike" kern="1200" cap="none" spc="0" normalizeH="0" baseline="0" noProof="0" dirty="0" smtClean="0">
              <a:ln>
                <a:noFill/>
              </a:ln>
              <a:solidFill>
                <a:schemeClr val="tx1"/>
              </a:solidFill>
              <a:effectLst/>
              <a:uLnTx/>
              <a:uFillTx/>
              <a:latin typeface="Calibri" pitchFamily="34" charset="0"/>
              <a:cs typeface="Calibri" pitchFamily="34" charset="0"/>
            </a:endParaRPr>
          </a:p>
          <a:p>
            <a:pPr marL="365760" marR="0" lvl="0" indent="-256032" algn="l" defTabSz="914400" rtl="0" eaLnBrk="1" fontAlgn="auto" latinLnBrk="0" hangingPunct="1">
              <a:lnSpc>
                <a:spcPct val="100000"/>
              </a:lnSpc>
              <a:spcBef>
                <a:spcPts val="400"/>
              </a:spcBef>
              <a:spcAft>
                <a:spcPts val="0"/>
              </a:spcAft>
              <a:buClr>
                <a:schemeClr val="accent1"/>
              </a:buClr>
              <a:buSzPct val="68000"/>
              <a:tabLst/>
              <a:defRPr/>
            </a:pPr>
            <a:r>
              <a:rPr kumimoji="0" lang="es-ES_tradnl" b="0" i="0" u="none" strike="noStrike" kern="1200" cap="none" spc="0" normalizeH="0" baseline="0" noProof="0" dirty="0" err="1" smtClean="0">
                <a:ln>
                  <a:noFill/>
                </a:ln>
                <a:solidFill>
                  <a:schemeClr val="tx1"/>
                </a:solidFill>
                <a:effectLst/>
                <a:uLnTx/>
                <a:uFillTx/>
                <a:latin typeface="Calibri" pitchFamily="34" charset="0"/>
                <a:cs typeface="Calibri" pitchFamily="34" charset="0"/>
              </a:rPr>
              <a:t>The</a:t>
            </a:r>
            <a:r>
              <a:rPr kumimoji="0" lang="es-ES_tradnl" b="0" i="0" u="none" strike="noStrike" kern="1200" cap="none" spc="0" normalizeH="0" baseline="0" noProof="0" dirty="0" smtClean="0">
                <a:ln>
                  <a:noFill/>
                </a:ln>
                <a:solidFill>
                  <a:schemeClr val="tx1"/>
                </a:solidFill>
                <a:effectLst/>
                <a:uLnTx/>
                <a:uFillTx/>
                <a:latin typeface="Calibri" pitchFamily="34" charset="0"/>
                <a:cs typeface="Calibri" pitchFamily="34" charset="0"/>
              </a:rPr>
              <a:t> </a:t>
            </a:r>
            <a:r>
              <a:rPr kumimoji="0" lang="es-ES_tradnl" b="0" i="0" u="none" strike="noStrike" kern="1200" cap="none" spc="0" normalizeH="0" baseline="0" noProof="0" dirty="0" err="1" smtClean="0">
                <a:ln>
                  <a:noFill/>
                </a:ln>
                <a:solidFill>
                  <a:schemeClr val="tx1"/>
                </a:solidFill>
                <a:effectLst/>
                <a:uLnTx/>
                <a:uFillTx/>
                <a:latin typeface="Calibri" pitchFamily="34" charset="0"/>
                <a:cs typeface="Calibri" pitchFamily="34" charset="0"/>
              </a:rPr>
              <a:t>equation</a:t>
            </a:r>
            <a:r>
              <a:rPr kumimoji="0" lang="es-ES_tradnl" b="0" i="0" u="none" strike="noStrike" kern="1200" cap="none" spc="0" normalizeH="0" baseline="0" noProof="0" dirty="0" smtClean="0">
                <a:ln>
                  <a:noFill/>
                </a:ln>
                <a:solidFill>
                  <a:schemeClr val="tx1"/>
                </a:solidFill>
                <a:effectLst/>
                <a:uLnTx/>
                <a:uFillTx/>
                <a:latin typeface="Calibri" pitchFamily="34" charset="0"/>
                <a:cs typeface="Calibri" pitchFamily="34" charset="0"/>
              </a:rPr>
              <a:t> </a:t>
            </a:r>
            <a:r>
              <a:rPr kumimoji="0" lang="es-ES_tradnl" b="0" i="0" u="none" strike="noStrike" kern="1200" cap="none" spc="0" normalizeH="0" baseline="0" noProof="0" dirty="0" err="1" smtClean="0">
                <a:ln>
                  <a:noFill/>
                </a:ln>
                <a:solidFill>
                  <a:schemeClr val="tx1"/>
                </a:solidFill>
                <a:effectLst/>
                <a:uLnTx/>
                <a:uFillTx/>
                <a:latin typeface="Calibri" pitchFamily="34" charset="0"/>
                <a:cs typeface="Calibri" pitchFamily="34" charset="0"/>
              </a:rPr>
              <a:t>to</a:t>
            </a:r>
            <a:r>
              <a:rPr kumimoji="0" lang="es-ES_tradnl" b="0" i="0" u="none" strike="noStrike" kern="1200" cap="none" spc="0" normalizeH="0" baseline="0" noProof="0" dirty="0" smtClean="0">
                <a:ln>
                  <a:noFill/>
                </a:ln>
                <a:solidFill>
                  <a:schemeClr val="tx1"/>
                </a:solidFill>
                <a:effectLst/>
                <a:uLnTx/>
                <a:uFillTx/>
                <a:latin typeface="Calibri" pitchFamily="34" charset="0"/>
                <a:cs typeface="Calibri" pitchFamily="34" charset="0"/>
              </a:rPr>
              <a:t> </a:t>
            </a:r>
            <a:r>
              <a:rPr kumimoji="0" lang="es-ES_tradnl" b="0" i="0" u="none" strike="noStrike" kern="1200" cap="none" spc="0" normalizeH="0" baseline="0" noProof="0" dirty="0" err="1" smtClean="0">
                <a:ln>
                  <a:noFill/>
                </a:ln>
                <a:solidFill>
                  <a:schemeClr val="tx1"/>
                </a:solidFill>
                <a:effectLst/>
                <a:uLnTx/>
                <a:uFillTx/>
                <a:latin typeface="Calibri" pitchFamily="34" charset="0"/>
                <a:cs typeface="Calibri" pitchFamily="34" charset="0"/>
              </a:rPr>
              <a:t>estimate</a:t>
            </a:r>
            <a:r>
              <a:rPr kumimoji="0" lang="es-ES_tradnl" b="0" i="0" u="none" strike="noStrike" kern="1200" cap="none" spc="0" normalizeH="0" baseline="0" noProof="0" dirty="0" smtClean="0">
                <a:ln>
                  <a:noFill/>
                </a:ln>
                <a:solidFill>
                  <a:schemeClr val="tx1"/>
                </a:solidFill>
                <a:effectLst/>
                <a:uLnTx/>
                <a:uFillTx/>
                <a:latin typeface="Calibri" pitchFamily="34" charset="0"/>
                <a:cs typeface="Calibri" pitchFamily="34" charset="0"/>
              </a:rPr>
              <a:t> </a:t>
            </a:r>
            <a:r>
              <a:rPr kumimoji="0" lang="es-ES_tradnl" b="0" i="0" u="none" strike="noStrike" kern="1200" cap="none" spc="0" normalizeH="0" baseline="0" noProof="0" dirty="0" err="1" smtClean="0">
                <a:ln>
                  <a:noFill/>
                </a:ln>
                <a:solidFill>
                  <a:schemeClr val="tx1"/>
                </a:solidFill>
                <a:effectLst/>
                <a:uLnTx/>
                <a:uFillTx/>
                <a:latin typeface="Calibri" pitchFamily="34" charset="0"/>
                <a:cs typeface="Calibri" pitchFamily="34" charset="0"/>
              </a:rPr>
              <a:t>is</a:t>
            </a:r>
            <a:r>
              <a:rPr kumimoji="0" lang="es-ES_tradnl" b="0" i="0" u="none" strike="noStrike" kern="1200" cap="none" spc="0" normalizeH="0" baseline="0" noProof="0" dirty="0" smtClean="0">
                <a:ln>
                  <a:noFill/>
                </a:ln>
                <a:solidFill>
                  <a:schemeClr val="tx1"/>
                </a:solidFill>
                <a:effectLst/>
                <a:uLnTx/>
                <a:uFillTx/>
                <a:latin typeface="Calibri" pitchFamily="34" charset="0"/>
                <a:cs typeface="Calibri" pitchFamily="34" charset="0"/>
              </a:rPr>
              <a:t>: </a:t>
            </a:r>
          </a:p>
          <a:p>
            <a:pPr marL="365760" marR="0" lvl="0" indent="-256032" algn="l" defTabSz="914400" rtl="0" eaLnBrk="1" fontAlgn="auto" latinLnBrk="0" hangingPunct="1">
              <a:lnSpc>
                <a:spcPct val="100000"/>
              </a:lnSpc>
              <a:spcBef>
                <a:spcPts val="400"/>
              </a:spcBef>
              <a:spcAft>
                <a:spcPts val="0"/>
              </a:spcAft>
              <a:buClr>
                <a:schemeClr val="accent1"/>
              </a:buClr>
              <a:buSzPct val="68000"/>
              <a:tabLst/>
              <a:defRPr/>
            </a:pPr>
            <a:endParaRPr kumimoji="0" lang="es-ES_tradnl" b="0" i="0" u="none" strike="noStrike" kern="1200" cap="none" spc="0" normalizeH="0" baseline="0" noProof="0" dirty="0" smtClean="0">
              <a:ln>
                <a:noFill/>
              </a:ln>
              <a:solidFill>
                <a:schemeClr val="tx1"/>
              </a:solidFill>
              <a:effectLst/>
              <a:uLnTx/>
              <a:uFillTx/>
              <a:latin typeface="Calibri" pitchFamily="34" charset="0"/>
              <a:cs typeface="Calibri" pitchFamily="34" charset="0"/>
            </a:endParaRPr>
          </a:p>
          <a:p>
            <a:pPr marL="365760" lvl="0" indent="-256032">
              <a:spcBef>
                <a:spcPts val="400"/>
              </a:spcBef>
              <a:buClr>
                <a:schemeClr val="accent1"/>
              </a:buClr>
              <a:buSzPct val="68000"/>
            </a:pPr>
            <a:endPar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endParaRPr>
          </a:p>
          <a:p>
            <a:pPr marL="365760" marR="0" lvl="0" indent="-256032" algn="l" defTabSz="914400" rtl="0" eaLnBrk="1" fontAlgn="auto" latinLnBrk="0" hangingPunct="1">
              <a:lnSpc>
                <a:spcPct val="100000"/>
              </a:lnSpc>
              <a:spcBef>
                <a:spcPts val="400"/>
              </a:spcBef>
              <a:spcAft>
                <a:spcPts val="0"/>
              </a:spcAft>
              <a:buClr>
                <a:schemeClr val="accent1"/>
              </a:buClr>
              <a:buSzPct val="68000"/>
              <a:tabLst/>
              <a:defRPr/>
            </a:pP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where </a:t>
            </a: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sym typeface="Symbol"/>
              </a:rPr>
              <a:t></a:t>
            </a:r>
            <a:r>
              <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rPr>
              <a:t> summarizes the information regarding the steady state, and beta coefficient is calculated by: </a:t>
            </a:r>
          </a:p>
          <a:p>
            <a:pPr marL="365760" marR="0" lvl="0" indent="-256032" algn="l" defTabSz="914400" rtl="0" eaLnBrk="1" fontAlgn="auto" latinLnBrk="0" hangingPunct="1">
              <a:lnSpc>
                <a:spcPct val="100000"/>
              </a:lnSpc>
              <a:spcBef>
                <a:spcPts val="400"/>
              </a:spcBef>
              <a:spcAft>
                <a:spcPts val="0"/>
              </a:spcAft>
              <a:buClr>
                <a:schemeClr val="accent1"/>
              </a:buClr>
              <a:buSzPct val="68000"/>
              <a:tabLst/>
              <a:defRPr/>
            </a:pPr>
            <a:endPar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endParaRPr>
          </a:p>
          <a:p>
            <a:pPr marL="365760" marR="0" lvl="0" indent="-256032" algn="l" defTabSz="914400" rtl="0" eaLnBrk="1" fontAlgn="auto" latinLnBrk="0" hangingPunct="1">
              <a:lnSpc>
                <a:spcPct val="100000"/>
              </a:lnSpc>
              <a:spcBef>
                <a:spcPts val="400"/>
              </a:spcBef>
              <a:spcAft>
                <a:spcPts val="0"/>
              </a:spcAft>
              <a:buClr>
                <a:schemeClr val="accent1"/>
              </a:buClr>
              <a:buSzPct val="68000"/>
              <a:tabLst/>
              <a:defRPr/>
            </a:pPr>
            <a:endParaRPr kumimoji="0" lang="en-US" b="0" i="0" u="none" strike="noStrike" kern="1200" cap="none" spc="0" normalizeH="0" baseline="0" noProof="0" dirty="0" smtClean="0">
              <a:ln>
                <a:noFill/>
              </a:ln>
              <a:solidFill>
                <a:schemeClr val="tx1"/>
              </a:solidFill>
              <a:effectLst/>
              <a:uLnTx/>
              <a:uFillTx/>
              <a:latin typeface="Calibri" pitchFamily="34" charset="0"/>
              <a:cs typeface="Calibri" pitchFamily="34" charset="0"/>
            </a:endParaRPr>
          </a:p>
        </p:txBody>
      </p:sp>
      <p:pic>
        <p:nvPicPr>
          <p:cNvPr id="29698" name="Picture 2"/>
          <p:cNvPicPr>
            <a:picLocks noChangeAspect="1" noChangeArrowheads="1"/>
          </p:cNvPicPr>
          <p:nvPr/>
        </p:nvPicPr>
        <p:blipFill>
          <a:blip r:embed="rId2" cstate="print"/>
          <a:srcRect/>
          <a:stretch>
            <a:fillRect/>
          </a:stretch>
        </p:blipFill>
        <p:spPr bwMode="auto">
          <a:xfrm>
            <a:off x="1142976" y="2071678"/>
            <a:ext cx="9722676" cy="720000"/>
          </a:xfrm>
          <a:prstGeom prst="rect">
            <a:avLst/>
          </a:prstGeom>
          <a:noFill/>
          <a:ln w="9525">
            <a:noFill/>
            <a:miter lim="800000"/>
            <a:headEnd/>
            <a:tailEnd/>
          </a:ln>
          <a:effectLst/>
        </p:spPr>
      </p:pic>
      <p:pic>
        <p:nvPicPr>
          <p:cNvPr id="29706" name="Picture 10"/>
          <p:cNvPicPr>
            <a:picLocks noChangeAspect="1" noChangeArrowheads="1"/>
          </p:cNvPicPr>
          <p:nvPr/>
        </p:nvPicPr>
        <p:blipFill>
          <a:blip r:embed="rId3" cstate="print"/>
          <a:srcRect/>
          <a:stretch>
            <a:fillRect/>
          </a:stretch>
        </p:blipFill>
        <p:spPr bwMode="auto">
          <a:xfrm>
            <a:off x="1357288" y="4143378"/>
            <a:ext cx="9943645" cy="571505"/>
          </a:xfrm>
          <a:prstGeom prst="rect">
            <a:avLst/>
          </a:prstGeom>
          <a:noFill/>
          <a:ln w="9525">
            <a:noFill/>
            <a:miter lim="800000"/>
            <a:headEnd/>
            <a:tailEnd/>
          </a:ln>
          <a:effectLst/>
        </p:spPr>
      </p:pic>
      <p:pic>
        <p:nvPicPr>
          <p:cNvPr id="29707" name="Picture 11"/>
          <p:cNvPicPr>
            <a:picLocks noChangeAspect="1" noChangeArrowheads="1"/>
          </p:cNvPicPr>
          <p:nvPr/>
        </p:nvPicPr>
        <p:blipFill>
          <a:blip r:embed="rId4" cstate="print"/>
          <a:srcRect/>
          <a:stretch>
            <a:fillRect/>
          </a:stretch>
        </p:blipFill>
        <p:spPr bwMode="auto">
          <a:xfrm>
            <a:off x="2928926" y="4929198"/>
            <a:ext cx="9907541" cy="720000"/>
          </a:xfrm>
          <a:prstGeom prst="rect">
            <a:avLst/>
          </a:prstGeom>
          <a:noFill/>
          <a:ln w="9525">
            <a:noFill/>
            <a:miter lim="800000"/>
            <a:headEnd/>
            <a:tailEnd/>
          </a:ln>
          <a:effectLst/>
        </p:spPr>
      </p:pic>
      <p:sp>
        <p:nvSpPr>
          <p:cNvPr id="17" name="Marcador de contenido 2"/>
          <p:cNvSpPr txBox="1">
            <a:spLocks/>
          </p:cNvSpPr>
          <p:nvPr/>
        </p:nvSpPr>
        <p:spPr>
          <a:xfrm>
            <a:off x="785786" y="5608667"/>
            <a:ext cx="8072493" cy="1249333"/>
          </a:xfrm>
          <a:prstGeom prst="rect">
            <a:avLst/>
          </a:prstGeom>
          <a:solidFill>
            <a:schemeClr val="bg2">
              <a:lumMod val="75000"/>
            </a:schemeClr>
          </a:solidFill>
        </p:spPr>
        <p:txBody>
          <a:bodyPr vert="horz">
            <a:normAutofit/>
          </a:bodyPr>
          <a:lstStyle/>
          <a:p>
            <a:pPr marL="365760" marR="0" lvl="0" indent="-256032" algn="l" defTabSz="914400" rtl="0" eaLnBrk="1" fontAlgn="auto" latinLnBrk="0" hangingPunct="1">
              <a:lnSpc>
                <a:spcPct val="100000"/>
              </a:lnSpc>
              <a:spcBef>
                <a:spcPts val="400"/>
              </a:spcBef>
              <a:spcAft>
                <a:spcPts val="0"/>
              </a:spcAft>
              <a:buClr>
                <a:schemeClr val="accent1"/>
              </a:buClr>
              <a:buSzPct val="68000"/>
              <a:tabLst/>
              <a:defRPr/>
            </a:pPr>
            <a:r>
              <a:rPr lang="en-US" sz="1100" b="1" dirty="0">
                <a:latin typeface="Calibri" pitchFamily="34" charset="0"/>
                <a:cs typeface="Calibri" pitchFamily="34" charset="0"/>
              </a:rPr>
              <a:t> </a:t>
            </a:r>
            <a:r>
              <a:rPr lang="en-US" sz="1100" b="1" dirty="0" smtClean="0">
                <a:latin typeface="Calibri" pitchFamily="34" charset="0"/>
                <a:cs typeface="Calibri" pitchFamily="34" charset="0"/>
              </a:rPr>
              <a:t>   </a:t>
            </a:r>
          </a:p>
          <a:p>
            <a:pPr marL="365760" marR="0" lvl="0" indent="-256032" algn="l" defTabSz="914400" rtl="0" eaLnBrk="1" fontAlgn="auto" latinLnBrk="0" hangingPunct="1">
              <a:lnSpc>
                <a:spcPct val="100000"/>
              </a:lnSpc>
              <a:spcBef>
                <a:spcPts val="400"/>
              </a:spcBef>
              <a:spcAft>
                <a:spcPts val="0"/>
              </a:spcAft>
              <a:buClr>
                <a:schemeClr val="accent1"/>
              </a:buClr>
              <a:buSzPct val="68000"/>
              <a:tabLst/>
              <a:defRPr/>
            </a:pPr>
            <a:r>
              <a:rPr kumimoji="0" lang="en-US" b="1" i="0" u="none" strike="noStrike" kern="1200" cap="none" spc="0" normalizeH="0" baseline="0" noProof="0" dirty="0" smtClean="0">
                <a:ln>
                  <a:noFill/>
                </a:ln>
                <a:solidFill>
                  <a:schemeClr val="tx1"/>
                </a:solidFill>
                <a:effectLst/>
                <a:uLnTx/>
                <a:uFillTx/>
                <a:latin typeface="Calibri" pitchFamily="34" charset="0"/>
                <a:cs typeface="Calibri" pitchFamily="34" charset="0"/>
              </a:rPr>
              <a:t>   For the existence of beta convergence, a negative relationship between the growth rate of wages and its initial level is needed. Parameter γ has to be negative and significant at conventional levels. </a:t>
            </a:r>
          </a:p>
        </p:txBody>
      </p:sp>
      <p:sp>
        <p:nvSpPr>
          <p:cNvPr id="18" name="17 Elipse"/>
          <p:cNvSpPr/>
          <p:nvPr/>
        </p:nvSpPr>
        <p:spPr>
          <a:xfrm>
            <a:off x="5429256" y="1857364"/>
            <a:ext cx="1143008" cy="928694"/>
          </a:xfrm>
          <a:prstGeom prst="ellipse">
            <a:avLst/>
          </a:prstGeom>
          <a:solidFill>
            <a:schemeClr val="accent3">
              <a:lumMod val="60000"/>
              <a:lumOff val="40000"/>
              <a:alpha val="8000"/>
            </a:schemeClr>
          </a:solidFill>
          <a:ln>
            <a:solidFill>
              <a:schemeClr val="accent3">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18 Elipse"/>
          <p:cNvSpPr/>
          <p:nvPr/>
        </p:nvSpPr>
        <p:spPr>
          <a:xfrm>
            <a:off x="3571868" y="1857364"/>
            <a:ext cx="1847864" cy="928694"/>
          </a:xfrm>
          <a:prstGeom prst="ellipse">
            <a:avLst/>
          </a:prstGeom>
          <a:solidFill>
            <a:schemeClr val="accent1">
              <a:alpha val="8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19 CuadroTexto"/>
          <p:cNvSpPr txBox="1"/>
          <p:nvPr/>
        </p:nvSpPr>
        <p:spPr>
          <a:xfrm>
            <a:off x="4857752" y="1571612"/>
            <a:ext cx="304892" cy="369332"/>
          </a:xfrm>
          <a:prstGeom prst="rect">
            <a:avLst/>
          </a:prstGeom>
          <a:noFill/>
        </p:spPr>
        <p:txBody>
          <a:bodyPr wrap="none" rtlCol="0">
            <a:spAutoFit/>
          </a:bodyPr>
          <a:lstStyle/>
          <a:p>
            <a:r>
              <a:rPr lang="en-US" dirty="0">
                <a:latin typeface="Calibri" pitchFamily="34" charset="0"/>
                <a:cs typeface="Calibri" pitchFamily="34" charset="0"/>
                <a:sym typeface="Symbol"/>
              </a:rPr>
              <a:t></a:t>
            </a:r>
            <a:endParaRPr lang="en-US" dirty="0"/>
          </a:p>
        </p:txBody>
      </p:sp>
      <p:sp>
        <p:nvSpPr>
          <p:cNvPr id="21" name="20 CuadroTexto"/>
          <p:cNvSpPr txBox="1"/>
          <p:nvPr/>
        </p:nvSpPr>
        <p:spPr>
          <a:xfrm>
            <a:off x="6072198" y="1500174"/>
            <a:ext cx="564996" cy="369332"/>
          </a:xfrm>
          <a:prstGeom prst="rect">
            <a:avLst/>
          </a:prstGeom>
          <a:noFill/>
        </p:spPr>
        <p:txBody>
          <a:bodyPr wrap="square" rtlCol="0">
            <a:spAutoFit/>
          </a:bodyPr>
          <a:lstStyle/>
          <a:p>
            <a:r>
              <a:rPr lang="en-US" dirty="0">
                <a:latin typeface="Calibri" pitchFamily="34" charset="0"/>
                <a:cs typeface="Calibri" pitchFamily="34" charset="0"/>
                <a:sym typeface="Symbol"/>
              </a:rPr>
              <a:t></a:t>
            </a:r>
            <a:endParaRPr lang="en-US" dirty="0"/>
          </a:p>
        </p:txBody>
      </p:sp>
      <p:sp>
        <p:nvSpPr>
          <p:cNvPr id="22" name="21 Elipse"/>
          <p:cNvSpPr/>
          <p:nvPr/>
        </p:nvSpPr>
        <p:spPr>
          <a:xfrm>
            <a:off x="6000760" y="1500174"/>
            <a:ext cx="500066" cy="357190"/>
          </a:xfrm>
          <a:prstGeom prst="ellipse">
            <a:avLst/>
          </a:prstGeom>
          <a:solidFill>
            <a:schemeClr val="accent3">
              <a:lumMod val="60000"/>
              <a:lumOff val="40000"/>
              <a:alpha val="8000"/>
            </a:schemeClr>
          </a:solidFill>
          <a:ln>
            <a:solidFill>
              <a:schemeClr val="accent3">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22 Elipse"/>
          <p:cNvSpPr/>
          <p:nvPr/>
        </p:nvSpPr>
        <p:spPr>
          <a:xfrm>
            <a:off x="4786314" y="1571612"/>
            <a:ext cx="500066" cy="357190"/>
          </a:xfrm>
          <a:prstGeom prst="ellipse">
            <a:avLst/>
          </a:prstGeom>
          <a:solidFill>
            <a:srgbClr val="0070C0">
              <a:alpha val="8000"/>
            </a:srgbClr>
          </a:solidFill>
          <a:ln>
            <a:solidFill>
              <a:schemeClr val="bg2">
                <a:lumMod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Marcador de contenido 2"/>
          <p:cNvSpPr>
            <a:spLocks noGrp="1"/>
          </p:cNvSpPr>
          <p:nvPr>
            <p:ph idx="1"/>
          </p:nvPr>
        </p:nvSpPr>
        <p:spPr>
          <a:xfrm>
            <a:off x="383382" y="231775"/>
            <a:ext cx="8299847" cy="6330950"/>
          </a:xfrm>
        </p:spPr>
        <p:txBody>
          <a:bodyPr/>
          <a:lstStyle/>
          <a:p>
            <a:pPr eaLnBrk="1" hangingPunct="1"/>
            <a:endParaRPr lang="es-AR" altLang="es-AR" sz="3200" smtClean="0"/>
          </a:p>
          <a:p>
            <a:pPr eaLnBrk="1" hangingPunct="1"/>
            <a:endParaRPr lang="es-AR" altLang="es-AR" sz="3200" smtClean="0"/>
          </a:p>
        </p:txBody>
      </p:sp>
      <p:sp>
        <p:nvSpPr>
          <p:cNvPr id="13315" name="Marcador de contenido 2"/>
          <p:cNvSpPr txBox="1">
            <a:spLocks/>
          </p:cNvSpPr>
          <p:nvPr/>
        </p:nvSpPr>
        <p:spPr bwMode="auto">
          <a:xfrm>
            <a:off x="428596" y="1071546"/>
            <a:ext cx="8299847" cy="6043612"/>
          </a:xfrm>
          <a:prstGeom prst="rect">
            <a:avLst/>
          </a:prstGeom>
          <a:noFill/>
          <a:ln w="9525">
            <a:noFill/>
            <a:miter lim="800000"/>
            <a:headEnd/>
            <a:tailEnd/>
          </a:ln>
        </p:spPr>
        <p:txBody>
          <a:bodyPr/>
          <a:lstStyle/>
          <a:p>
            <a:pPr marL="228600" indent="-228600" algn="just" eaLnBrk="1" hangingPunct="1">
              <a:lnSpc>
                <a:spcPct val="90000"/>
              </a:lnSpc>
              <a:spcBef>
                <a:spcPts val="1000"/>
              </a:spcBef>
            </a:pPr>
            <a:r>
              <a:rPr lang="es-AR" altLang="es-AR" dirty="0" smtClean="0">
                <a:latin typeface="Calibri" pitchFamily="34" charset="0"/>
                <a:cs typeface="Calibri" pitchFamily="34" charset="0"/>
              </a:rPr>
              <a:t> </a:t>
            </a:r>
          </a:p>
          <a:p>
            <a:pPr marL="228600" indent="-228600" algn="just" eaLnBrk="1" hangingPunct="1">
              <a:lnSpc>
                <a:spcPct val="90000"/>
              </a:lnSpc>
              <a:spcBef>
                <a:spcPts val="1000"/>
              </a:spcBef>
              <a:buFont typeface="Arial" charset="0"/>
              <a:buChar char="•"/>
            </a:pPr>
            <a:endParaRPr lang="es-AR" altLang="es-AR" dirty="0">
              <a:latin typeface="Calibri" pitchFamily="34" charset="0"/>
              <a:cs typeface="Calibri" pitchFamily="34" charset="0"/>
            </a:endParaRPr>
          </a:p>
          <a:p>
            <a:pPr marL="228600" indent="-228600" algn="just" eaLnBrk="1" hangingPunct="1">
              <a:lnSpc>
                <a:spcPct val="90000"/>
              </a:lnSpc>
              <a:spcBef>
                <a:spcPts val="1000"/>
              </a:spcBef>
              <a:buFont typeface="Arial" charset="0"/>
              <a:buChar char="•"/>
            </a:pPr>
            <a:endParaRPr lang="es-AR" altLang="es-AR" dirty="0" smtClean="0">
              <a:latin typeface="Calibri" pitchFamily="34" charset="0"/>
              <a:cs typeface="Calibri" pitchFamily="34" charset="0"/>
            </a:endParaRPr>
          </a:p>
          <a:p>
            <a:pPr marL="228600" indent="-228600" algn="just" eaLnBrk="1" hangingPunct="1">
              <a:lnSpc>
                <a:spcPct val="90000"/>
              </a:lnSpc>
              <a:spcBef>
                <a:spcPts val="1000"/>
              </a:spcBef>
              <a:buFont typeface="Arial" charset="0"/>
              <a:buChar char="•"/>
            </a:pPr>
            <a:endParaRPr lang="es-AR" altLang="es-AR" dirty="0">
              <a:latin typeface="Calibri" pitchFamily="34" charset="0"/>
              <a:cs typeface="Calibri" pitchFamily="34" charset="0"/>
            </a:endParaRPr>
          </a:p>
          <a:p>
            <a:pPr marL="228600" indent="-228600" algn="just" eaLnBrk="1" hangingPunct="1">
              <a:lnSpc>
                <a:spcPct val="90000"/>
              </a:lnSpc>
              <a:spcBef>
                <a:spcPts val="1000"/>
              </a:spcBef>
              <a:buFont typeface="Arial" charset="0"/>
              <a:buChar char="•"/>
            </a:pPr>
            <a:endParaRPr lang="es-AR" altLang="es-AR" dirty="0">
              <a:latin typeface="Calibri" pitchFamily="34" charset="0"/>
              <a:cs typeface="Calibri" pitchFamily="34" charset="0"/>
            </a:endParaRPr>
          </a:p>
          <a:p>
            <a:pPr marL="228600" indent="-228600" algn="just" eaLnBrk="1" hangingPunct="1">
              <a:lnSpc>
                <a:spcPct val="90000"/>
              </a:lnSpc>
              <a:spcBef>
                <a:spcPts val="1000"/>
              </a:spcBef>
              <a:buFont typeface="Arial" charset="0"/>
              <a:buChar char="•"/>
            </a:pPr>
            <a:endParaRPr lang="es-AR" altLang="es-AR" dirty="0">
              <a:latin typeface="Calibri" pitchFamily="34" charset="0"/>
              <a:cs typeface="Calibri" pitchFamily="34" charset="0"/>
            </a:endParaRPr>
          </a:p>
          <a:p>
            <a:pPr marL="228600" indent="-228600" algn="just" eaLnBrk="1" hangingPunct="1">
              <a:lnSpc>
                <a:spcPct val="90000"/>
              </a:lnSpc>
              <a:spcBef>
                <a:spcPts val="1000"/>
              </a:spcBef>
              <a:buFont typeface="Arial" charset="0"/>
              <a:buChar char="•"/>
            </a:pPr>
            <a:endParaRPr lang="es-AR" altLang="es-AR" dirty="0">
              <a:latin typeface="Calibri" pitchFamily="34" charset="0"/>
              <a:cs typeface="Calibri" pitchFamily="34" charset="0"/>
            </a:endParaRPr>
          </a:p>
          <a:p>
            <a:pPr marL="228600" indent="-228600" algn="just" eaLnBrk="1" hangingPunct="1">
              <a:lnSpc>
                <a:spcPct val="90000"/>
              </a:lnSpc>
              <a:spcBef>
                <a:spcPts val="1000"/>
              </a:spcBef>
              <a:buFont typeface="Arial" charset="0"/>
              <a:buChar char="•"/>
            </a:pPr>
            <a:endParaRPr lang="es-AR" altLang="es-AR" dirty="0">
              <a:latin typeface="Calibri" pitchFamily="34" charset="0"/>
              <a:cs typeface="Calibri" pitchFamily="34" charset="0"/>
            </a:endParaRPr>
          </a:p>
          <a:p>
            <a:pPr marL="228600" indent="-228600" algn="just" eaLnBrk="1" hangingPunct="1">
              <a:lnSpc>
                <a:spcPct val="90000"/>
              </a:lnSpc>
              <a:spcBef>
                <a:spcPts val="1000"/>
              </a:spcBef>
              <a:buFont typeface="Arial" charset="0"/>
              <a:buChar char="•"/>
            </a:pPr>
            <a:endParaRPr lang="es-AR" altLang="es-AR" dirty="0">
              <a:latin typeface="Calibri" pitchFamily="34" charset="0"/>
              <a:cs typeface="Calibri" pitchFamily="34" charset="0"/>
            </a:endParaRPr>
          </a:p>
          <a:p>
            <a:pPr marL="228600" indent="-228600" algn="just">
              <a:lnSpc>
                <a:spcPct val="90000"/>
              </a:lnSpc>
              <a:spcBef>
                <a:spcPts val="1000"/>
              </a:spcBef>
            </a:pPr>
            <a:r>
              <a:rPr lang="es-AR" altLang="es-AR" dirty="0" smtClean="0">
                <a:latin typeface="Calibri" pitchFamily="34" charset="0"/>
                <a:cs typeface="Calibri" pitchFamily="34" charset="0"/>
              </a:rPr>
              <a:t>    </a:t>
            </a:r>
            <a:r>
              <a:rPr lang="es-AR" altLang="es-AR" dirty="0" err="1" smtClean="0">
                <a:latin typeface="Calibri" pitchFamily="34" charset="0"/>
                <a:cs typeface="Calibri" pitchFamily="34" charset="0"/>
              </a:rPr>
              <a:t>The</a:t>
            </a:r>
            <a:r>
              <a:rPr lang="es-AR" altLang="es-AR" dirty="0" smtClean="0">
                <a:latin typeface="Calibri" pitchFamily="34" charset="0"/>
                <a:cs typeface="Calibri" pitchFamily="34" charset="0"/>
              </a:rPr>
              <a:t> </a:t>
            </a:r>
            <a:r>
              <a:rPr lang="es-AR" altLang="es-AR" dirty="0" err="1" smtClean="0">
                <a:latin typeface="Calibri" pitchFamily="34" charset="0"/>
                <a:cs typeface="Calibri" pitchFamily="34" charset="0"/>
              </a:rPr>
              <a:t>results</a:t>
            </a:r>
            <a:r>
              <a:rPr lang="es-AR" altLang="es-AR" dirty="0" smtClean="0">
                <a:latin typeface="Calibri" pitchFamily="34" charset="0"/>
                <a:cs typeface="Calibri" pitchFamily="34" charset="0"/>
              </a:rPr>
              <a:t> </a:t>
            </a:r>
            <a:r>
              <a:rPr lang="es-AR" altLang="es-AR" dirty="0" err="1" smtClean="0">
                <a:latin typeface="Calibri" pitchFamily="34" charset="0"/>
                <a:cs typeface="Calibri" pitchFamily="34" charset="0"/>
              </a:rPr>
              <a:t>indicate</a:t>
            </a:r>
            <a:r>
              <a:rPr lang="es-AR" altLang="es-AR" dirty="0" smtClean="0">
                <a:latin typeface="Calibri" pitchFamily="34" charset="0"/>
                <a:cs typeface="Calibri" pitchFamily="34" charset="0"/>
              </a:rPr>
              <a:t> </a:t>
            </a:r>
            <a:r>
              <a:rPr lang="es-AR" altLang="es-AR" dirty="0" err="1" smtClean="0">
                <a:latin typeface="Calibri" pitchFamily="34" charset="0"/>
                <a:cs typeface="Calibri" pitchFamily="34" charset="0"/>
              </a:rPr>
              <a:t>there’s</a:t>
            </a:r>
            <a:r>
              <a:rPr lang="es-AR" altLang="es-AR" dirty="0" smtClean="0">
                <a:latin typeface="Calibri" pitchFamily="34" charset="0"/>
                <a:cs typeface="Calibri" pitchFamily="34" charset="0"/>
              </a:rPr>
              <a:t> </a:t>
            </a:r>
            <a:r>
              <a:rPr lang="es-AR" altLang="es-AR" dirty="0" err="1" smtClean="0">
                <a:latin typeface="Calibri" pitchFamily="34" charset="0"/>
                <a:cs typeface="Calibri" pitchFamily="34" charset="0"/>
              </a:rPr>
              <a:t>wage</a:t>
            </a:r>
            <a:r>
              <a:rPr lang="es-AR" altLang="es-AR" dirty="0" smtClean="0">
                <a:latin typeface="Calibri" pitchFamily="34" charset="0"/>
                <a:cs typeface="Calibri" pitchFamily="34" charset="0"/>
              </a:rPr>
              <a:t> </a:t>
            </a:r>
            <a:r>
              <a:rPr lang="es-AR" altLang="es-AR" dirty="0" err="1" smtClean="0">
                <a:latin typeface="Calibri" pitchFamily="34" charset="0"/>
                <a:cs typeface="Calibri" pitchFamily="34" charset="0"/>
              </a:rPr>
              <a:t>convergence</a:t>
            </a:r>
            <a:r>
              <a:rPr lang="es-AR" altLang="es-AR" dirty="0" smtClean="0">
                <a:latin typeface="Calibri" pitchFamily="34" charset="0"/>
                <a:cs typeface="Calibri" pitchFamily="34" charset="0"/>
              </a:rPr>
              <a:t>.</a:t>
            </a:r>
            <a:endParaRPr lang="en-US" dirty="0" smtClean="0">
              <a:latin typeface="Calibri" pitchFamily="34" charset="0"/>
              <a:cs typeface="Calibri" pitchFamily="34" charset="0"/>
            </a:endParaRPr>
          </a:p>
          <a:p>
            <a:pPr marL="228600" indent="-228600" algn="just">
              <a:lnSpc>
                <a:spcPct val="90000"/>
              </a:lnSpc>
              <a:spcBef>
                <a:spcPts val="1000"/>
              </a:spcBef>
            </a:pPr>
            <a:r>
              <a:rPr lang="en-US" dirty="0">
                <a:latin typeface="Calibri" pitchFamily="34" charset="0"/>
                <a:cs typeface="Calibri" pitchFamily="34" charset="0"/>
              </a:rPr>
              <a:t> </a:t>
            </a:r>
            <a:r>
              <a:rPr lang="en-US" dirty="0" smtClean="0">
                <a:latin typeface="Calibri" pitchFamily="34" charset="0"/>
                <a:cs typeface="Calibri" pitchFamily="34" charset="0"/>
              </a:rPr>
              <a:t>   The </a:t>
            </a:r>
            <a:r>
              <a:rPr lang="en-US" dirty="0">
                <a:latin typeface="Calibri" pitchFamily="34" charset="0"/>
                <a:cs typeface="Calibri" pitchFamily="34" charset="0"/>
              </a:rPr>
              <a:t>estimated value of </a:t>
            </a:r>
            <a:r>
              <a:rPr lang="en-US" dirty="0" smtClean="0">
                <a:latin typeface="Calibri" pitchFamily="34" charset="0"/>
                <a:cs typeface="Calibri" pitchFamily="34" charset="0"/>
              </a:rPr>
              <a:t>β </a:t>
            </a:r>
            <a:r>
              <a:rPr lang="en-US" dirty="0">
                <a:latin typeface="Calibri" pitchFamily="34" charset="0"/>
                <a:cs typeface="Calibri" pitchFamily="34" charset="0"/>
              </a:rPr>
              <a:t>implies a speed of convergence of about 3% yearly. Consequently, it would be required twenty one years  to cover half of the distance that separates the provinces to its own steady state</a:t>
            </a:r>
            <a:endParaRPr lang="es-AR" altLang="es-AR" dirty="0">
              <a:latin typeface="Calibri" pitchFamily="34" charset="0"/>
              <a:cs typeface="Calibri" pitchFamily="34" charset="0"/>
            </a:endParaRPr>
          </a:p>
        </p:txBody>
      </p:sp>
      <p:sp>
        <p:nvSpPr>
          <p:cNvPr id="10" name="Rectángulo 9"/>
          <p:cNvSpPr/>
          <p:nvPr/>
        </p:nvSpPr>
        <p:spPr>
          <a:xfrm>
            <a:off x="0" y="0"/>
            <a:ext cx="215504" cy="6858000"/>
          </a:xfrm>
          <a:prstGeom prst="rect">
            <a:avLst/>
          </a:prstGeom>
          <a:solidFill>
            <a:schemeClr val="accent1">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s-AR"/>
          </a:p>
        </p:txBody>
      </p:sp>
      <p:pic>
        <p:nvPicPr>
          <p:cNvPr id="2049" name="Picture 1"/>
          <p:cNvPicPr>
            <a:picLocks noChangeAspect="1" noChangeArrowheads="1"/>
          </p:cNvPicPr>
          <p:nvPr/>
        </p:nvPicPr>
        <p:blipFill>
          <a:blip r:embed="rId2" cstate="print"/>
          <a:srcRect/>
          <a:stretch>
            <a:fillRect/>
          </a:stretch>
        </p:blipFill>
        <p:spPr bwMode="auto">
          <a:xfrm>
            <a:off x="214282" y="1000108"/>
            <a:ext cx="8693512" cy="3133219"/>
          </a:xfrm>
          <a:prstGeom prst="rect">
            <a:avLst/>
          </a:prstGeom>
          <a:noFill/>
          <a:ln w="9525">
            <a:noFill/>
            <a:miter lim="800000"/>
            <a:headEnd/>
            <a:tailEnd/>
          </a:ln>
          <a:effectLst/>
        </p:spPr>
      </p:pic>
      <p:sp>
        <p:nvSpPr>
          <p:cNvPr id="7" name="Título 1"/>
          <p:cNvSpPr>
            <a:spLocks noGrp="1"/>
          </p:cNvSpPr>
          <p:nvPr>
            <p:ph type="title"/>
          </p:nvPr>
        </p:nvSpPr>
        <p:spPr>
          <a:xfrm>
            <a:off x="383382" y="230188"/>
            <a:ext cx="8299847" cy="696912"/>
          </a:xfrm>
        </p:spPr>
        <p:txBody>
          <a:bodyPr>
            <a:normAutofit/>
          </a:bodyPr>
          <a:lstStyle/>
          <a:p>
            <a:pPr eaLnBrk="1" hangingPunct="1"/>
            <a:r>
              <a:rPr lang="es-AR" altLang="es-AR" sz="3600" b="1" dirty="0" err="1" smtClean="0"/>
              <a:t>Results</a:t>
            </a:r>
            <a:r>
              <a:rPr lang="es-AR" altLang="es-AR" sz="3600" dirty="0" smtClean="0"/>
              <a:t>. </a:t>
            </a:r>
            <a:r>
              <a:rPr lang="es-AR" altLang="es-AR" sz="3600" b="1" dirty="0" smtClean="0"/>
              <a:t>Beta </a:t>
            </a:r>
            <a:r>
              <a:rPr lang="es-AR" altLang="es-AR" sz="3600" b="1" dirty="0" err="1" smtClean="0"/>
              <a:t>convergence</a:t>
            </a:r>
            <a:endParaRPr lang="es-AR" altLang="es-AR" sz="3600" dirty="0" smtClean="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p:txBody>
          <a:bodyPr>
            <a:normAutofit/>
          </a:bodyPr>
          <a:lstStyle/>
          <a:p>
            <a:pPr algn="just">
              <a:buNone/>
              <a:defRPr/>
            </a:pPr>
            <a:r>
              <a:rPr lang="es-AR" sz="1800" spc="-40" dirty="0" smtClean="0">
                <a:latin typeface="Calibri" pitchFamily="34" charset="0"/>
                <a:cs typeface="Calibri" pitchFamily="34" charset="0"/>
              </a:rPr>
              <a:t>    El grado de diferencia entre las distintas áreas geográficas se mide por la varianza o el desvío estándar (DS) existente en el grupo, tomando como referencia una determinada variable económica (p.ej. ingreso per cápita, salarios o algún otro indicador social o de bienestar). Su evolución, o perspectiva dinámica, se ha denominado </a:t>
            </a:r>
            <a:r>
              <a:rPr lang="es-AR" sz="1800" i="1" spc="-40" dirty="0" smtClean="0">
                <a:latin typeface="Calibri" pitchFamily="34" charset="0"/>
                <a:cs typeface="Calibri" pitchFamily="34" charset="0"/>
              </a:rPr>
              <a:t>convergencia sigma. </a:t>
            </a:r>
            <a:endParaRPr lang="es-AR" sz="1800" spc="-40" dirty="0" smtClean="0">
              <a:latin typeface="Calibri" pitchFamily="34" charset="0"/>
              <a:cs typeface="Calibri" pitchFamily="34" charset="0"/>
            </a:endParaRPr>
          </a:p>
          <a:p>
            <a:endParaRPr lang="en-US" sz="1800" dirty="0">
              <a:latin typeface="Calibri" pitchFamily="34" charset="0"/>
              <a:cs typeface="Calibri" pitchFamily="34" charset="0"/>
            </a:endParaRPr>
          </a:p>
        </p:txBody>
      </p:sp>
      <p:sp>
        <p:nvSpPr>
          <p:cNvPr id="3" name="2 Título"/>
          <p:cNvSpPr>
            <a:spLocks noGrp="1"/>
          </p:cNvSpPr>
          <p:nvPr>
            <p:ph type="title"/>
          </p:nvPr>
        </p:nvSpPr>
        <p:spPr/>
        <p:txBody>
          <a:bodyPr>
            <a:normAutofit/>
          </a:bodyPr>
          <a:lstStyle/>
          <a:p>
            <a:r>
              <a:rPr lang="es-ES_tradnl" dirty="0" smtClean="0"/>
              <a:t>Sigma </a:t>
            </a:r>
            <a:r>
              <a:rPr lang="es-ES_tradnl" dirty="0" err="1" smtClean="0"/>
              <a:t>convergence</a:t>
            </a:r>
            <a:endParaRPr lang="en-US" dirty="0"/>
          </a:p>
        </p:txBody>
      </p:sp>
      <p:pic>
        <p:nvPicPr>
          <p:cNvPr id="5" name="4 Imagen"/>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2285984" y="3500438"/>
            <a:ext cx="5072098" cy="2857520"/>
          </a:xfrm>
          <a:prstGeom prst="rect">
            <a:avLst/>
          </a:prstGeom>
          <a:noFill/>
          <a:ln>
            <a:noFill/>
          </a:ln>
        </p:spPr>
      </p:pic>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571472" y="1357298"/>
            <a:ext cx="8572528" cy="4786346"/>
          </a:xfrm>
          <a:solidFill>
            <a:schemeClr val="bg1"/>
          </a:solidFill>
        </p:spPr>
        <p:txBody>
          <a:bodyPr>
            <a:normAutofit/>
          </a:bodyPr>
          <a:lstStyle/>
          <a:p>
            <a:pPr algn="just">
              <a:buNone/>
              <a:defRPr/>
            </a:pPr>
            <a:r>
              <a:rPr lang="en-US" sz="1800" dirty="0" smtClean="0">
                <a:latin typeface="Calibri" pitchFamily="34" charset="0"/>
                <a:cs typeface="Calibri" pitchFamily="34" charset="0"/>
              </a:rPr>
              <a:t>Wage </a:t>
            </a:r>
            <a:r>
              <a:rPr lang="en-US" sz="1800" dirty="0" smtClean="0">
                <a:latin typeface="Calibri" pitchFamily="34" charset="0"/>
                <a:cs typeface="Calibri" pitchFamily="34" charset="0"/>
                <a:sym typeface="Symbol"/>
              </a:rPr>
              <a:t> </a:t>
            </a:r>
            <a:r>
              <a:rPr lang="en-US" sz="1800" dirty="0" smtClean="0">
                <a:latin typeface="Calibri" pitchFamily="34" charset="0"/>
                <a:cs typeface="Calibri" pitchFamily="34" charset="0"/>
              </a:rPr>
              <a:t>convergence is observed within each region, except  Patagonia.</a:t>
            </a:r>
          </a:p>
          <a:p>
            <a:pPr algn="just">
              <a:buNone/>
              <a:defRPr/>
            </a:pPr>
            <a:r>
              <a:rPr lang="en-US" sz="1800" dirty="0" smtClean="0">
                <a:latin typeface="Calibri" pitchFamily="34" charset="0"/>
                <a:cs typeface="Calibri" pitchFamily="34" charset="0"/>
              </a:rPr>
              <a:t>Pampa region SD goes from 0.10 to 0.057 and Northwest region provinces. </a:t>
            </a:r>
          </a:p>
          <a:p>
            <a:pPr algn="just">
              <a:buNone/>
              <a:defRPr/>
            </a:pPr>
            <a:endParaRPr lang="es-ES_tradnl" sz="1800" dirty="0" smtClean="0">
              <a:latin typeface="Calibri" pitchFamily="34" charset="0"/>
              <a:cs typeface="Calibri" pitchFamily="34" charset="0"/>
            </a:endParaRPr>
          </a:p>
          <a:p>
            <a:pPr algn="just">
              <a:buNone/>
              <a:defRPr/>
            </a:pPr>
            <a:endParaRPr lang="es-ES_tradnl" sz="1800" dirty="0" smtClean="0">
              <a:latin typeface="Calibri" pitchFamily="34" charset="0"/>
              <a:cs typeface="Calibri" pitchFamily="34" charset="0"/>
            </a:endParaRPr>
          </a:p>
          <a:p>
            <a:pPr algn="just">
              <a:buNone/>
              <a:defRPr/>
            </a:pPr>
            <a:endParaRPr lang="es-ES_tradnl" sz="1800" dirty="0" smtClean="0">
              <a:latin typeface="Calibri" pitchFamily="34" charset="0"/>
              <a:cs typeface="Calibri" pitchFamily="34" charset="0"/>
            </a:endParaRPr>
          </a:p>
          <a:p>
            <a:pPr algn="just">
              <a:buNone/>
              <a:defRPr/>
            </a:pPr>
            <a:endParaRPr lang="es-ES_tradnl" sz="1800" dirty="0" smtClean="0">
              <a:latin typeface="Calibri" pitchFamily="34" charset="0"/>
              <a:cs typeface="Calibri" pitchFamily="34" charset="0"/>
            </a:endParaRPr>
          </a:p>
          <a:p>
            <a:pPr algn="just">
              <a:buNone/>
              <a:defRPr/>
            </a:pPr>
            <a:endParaRPr lang="es-ES_tradnl" sz="1800" dirty="0" smtClean="0">
              <a:latin typeface="Calibri" pitchFamily="34" charset="0"/>
              <a:cs typeface="Calibri" pitchFamily="34" charset="0"/>
            </a:endParaRPr>
          </a:p>
          <a:p>
            <a:pPr algn="just">
              <a:buNone/>
              <a:defRPr/>
            </a:pPr>
            <a:endParaRPr lang="es-ES_tradnl" sz="1800" dirty="0" smtClean="0">
              <a:latin typeface="Calibri" pitchFamily="34" charset="0"/>
              <a:cs typeface="Calibri" pitchFamily="34" charset="0"/>
            </a:endParaRPr>
          </a:p>
          <a:p>
            <a:pPr algn="just">
              <a:buNone/>
              <a:defRPr/>
            </a:pPr>
            <a:endParaRPr lang="es-ES_tradnl" sz="1800" dirty="0" smtClean="0">
              <a:latin typeface="Calibri" pitchFamily="34" charset="0"/>
              <a:cs typeface="Calibri" pitchFamily="34" charset="0"/>
            </a:endParaRPr>
          </a:p>
          <a:p>
            <a:pPr algn="just">
              <a:buNone/>
              <a:defRPr/>
            </a:pPr>
            <a:endParaRPr lang="es-ES_tradnl" sz="1800" dirty="0" smtClean="0">
              <a:latin typeface="Calibri" pitchFamily="34" charset="0"/>
              <a:cs typeface="Calibri" pitchFamily="34" charset="0"/>
            </a:endParaRPr>
          </a:p>
          <a:p>
            <a:pPr algn="just">
              <a:buNone/>
              <a:defRPr/>
            </a:pPr>
            <a:endParaRPr lang="es-ES_tradnl" sz="1800" dirty="0" smtClean="0">
              <a:latin typeface="Calibri" pitchFamily="34" charset="0"/>
              <a:cs typeface="Calibri" pitchFamily="34" charset="0"/>
            </a:endParaRPr>
          </a:p>
          <a:p>
            <a:pPr algn="just">
              <a:buNone/>
              <a:defRPr/>
            </a:pPr>
            <a:endParaRPr lang="en-US" sz="1800" dirty="0" smtClean="0">
              <a:latin typeface="Calibri" pitchFamily="34" charset="0"/>
              <a:cs typeface="Calibri" pitchFamily="34" charset="0"/>
            </a:endParaRPr>
          </a:p>
          <a:p>
            <a:pPr algn="just">
              <a:buNone/>
              <a:defRPr/>
            </a:pPr>
            <a:r>
              <a:rPr lang="en-US" sz="1800" dirty="0" smtClean="0">
                <a:latin typeface="Calibri" pitchFamily="34" charset="0"/>
                <a:cs typeface="Calibri" pitchFamily="34" charset="0"/>
              </a:rPr>
              <a:t>Without the Patagonian provinces there is a sigma convergence evidence.</a:t>
            </a:r>
          </a:p>
          <a:p>
            <a:pPr algn="just">
              <a:buNone/>
              <a:defRPr/>
            </a:pPr>
            <a:endParaRPr lang="en-US" sz="1800" dirty="0">
              <a:latin typeface="Calibri" pitchFamily="34" charset="0"/>
              <a:cs typeface="Calibri" pitchFamily="34" charset="0"/>
            </a:endParaRPr>
          </a:p>
        </p:txBody>
      </p:sp>
      <p:sp>
        <p:nvSpPr>
          <p:cNvPr id="3" name="2 Título"/>
          <p:cNvSpPr>
            <a:spLocks noGrp="1"/>
          </p:cNvSpPr>
          <p:nvPr>
            <p:ph type="title"/>
          </p:nvPr>
        </p:nvSpPr>
        <p:spPr/>
        <p:txBody>
          <a:bodyPr>
            <a:normAutofit fontScale="90000"/>
          </a:bodyPr>
          <a:lstStyle/>
          <a:p>
            <a:r>
              <a:rPr lang="es-ES_tradnl" dirty="0" smtClean="0"/>
              <a:t>Sigma </a:t>
            </a:r>
            <a:r>
              <a:rPr lang="es-ES_tradnl" dirty="0" err="1" smtClean="0"/>
              <a:t>convergence</a:t>
            </a:r>
            <a:r>
              <a:rPr lang="es-ES_tradnl" dirty="0" smtClean="0"/>
              <a:t> and Patagonia</a:t>
            </a:r>
            <a:endParaRPr lang="en-US" dirty="0"/>
          </a:p>
        </p:txBody>
      </p:sp>
      <p:pic>
        <p:nvPicPr>
          <p:cNvPr id="6" name="5 Imagen"/>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571472" y="2357430"/>
            <a:ext cx="4214842" cy="2714644"/>
          </a:xfrm>
          <a:prstGeom prst="rect">
            <a:avLst/>
          </a:prstGeom>
          <a:noFill/>
          <a:ln>
            <a:noFill/>
          </a:ln>
        </p:spPr>
      </p:pic>
      <p:pic>
        <p:nvPicPr>
          <p:cNvPr id="7" name="6 Imagen"/>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4830658" y="2285992"/>
            <a:ext cx="4313342" cy="2990225"/>
          </a:xfrm>
          <a:prstGeom prst="rect">
            <a:avLst/>
          </a:prstGeom>
          <a:noFill/>
          <a:ln>
            <a:noFill/>
          </a:ln>
        </p:spPr>
      </p:pic>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urrencia">
  <a:themeElements>
    <a:clrScheme name="Concurrencia">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urrencia">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urrencia">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513</TotalTime>
  <Words>1121</Words>
  <Application>Microsoft Office PowerPoint</Application>
  <PresentationFormat>Presentación en pantalla (4:3)</PresentationFormat>
  <Paragraphs>139</Paragraphs>
  <Slides>16</Slides>
  <Notes>2</Notes>
  <HiddenSlides>1</HiddenSlides>
  <MMClips>0</MMClips>
  <ScaleCrop>false</ScaleCrop>
  <HeadingPairs>
    <vt:vector size="4" baseType="variant">
      <vt:variant>
        <vt:lpstr>Tema</vt:lpstr>
      </vt:variant>
      <vt:variant>
        <vt:i4>1</vt:i4>
      </vt:variant>
      <vt:variant>
        <vt:lpstr>Títulos de diapositiva</vt:lpstr>
      </vt:variant>
      <vt:variant>
        <vt:i4>16</vt:i4>
      </vt:variant>
    </vt:vector>
  </HeadingPairs>
  <TitlesOfParts>
    <vt:vector size="17" baseType="lpstr">
      <vt:lpstr>Concurrencia</vt:lpstr>
      <vt:lpstr>Wage convergence in Argentinean provinces </vt:lpstr>
      <vt:lpstr>Motivation</vt:lpstr>
      <vt:lpstr>Convergence and wage flexibility</vt:lpstr>
      <vt:lpstr>Objective of the paper</vt:lpstr>
      <vt:lpstr>Beta convergence</vt:lpstr>
      <vt:lpstr>Beta convergence</vt:lpstr>
      <vt:lpstr>Results. Beta convergence</vt:lpstr>
      <vt:lpstr>Sigma convergence</vt:lpstr>
      <vt:lpstr>Sigma convergence and Patagonia</vt:lpstr>
      <vt:lpstr>Methodology. Wage flexibility</vt:lpstr>
      <vt:lpstr>Wage flexibility parametric model</vt:lpstr>
      <vt:lpstr> The linearity issue</vt:lpstr>
      <vt:lpstr>Wage flexibility semiparametric model</vt:lpstr>
      <vt:lpstr>Nonparametric estimation of </vt:lpstr>
      <vt:lpstr>Conclusions</vt:lpstr>
      <vt:lpstr>Conclusions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Wage convergence in Argentinean provinces</dc:title>
  <dc:creator>general</dc:creator>
  <cp:lastModifiedBy> </cp:lastModifiedBy>
  <cp:revision>48</cp:revision>
  <dcterms:created xsi:type="dcterms:W3CDTF">2016-09-28T13:42:04Z</dcterms:created>
  <dcterms:modified xsi:type="dcterms:W3CDTF">2016-10-04T11:45:22Z</dcterms:modified>
</cp:coreProperties>
</file>

<file path=docProps/thumbnail.jpeg>
</file>